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61" r:id="rId5"/>
    <p:sldId id="262" r:id="rId6"/>
    <p:sldId id="263" r:id="rId7"/>
    <p:sldId id="264" r:id="rId8"/>
    <p:sldId id="267" r:id="rId9"/>
    <p:sldId id="266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58" r:id="rId18"/>
    <p:sldId id="259" r:id="rId19"/>
    <p:sldId id="275" r:id="rId20"/>
    <p:sldId id="260" r:id="rId21"/>
    <p:sldId id="274" r:id="rId22"/>
    <p:sldId id="276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423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6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4" y="78"/>
      </p:cViewPr>
      <p:guideLst>
        <p:guide orient="horz" pos="2160"/>
        <p:guide pos="7423"/>
        <p:guide orient="horz" pos="2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CC3481-A538-4121-AB9E-FD44F5EAC40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324C7566-DE7E-43FE-9CE7-DFFECF65F135}">
      <dgm:prSet phldrT="[Text]" custT="1"/>
      <dgm:spPr/>
      <dgm:t>
        <a:bodyPr/>
        <a:lstStyle/>
        <a:p>
          <a:r>
            <a:rPr lang="en-US" sz="1800" b="1" dirty="0" smtClean="0">
              <a:latin typeface="AngsanaUPC" panose="02020603050405020304" pitchFamily="18" charset="-34"/>
              <a:cs typeface="AngsanaUPC" panose="02020603050405020304" pitchFamily="18" charset="-34"/>
            </a:rPr>
            <a:t>1. </a:t>
          </a:r>
          <a:r>
            <a:rPr lang="th-TH" sz="1800" b="1" dirty="0" smtClean="0">
              <a:latin typeface="AngsanaUPC" panose="02020603050405020304" pitchFamily="18" charset="-34"/>
              <a:cs typeface="AngsanaUPC" panose="02020603050405020304" pitchFamily="18" charset="-34"/>
            </a:rPr>
            <a:t>มีความรู้ เข้าใจในการใช้ภาษาไทย</a:t>
          </a:r>
          <a:endParaRPr lang="en-US" sz="18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B9198319-07B7-4EE1-B732-C576C3CE2B7C}" type="parTrans" cxnId="{0DE83E32-58B1-4269-8399-D75F62C5FEC2}">
      <dgm:prSet/>
      <dgm:spPr/>
      <dgm:t>
        <a:bodyPr/>
        <a:lstStyle/>
        <a:p>
          <a:endParaRPr lang="en-US"/>
        </a:p>
      </dgm:t>
    </dgm:pt>
    <dgm:pt modelId="{B6E8C17F-7366-4A8C-9D77-60BFD3112D08}" type="sibTrans" cxnId="{0DE83E32-58B1-4269-8399-D75F62C5FEC2}">
      <dgm:prSet/>
      <dgm:spPr/>
      <dgm:t>
        <a:bodyPr/>
        <a:lstStyle/>
        <a:p>
          <a:endParaRPr lang="en-US"/>
        </a:p>
      </dgm:t>
    </dgm:pt>
    <dgm:pt modelId="{A7C2F7AF-E4F5-41FE-95FC-5AFF3F5D947B}">
      <dgm:prSet phldrT="[Text]" custT="1"/>
      <dgm:spPr/>
      <dgm:t>
        <a:bodyPr/>
        <a:lstStyle/>
        <a:p>
          <a:r>
            <a:rPr lang="en-US" sz="1800" b="1" dirty="0" smtClean="0">
              <a:latin typeface="AngsanaUPC" panose="02020603050405020304" pitchFamily="18" charset="-34"/>
              <a:cs typeface="AngsanaUPC" panose="02020603050405020304" pitchFamily="18" charset="-34"/>
            </a:rPr>
            <a:t>2.</a:t>
          </a:r>
          <a:r>
            <a:rPr lang="th-TH" sz="1800" b="1" dirty="0" smtClean="0">
              <a:latin typeface="AngsanaUPC" panose="02020603050405020304" pitchFamily="18" charset="-34"/>
              <a:cs typeface="AngsanaUPC" panose="02020603050405020304" pitchFamily="18" charset="-34"/>
            </a:rPr>
            <a:t> เลือกใช้ภาษาไทยได้ถูกต้องตามหลักการใช้ภาษาและเหมาะสม</a:t>
          </a:r>
          <a:endParaRPr lang="en-US" sz="18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A2C12E90-2570-4D5E-8B05-48DAA07D0676}" type="parTrans" cxnId="{AD91B3ED-3468-40C1-8D4A-574E36217862}">
      <dgm:prSet/>
      <dgm:spPr/>
      <dgm:t>
        <a:bodyPr/>
        <a:lstStyle/>
        <a:p>
          <a:endParaRPr lang="en-US"/>
        </a:p>
      </dgm:t>
    </dgm:pt>
    <dgm:pt modelId="{A0D97CFA-9810-47AC-A0DA-5F80CC11823A}" type="sibTrans" cxnId="{AD91B3ED-3468-40C1-8D4A-574E36217862}">
      <dgm:prSet/>
      <dgm:spPr/>
      <dgm:t>
        <a:bodyPr/>
        <a:lstStyle/>
        <a:p>
          <a:endParaRPr lang="en-US"/>
        </a:p>
      </dgm:t>
    </dgm:pt>
    <dgm:pt modelId="{0C06073F-63CB-452D-A64D-466C5D62948C}">
      <dgm:prSet phldrT="[Text]" custT="1"/>
      <dgm:spPr/>
      <dgm:t>
        <a:bodyPr/>
        <a:lstStyle/>
        <a:p>
          <a:r>
            <a:rPr lang="en-US" sz="1600" b="1" dirty="0" smtClean="0">
              <a:latin typeface="AngsanaUPC" panose="02020603050405020304" pitchFamily="18" charset="-34"/>
              <a:cs typeface="AngsanaUPC" panose="02020603050405020304" pitchFamily="18" charset="-34"/>
            </a:rPr>
            <a:t>3. </a:t>
          </a:r>
          <a:r>
            <a:rPr lang="th-TH" sz="1600" b="1" dirty="0" smtClean="0">
              <a:latin typeface="AngsanaUPC" panose="02020603050405020304" pitchFamily="18" charset="-34"/>
              <a:cs typeface="AngsanaUPC" panose="02020603050405020304" pitchFamily="18" charset="-34"/>
            </a:rPr>
            <a:t>นำความรู้และทักษะการฟัง การดู การพูด การอ่าน และการเขียนไปใช้สื่อสารในชีวิตประจำวัน</a:t>
          </a:r>
          <a:endParaRPr lang="en-US" sz="16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5C74CD0F-7358-487A-BB7A-D7117DE3A044}" type="parTrans" cxnId="{5C525C09-D095-48E3-896D-90BEAAA913A0}">
      <dgm:prSet/>
      <dgm:spPr/>
      <dgm:t>
        <a:bodyPr/>
        <a:lstStyle/>
        <a:p>
          <a:endParaRPr lang="en-US"/>
        </a:p>
      </dgm:t>
    </dgm:pt>
    <dgm:pt modelId="{47E1E2C7-CD65-41B8-9605-C4A6966F1D92}" type="sibTrans" cxnId="{5C525C09-D095-48E3-896D-90BEAAA913A0}">
      <dgm:prSet/>
      <dgm:spPr/>
      <dgm:t>
        <a:bodyPr/>
        <a:lstStyle/>
        <a:p>
          <a:endParaRPr lang="en-US"/>
        </a:p>
      </dgm:t>
    </dgm:pt>
    <dgm:pt modelId="{A34DAE48-E004-4BF7-AADF-5D69CC2A2771}">
      <dgm:prSet phldrT="[Text]" custT="1"/>
      <dgm:spPr/>
      <dgm:t>
        <a:bodyPr/>
        <a:lstStyle/>
        <a:p>
          <a:r>
            <a:rPr lang="en-US" sz="1800" b="1" dirty="0" smtClean="0">
              <a:latin typeface="AngsanaUPC" panose="02020603050405020304" pitchFamily="18" charset="-34"/>
              <a:cs typeface="AngsanaUPC" panose="02020603050405020304" pitchFamily="18" charset="-34"/>
            </a:rPr>
            <a:t>4. </a:t>
          </a:r>
          <a:r>
            <a:rPr lang="th-TH" sz="1800" b="1" dirty="0" smtClean="0">
              <a:latin typeface="AngsanaUPC" panose="02020603050405020304" pitchFamily="18" charset="-34"/>
              <a:cs typeface="AngsanaUPC" panose="02020603050405020304" pitchFamily="18" charset="-34"/>
            </a:rPr>
            <a:t>เห็นคุณค่าและความสำคัญของการใช้ภาษาไทย</a:t>
          </a:r>
          <a:endParaRPr lang="en-US" sz="18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6EE280F5-6F4E-46E9-89A5-514F59301D76}" type="parTrans" cxnId="{CD6C5F07-D32B-4459-ADBA-7F6A88D0F3C2}">
      <dgm:prSet/>
      <dgm:spPr/>
      <dgm:t>
        <a:bodyPr/>
        <a:lstStyle/>
        <a:p>
          <a:endParaRPr lang="en-US"/>
        </a:p>
      </dgm:t>
    </dgm:pt>
    <dgm:pt modelId="{7B3C5839-CA87-490A-86AD-AD523086B75B}" type="sibTrans" cxnId="{CD6C5F07-D32B-4459-ADBA-7F6A88D0F3C2}">
      <dgm:prSet/>
      <dgm:spPr/>
      <dgm:t>
        <a:bodyPr/>
        <a:lstStyle/>
        <a:p>
          <a:endParaRPr lang="en-US"/>
        </a:p>
      </dgm:t>
    </dgm:pt>
    <dgm:pt modelId="{92D27003-6394-4B7A-BD11-FA8DB253A97A}" type="pres">
      <dgm:prSet presAssocID="{EDCC3481-A538-4121-AB9E-FD44F5EAC406}" presName="compositeShape" presStyleCnt="0">
        <dgm:presLayoutVars>
          <dgm:dir/>
          <dgm:resizeHandles/>
        </dgm:presLayoutVars>
      </dgm:prSet>
      <dgm:spPr/>
    </dgm:pt>
    <dgm:pt modelId="{6B3D1C41-5D27-4C7F-B9A4-D4717CF14B2D}" type="pres">
      <dgm:prSet presAssocID="{EDCC3481-A538-4121-AB9E-FD44F5EAC406}" presName="pyramid" presStyleLbl="node1" presStyleIdx="0" presStyleCnt="1" custLinFactNeighborX="-8697" custLinFactNeighborY="-8523"/>
      <dgm:spPr/>
    </dgm:pt>
    <dgm:pt modelId="{21A7B537-6462-471F-B0A1-FBEB7F5757B2}" type="pres">
      <dgm:prSet presAssocID="{EDCC3481-A538-4121-AB9E-FD44F5EAC406}" presName="theList" presStyleCnt="0"/>
      <dgm:spPr/>
    </dgm:pt>
    <dgm:pt modelId="{C5F0A079-6D89-4EAC-8E64-624E2F1DC64B}" type="pres">
      <dgm:prSet presAssocID="{324C7566-DE7E-43FE-9CE7-DFFECF65F135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BA57C-FCBD-4275-82A5-7A87E7EA18E6}" type="pres">
      <dgm:prSet presAssocID="{324C7566-DE7E-43FE-9CE7-DFFECF65F135}" presName="aSpace" presStyleCnt="0"/>
      <dgm:spPr/>
    </dgm:pt>
    <dgm:pt modelId="{2473E6A4-9A80-4948-816E-93BF06E6DA04}" type="pres">
      <dgm:prSet presAssocID="{A7C2F7AF-E4F5-41FE-95FC-5AFF3F5D947B}" presName="aNode" presStyleLbl="fgAcc1" presStyleIdx="1" presStyleCnt="4" custLinFactNeighborX="1809" custLinFactNeighborY="279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5CB26-CB46-41D3-83CD-F4C19AB7E081}" type="pres">
      <dgm:prSet presAssocID="{A7C2F7AF-E4F5-41FE-95FC-5AFF3F5D947B}" presName="aSpace" presStyleCnt="0"/>
      <dgm:spPr/>
    </dgm:pt>
    <dgm:pt modelId="{0543DAEA-2D50-4DA0-A470-148003579377}" type="pres">
      <dgm:prSet presAssocID="{0C06073F-63CB-452D-A64D-466C5D62948C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C3B39C-541F-4F7D-B81F-BEB9225C6158}" type="pres">
      <dgm:prSet presAssocID="{0C06073F-63CB-452D-A64D-466C5D62948C}" presName="aSpace" presStyleCnt="0"/>
      <dgm:spPr/>
    </dgm:pt>
    <dgm:pt modelId="{D04E67EF-78EA-4A8A-9914-A7572D9E7861}" type="pres">
      <dgm:prSet presAssocID="{A34DAE48-E004-4BF7-AADF-5D69CC2A2771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B71BFB-5CB4-4290-8ED5-A57CED76C27A}" type="pres">
      <dgm:prSet presAssocID="{A34DAE48-E004-4BF7-AADF-5D69CC2A2771}" presName="aSpace" presStyleCnt="0"/>
      <dgm:spPr/>
    </dgm:pt>
  </dgm:ptLst>
  <dgm:cxnLst>
    <dgm:cxn modelId="{3A49F23B-520D-47D5-A639-DB619B06674F}" type="presOf" srcId="{A34DAE48-E004-4BF7-AADF-5D69CC2A2771}" destId="{D04E67EF-78EA-4A8A-9914-A7572D9E7861}" srcOrd="0" destOrd="0" presId="urn:microsoft.com/office/officeart/2005/8/layout/pyramid2"/>
    <dgm:cxn modelId="{C10C01D5-70F9-457F-81D4-DB0754DA678C}" type="presOf" srcId="{A7C2F7AF-E4F5-41FE-95FC-5AFF3F5D947B}" destId="{2473E6A4-9A80-4948-816E-93BF06E6DA04}" srcOrd="0" destOrd="0" presId="urn:microsoft.com/office/officeart/2005/8/layout/pyramid2"/>
    <dgm:cxn modelId="{7781B279-BC22-48DE-9E04-5F07F4DAFEC7}" type="presOf" srcId="{EDCC3481-A538-4121-AB9E-FD44F5EAC406}" destId="{92D27003-6394-4B7A-BD11-FA8DB253A97A}" srcOrd="0" destOrd="0" presId="urn:microsoft.com/office/officeart/2005/8/layout/pyramid2"/>
    <dgm:cxn modelId="{0DE83E32-58B1-4269-8399-D75F62C5FEC2}" srcId="{EDCC3481-A538-4121-AB9E-FD44F5EAC406}" destId="{324C7566-DE7E-43FE-9CE7-DFFECF65F135}" srcOrd="0" destOrd="0" parTransId="{B9198319-07B7-4EE1-B732-C576C3CE2B7C}" sibTransId="{B6E8C17F-7366-4A8C-9D77-60BFD3112D08}"/>
    <dgm:cxn modelId="{5C525C09-D095-48E3-896D-90BEAAA913A0}" srcId="{EDCC3481-A538-4121-AB9E-FD44F5EAC406}" destId="{0C06073F-63CB-452D-A64D-466C5D62948C}" srcOrd="2" destOrd="0" parTransId="{5C74CD0F-7358-487A-BB7A-D7117DE3A044}" sibTransId="{47E1E2C7-CD65-41B8-9605-C4A6966F1D92}"/>
    <dgm:cxn modelId="{AD91B3ED-3468-40C1-8D4A-574E36217862}" srcId="{EDCC3481-A538-4121-AB9E-FD44F5EAC406}" destId="{A7C2F7AF-E4F5-41FE-95FC-5AFF3F5D947B}" srcOrd="1" destOrd="0" parTransId="{A2C12E90-2570-4D5E-8B05-48DAA07D0676}" sibTransId="{A0D97CFA-9810-47AC-A0DA-5F80CC11823A}"/>
    <dgm:cxn modelId="{98B157BD-833A-4DA0-9015-93299C65CF4A}" type="presOf" srcId="{0C06073F-63CB-452D-A64D-466C5D62948C}" destId="{0543DAEA-2D50-4DA0-A470-148003579377}" srcOrd="0" destOrd="0" presId="urn:microsoft.com/office/officeart/2005/8/layout/pyramid2"/>
    <dgm:cxn modelId="{CD6C5F07-D32B-4459-ADBA-7F6A88D0F3C2}" srcId="{EDCC3481-A538-4121-AB9E-FD44F5EAC406}" destId="{A34DAE48-E004-4BF7-AADF-5D69CC2A2771}" srcOrd="3" destOrd="0" parTransId="{6EE280F5-6F4E-46E9-89A5-514F59301D76}" sibTransId="{7B3C5839-CA87-490A-86AD-AD523086B75B}"/>
    <dgm:cxn modelId="{DC00BFC5-4643-4289-97EF-3DBB9788267E}" type="presOf" srcId="{324C7566-DE7E-43FE-9CE7-DFFECF65F135}" destId="{C5F0A079-6D89-4EAC-8E64-624E2F1DC64B}" srcOrd="0" destOrd="0" presId="urn:microsoft.com/office/officeart/2005/8/layout/pyramid2"/>
    <dgm:cxn modelId="{2A08CB1C-60E7-4B5B-B6B6-BA7E85A0B8A0}" type="presParOf" srcId="{92D27003-6394-4B7A-BD11-FA8DB253A97A}" destId="{6B3D1C41-5D27-4C7F-B9A4-D4717CF14B2D}" srcOrd="0" destOrd="0" presId="urn:microsoft.com/office/officeart/2005/8/layout/pyramid2"/>
    <dgm:cxn modelId="{3BFBB89F-B747-4895-A31E-325CCD2D7B23}" type="presParOf" srcId="{92D27003-6394-4B7A-BD11-FA8DB253A97A}" destId="{21A7B537-6462-471F-B0A1-FBEB7F5757B2}" srcOrd="1" destOrd="0" presId="urn:microsoft.com/office/officeart/2005/8/layout/pyramid2"/>
    <dgm:cxn modelId="{678F981E-ED79-463C-B6D8-4571088D2722}" type="presParOf" srcId="{21A7B537-6462-471F-B0A1-FBEB7F5757B2}" destId="{C5F0A079-6D89-4EAC-8E64-624E2F1DC64B}" srcOrd="0" destOrd="0" presId="urn:microsoft.com/office/officeart/2005/8/layout/pyramid2"/>
    <dgm:cxn modelId="{0D28F9E3-AE1B-433E-BF35-21DB70E00321}" type="presParOf" srcId="{21A7B537-6462-471F-B0A1-FBEB7F5757B2}" destId="{DCDBA57C-FCBD-4275-82A5-7A87E7EA18E6}" srcOrd="1" destOrd="0" presId="urn:microsoft.com/office/officeart/2005/8/layout/pyramid2"/>
    <dgm:cxn modelId="{B686FEEF-E0D0-4BA0-8E65-AA002D456E0C}" type="presParOf" srcId="{21A7B537-6462-471F-B0A1-FBEB7F5757B2}" destId="{2473E6A4-9A80-4948-816E-93BF06E6DA04}" srcOrd="2" destOrd="0" presId="urn:microsoft.com/office/officeart/2005/8/layout/pyramid2"/>
    <dgm:cxn modelId="{FB46E772-CA65-4AE6-BCE4-3F60290E4B8E}" type="presParOf" srcId="{21A7B537-6462-471F-B0A1-FBEB7F5757B2}" destId="{B515CB26-CB46-41D3-83CD-F4C19AB7E081}" srcOrd="3" destOrd="0" presId="urn:microsoft.com/office/officeart/2005/8/layout/pyramid2"/>
    <dgm:cxn modelId="{A09CF6B7-41B9-49F3-B808-45F9EFFF70D9}" type="presParOf" srcId="{21A7B537-6462-471F-B0A1-FBEB7F5757B2}" destId="{0543DAEA-2D50-4DA0-A470-148003579377}" srcOrd="4" destOrd="0" presId="urn:microsoft.com/office/officeart/2005/8/layout/pyramid2"/>
    <dgm:cxn modelId="{3532A47C-A315-4976-9835-B516EDC68D4B}" type="presParOf" srcId="{21A7B537-6462-471F-B0A1-FBEB7F5757B2}" destId="{CAC3B39C-541F-4F7D-B81F-BEB9225C6158}" srcOrd="5" destOrd="0" presId="urn:microsoft.com/office/officeart/2005/8/layout/pyramid2"/>
    <dgm:cxn modelId="{751F45D8-2D9B-4BC7-AC32-4C464C56DA1B}" type="presParOf" srcId="{21A7B537-6462-471F-B0A1-FBEB7F5757B2}" destId="{D04E67EF-78EA-4A8A-9914-A7572D9E7861}" srcOrd="6" destOrd="0" presId="urn:microsoft.com/office/officeart/2005/8/layout/pyramid2"/>
    <dgm:cxn modelId="{AEFEB8CF-761B-4054-AB78-41A357D16CF4}" type="presParOf" srcId="{21A7B537-6462-471F-B0A1-FBEB7F5757B2}" destId="{6CB71BFB-5CB4-4290-8ED5-A57CED76C27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D1C41-5D27-4C7F-B9A4-D4717CF14B2D}">
      <dsp:nvSpPr>
        <dsp:cNvPr id="0" name=""/>
        <dsp:cNvSpPr/>
      </dsp:nvSpPr>
      <dsp:spPr>
        <a:xfrm>
          <a:off x="0" y="0"/>
          <a:ext cx="3393304" cy="430469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0A079-6D89-4EAC-8E64-624E2F1DC64B}">
      <dsp:nvSpPr>
        <dsp:cNvPr id="0" name=""/>
        <dsp:cNvSpPr/>
      </dsp:nvSpPr>
      <dsp:spPr>
        <a:xfrm>
          <a:off x="1696652" y="430890"/>
          <a:ext cx="2205647" cy="7650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ngsanaUPC" panose="02020603050405020304" pitchFamily="18" charset="-34"/>
              <a:cs typeface="AngsanaUPC" panose="02020603050405020304" pitchFamily="18" charset="-34"/>
            </a:rPr>
            <a:t>1. </a:t>
          </a:r>
          <a:r>
            <a:rPr lang="th-TH" sz="1800" b="1" kern="1200" dirty="0" smtClean="0">
              <a:latin typeface="AngsanaUPC" panose="02020603050405020304" pitchFamily="18" charset="-34"/>
              <a:cs typeface="AngsanaUPC" panose="02020603050405020304" pitchFamily="18" charset="-34"/>
            </a:rPr>
            <a:t>มีความรู้ เข้าใจในการใช้ภาษาไทย</a:t>
          </a:r>
          <a:endParaRPr lang="en-US" sz="18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1734001" y="468239"/>
        <a:ext cx="2130949" cy="690394"/>
      </dsp:txXfrm>
    </dsp:sp>
    <dsp:sp modelId="{2473E6A4-9A80-4948-816E-93BF06E6DA04}">
      <dsp:nvSpPr>
        <dsp:cNvPr id="0" name=""/>
        <dsp:cNvSpPr/>
      </dsp:nvSpPr>
      <dsp:spPr>
        <a:xfrm>
          <a:off x="1696652" y="1318390"/>
          <a:ext cx="2205647" cy="7650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ngsanaUPC" panose="02020603050405020304" pitchFamily="18" charset="-34"/>
              <a:cs typeface="AngsanaUPC" panose="02020603050405020304" pitchFamily="18" charset="-34"/>
            </a:rPr>
            <a:t>2.</a:t>
          </a:r>
          <a:r>
            <a:rPr lang="th-TH" sz="1800" b="1" kern="1200" dirty="0" smtClean="0">
              <a:latin typeface="AngsanaUPC" panose="02020603050405020304" pitchFamily="18" charset="-34"/>
              <a:cs typeface="AngsanaUPC" panose="02020603050405020304" pitchFamily="18" charset="-34"/>
            </a:rPr>
            <a:t> เลือกใช้ภาษาไทยได้ถูกต้องตามหลักการใช้ภาษาและเหมาะสม</a:t>
          </a:r>
          <a:endParaRPr lang="en-US" sz="18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1734001" y="1355739"/>
        <a:ext cx="2130949" cy="690394"/>
      </dsp:txXfrm>
    </dsp:sp>
    <dsp:sp modelId="{0543DAEA-2D50-4DA0-A470-148003579377}">
      <dsp:nvSpPr>
        <dsp:cNvPr id="0" name=""/>
        <dsp:cNvSpPr/>
      </dsp:nvSpPr>
      <dsp:spPr>
        <a:xfrm>
          <a:off x="1696652" y="2152349"/>
          <a:ext cx="2205647" cy="7650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ngsanaUPC" panose="02020603050405020304" pitchFamily="18" charset="-34"/>
              <a:cs typeface="AngsanaUPC" panose="02020603050405020304" pitchFamily="18" charset="-34"/>
            </a:rPr>
            <a:t>3. </a:t>
          </a:r>
          <a:r>
            <a:rPr lang="th-TH" sz="1600" b="1" kern="1200" dirty="0" smtClean="0">
              <a:latin typeface="AngsanaUPC" panose="02020603050405020304" pitchFamily="18" charset="-34"/>
              <a:cs typeface="AngsanaUPC" panose="02020603050405020304" pitchFamily="18" charset="-34"/>
            </a:rPr>
            <a:t>นำความรู้และทักษะการฟัง การดู การพูด การอ่าน และการเขียนไปใช้สื่อสารในชีวิตประจำวัน</a:t>
          </a:r>
          <a:endParaRPr lang="en-US" sz="16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1734001" y="2189698"/>
        <a:ext cx="2130949" cy="690394"/>
      </dsp:txXfrm>
    </dsp:sp>
    <dsp:sp modelId="{D04E67EF-78EA-4A8A-9914-A7572D9E7861}">
      <dsp:nvSpPr>
        <dsp:cNvPr id="0" name=""/>
        <dsp:cNvSpPr/>
      </dsp:nvSpPr>
      <dsp:spPr>
        <a:xfrm>
          <a:off x="1696652" y="3013079"/>
          <a:ext cx="2205647" cy="7650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ngsanaUPC" panose="02020603050405020304" pitchFamily="18" charset="-34"/>
              <a:cs typeface="AngsanaUPC" panose="02020603050405020304" pitchFamily="18" charset="-34"/>
            </a:rPr>
            <a:t>4. </a:t>
          </a:r>
          <a:r>
            <a:rPr lang="th-TH" sz="1800" b="1" kern="1200" dirty="0" smtClean="0">
              <a:latin typeface="AngsanaUPC" panose="02020603050405020304" pitchFamily="18" charset="-34"/>
              <a:cs typeface="AngsanaUPC" panose="02020603050405020304" pitchFamily="18" charset="-34"/>
            </a:rPr>
            <a:t>เห็นคุณค่าและความสำคัญของการใช้ภาษาไทย</a:t>
          </a:r>
          <a:endParaRPr lang="en-US" sz="18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1734001" y="3050428"/>
        <a:ext cx="2130949" cy="690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8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177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40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844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37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78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6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0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8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8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2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8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5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5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F8991-4B6C-4B49-9C93-3B7646833FC6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E5CCE1-BF8A-4F8B-9812-056814B23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0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audio" Target="../media/media2.mp3"/><Relationship Id="rId7" Type="http://schemas.openxmlformats.org/officeDocument/2006/relationships/diagramData" Target="../diagrams/data1.xml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1.xml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1893774"/>
            <a:ext cx="791755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76618"/>
                </a:solidFill>
                <a:effectLst/>
              </a:rPr>
              <a:t>การใช้ภาษาเพื่อการสื่อสาร</a:t>
            </a:r>
          </a:p>
          <a:p>
            <a:pPr algn="ctr"/>
            <a:r>
              <a:rPr lang="th-TH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76618"/>
                </a:solidFill>
              </a:rPr>
              <a:t>ในชีวิตประจำวัน</a:t>
            </a:r>
            <a:endParaRPr lang="en-US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76618"/>
              </a:solidFill>
              <a:effectLst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842" y="4559121"/>
            <a:ext cx="4127350" cy="2194750"/>
          </a:xfrm>
          <a:prstGeom prst="rect">
            <a:avLst/>
          </a:prstGeom>
        </p:spPr>
      </p:pic>
      <p:pic>
        <p:nvPicPr>
          <p:cNvPr id="18" name="ตื่นเต้น Tom and Jerry Soundtrack &amp;amp; Looney Tunes Theme on Piano - Grande Valsa Brilhante, Chopi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0353" y="6467060"/>
            <a:ext cx="403351" cy="403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521">
        <p14:ripple/>
      </p:transition>
    </mc:Choice>
    <mc:Fallback xmlns="">
      <p:transition spd="slow" advTm="15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3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auseEvt time="1032" objId="18"/>
        <p14:seekEvt time="1032" objId="18" seek="302141"/>
        <p14:resumeEvt time="5000" objId="18"/>
        <p14:stopEvt time="15521" objId="1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99691" y="847690"/>
            <a:ext cx="60404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 </a:t>
            </a:r>
            <a:r>
              <a:rPr lang="th-TH" sz="4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อวัจนภาษา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ประเภทสัมผัสภาษาคือข้อใด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7435" y="1889939"/>
            <a:ext cx="7017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thaiAlphaPeriod"/>
            </a:pP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การยิ้ม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th-TH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การค้อน</a:t>
            </a:r>
          </a:p>
          <a:p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การตวาด</a:t>
            </a: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ง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การจับมือ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488283" y="3859673"/>
            <a:ext cx="2089764" cy="1182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68893" y="2729435"/>
            <a:ext cx="65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?</a:t>
            </a:r>
            <a:endParaRPr lang="en-US" sz="72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83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425" y="920147"/>
            <a:ext cx="67698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6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 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ข้อใดใช้คำได้เหมาะสมกับกาลเทศะและบุคคล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7435" y="1931153"/>
            <a:ext cx="7017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thaiAlphaPeriod"/>
            </a:pP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พระทำวัตรเช้าทุกวัน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th-TH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สุนัขของฉันเป็นแผลที่ศีรษะ</a:t>
            </a:r>
          </a:p>
          <a:p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พี่ชายของฉันจะบรรพชาพรุ่งนี้</a:t>
            </a: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ง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พระสงฆ์กำลังรับประทานอาหาร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488283" y="3859673"/>
            <a:ext cx="2089764" cy="1182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68893" y="2729435"/>
            <a:ext cx="65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?</a:t>
            </a:r>
            <a:endParaRPr lang="en-US" sz="72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70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6428" y="872114"/>
            <a:ext cx="3659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7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 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ข้อใดใช้คำถูกต้องที่สุด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7435" y="1889939"/>
            <a:ext cx="7017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thaiAlphaPeriod"/>
            </a:pP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ครูตรวจตราการบ้านของนักศึกษา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th-TH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ครูตรวจสอบการบ้านของนักศึกษา</a:t>
            </a:r>
          </a:p>
          <a:p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ครูตรวจตราเครื่องแต่งกายของนักศึกษา</a:t>
            </a: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ง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ครูตรวจสอบเครื่องแต่งกายของนักศึกษา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488283" y="3859673"/>
            <a:ext cx="2089764" cy="1182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68893" y="2729435"/>
            <a:ext cx="65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?</a:t>
            </a:r>
            <a:endParaRPr lang="en-US" sz="72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2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1574" y="793391"/>
            <a:ext cx="41088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 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ข้อใดมีความหมายตามตัว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7435" y="1778263"/>
            <a:ext cx="7017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thaiAlphaPeriod"/>
            </a:pP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แม่ค้าตาคม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th-TH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ลิงทุกตัวหัวแหลม</a:t>
            </a:r>
          </a:p>
          <a:p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ผู้ชายคนนั้นปากหวาน</a:t>
            </a: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ง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เธอเป็นคนหัวสูง  ชอบใช้ของแพง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488283" y="3859673"/>
            <a:ext cx="2089764" cy="1182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68893" y="2729435"/>
            <a:ext cx="65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?</a:t>
            </a:r>
            <a:endParaRPr lang="en-US" sz="72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1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7643" y="887618"/>
            <a:ext cx="71689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9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 “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ครูอบรมนักศึกษาหน้าเสาธง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”  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ใช้ภาษาระดับใด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1780" y="1792120"/>
            <a:ext cx="7017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thaiAlphaPeriod"/>
            </a:pP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ภาษาพิธีการ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th-TH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ภาษาระดับทางการ</a:t>
            </a:r>
          </a:p>
          <a:p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ภาษาระดับกึ่งทางการ</a:t>
            </a: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ง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ภาษาระดับไม่เป็นทางการ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488283" y="3859673"/>
            <a:ext cx="2089764" cy="1182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68893" y="2729435"/>
            <a:ext cx="65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?</a:t>
            </a:r>
            <a:endParaRPr lang="en-US" sz="72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40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6760" y="887618"/>
            <a:ext cx="68307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10.  “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การสนทนาในห้องเรียน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”  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ใช้ภาษาระดับใด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1780" y="1792120"/>
            <a:ext cx="7017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thaiAlphaPeriod"/>
            </a:pP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ภาษาพิธีการ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th-TH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ภาษาระดับทางการ</a:t>
            </a:r>
          </a:p>
          <a:p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ภาษาระดับกึ่งทางการ</a:t>
            </a: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ง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ภาษาระดับไม่เป็นทางการ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488283" y="3859673"/>
            <a:ext cx="2089764" cy="1182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68893" y="2729435"/>
            <a:ext cx="65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?</a:t>
            </a:r>
            <a:endParaRPr lang="en-US" sz="72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9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4057" y="887618"/>
            <a:ext cx="75761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7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กิจกรรมตรวจสอบความเข้าใจ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76772" y="2352155"/>
            <a:ext cx="7017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1. 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	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2. 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	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3. 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 	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 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	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5. 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ง	</a:t>
            </a:r>
          </a:p>
          <a:p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6. 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	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7. 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	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8. 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	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9. 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	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10. 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th-TH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488283" y="3859673"/>
            <a:ext cx="2089764" cy="1182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68893" y="2729435"/>
            <a:ext cx="65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?</a:t>
            </a:r>
            <a:endParaRPr lang="en-US" sz="72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429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8459" y="2030424"/>
            <a:ext cx="7766936" cy="28551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34579" y="1494510"/>
            <a:ext cx="55964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ความหมายของการสื่อสาร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607" y="4418024"/>
            <a:ext cx="4127350" cy="21947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83170" y="2788167"/>
            <a:ext cx="1500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4725048" y="2280100"/>
            <a:ext cx="4927770" cy="280079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09091" y="2552701"/>
            <a:ext cx="2901487" cy="233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การนำเรื่องราวทั้งข้อเท็จจริง</a:t>
            </a:r>
            <a:r>
              <a:rPr lang="th-TH" sz="24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4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ข้อคิดเห็นและความรู้สึก  ไปสู่จุดหมายปลายทาง  โดยใช้เครื่องมือ  จนกระทั่งเกิดกระบวนการรับรู้และตอบสนองตามมา</a:t>
            </a:r>
            <a:endParaRPr lang="en-US" sz="2400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491">
        <p14:reveal/>
      </p:transition>
    </mc:Choice>
    <mc:Fallback xmlns="">
      <p:transition spd="slow" advTm="8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2249" y="2396050"/>
            <a:ext cx="15408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th-TH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    </a:t>
            </a:r>
            <a:endParaRPr lang="en-US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391" y="2213113"/>
            <a:ext cx="4452731" cy="169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57058" y="1859498"/>
            <a:ext cx="49536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ประเภทของการสื่อสาร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2" name="Cloud Callout 11"/>
          <p:cNvSpPr/>
          <p:nvPr/>
        </p:nvSpPr>
        <p:spPr>
          <a:xfrm rot="3007702">
            <a:off x="6874448" y="502018"/>
            <a:ext cx="2510782" cy="162314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 rot="14400462">
            <a:off x="1184715" y="2975443"/>
            <a:ext cx="2173816" cy="18292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74965" y="975997"/>
            <a:ext cx="1109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err="1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วัจนภาษา</a:t>
            </a:r>
            <a:endParaRPr lang="th-TH" sz="2800" dirty="0" smtClean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1610" y="3659915"/>
            <a:ext cx="131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err="1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อวัจนภาษา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778" y="4500772"/>
            <a:ext cx="4127350" cy="21947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55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460">
        <p14:reveal/>
      </p:transition>
    </mc:Choice>
    <mc:Fallback xmlns="">
      <p:transition spd="slow" advTm="5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2249" y="2396050"/>
            <a:ext cx="15408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th-TH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    </a:t>
            </a:r>
            <a:endParaRPr lang="en-US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391" y="2213113"/>
            <a:ext cx="4452731" cy="169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57058" y="1859498"/>
            <a:ext cx="49536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ประเภทของการสื่อสาร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2" name="Cloud Callout 11"/>
          <p:cNvSpPr/>
          <p:nvPr/>
        </p:nvSpPr>
        <p:spPr>
          <a:xfrm rot="3007702">
            <a:off x="6826319" y="124634"/>
            <a:ext cx="2886417" cy="228192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 rot="14400462">
            <a:off x="764151" y="2232749"/>
            <a:ext cx="2728200" cy="22503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15356" y="551447"/>
            <a:ext cx="1423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ภาษาที่ แสดงออกด้วยถ้อยคำ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6012" y="2713187"/>
            <a:ext cx="1984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ภาษาที่แสดงออก  ด้วยอากัปกิริยาและสื่อแวดล้อม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778" y="4500772"/>
            <a:ext cx="4127350" cy="2194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2392" y="2264177"/>
            <a:ext cx="1332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err="1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อวัจนภาษา</a:t>
            </a:r>
            <a:endParaRPr lang="en-US" sz="2800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4747" y="198140"/>
            <a:ext cx="132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err="1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วัจนภาษา</a:t>
            </a:r>
            <a:endParaRPr lang="en-US" sz="2800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1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460">
        <p14:reveal/>
      </p:transition>
    </mc:Choice>
    <mc:Fallback xmlns="">
      <p:transition spd="slow" advTm="5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842" y="4559121"/>
            <a:ext cx="4127350" cy="2194750"/>
          </a:xfrm>
          <a:prstGeom prst="rect">
            <a:avLst/>
          </a:prstGeom>
        </p:spPr>
      </p:pic>
      <p:pic>
        <p:nvPicPr>
          <p:cNvPr id="1026" name="Picture 2" descr="http://www.health4win.com/article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81" y="415410"/>
            <a:ext cx="6140367" cy="429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ตื่นเต้น Tom and Jerry Soundtrack &amp;amp; Looney Tunes Theme on Piano - Grande Valsa Brilhante, Chopi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7246" y="6240338"/>
            <a:ext cx="513533" cy="513533"/>
          </a:xfrm>
          <a:prstGeom prst="rect">
            <a:avLst/>
          </a:prstGeom>
        </p:spPr>
      </p:pic>
      <p:sp>
        <p:nvSpPr>
          <p:cNvPr id="3" name="Action Button: Sound 2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1092231" y="862884"/>
            <a:ext cx="1249251" cy="1068947"/>
          </a:xfrm>
          <a:prstGeom prst="actionButtonSound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837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521">
        <p14:ripple/>
      </p:transition>
    </mc:Choice>
    <mc:Fallback xmlns="">
      <p:transition spd="slow" advTm="15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auseEvt time="1032" objId="18"/>
        <p14:seekEvt time="1032" objId="18" seek="302141"/>
        <p14:resumeEvt time="5000" objId="18"/>
        <p14:stopEvt time="15521" objId="1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2249" y="2396050"/>
            <a:ext cx="15408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th-TH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    </a:t>
            </a:r>
            <a:endParaRPr lang="en-US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391" y="2213113"/>
            <a:ext cx="4452731" cy="169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45622" y="2164781"/>
            <a:ext cx="5926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องค์ประกอบของการสื่อสาร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2" name="Cloud Callout 11"/>
          <p:cNvSpPr/>
          <p:nvPr/>
        </p:nvSpPr>
        <p:spPr>
          <a:xfrm rot="3007702">
            <a:off x="6874448" y="502018"/>
            <a:ext cx="2510782" cy="162314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 rot="14400462">
            <a:off x="1210420" y="2886142"/>
            <a:ext cx="2173816" cy="18292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74965" y="975997"/>
            <a:ext cx="110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ผู้รับสาร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6102" y="3580723"/>
            <a:ext cx="131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สื่อ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5" name="Cloud Callout 14"/>
          <p:cNvSpPr/>
          <p:nvPr/>
        </p:nvSpPr>
        <p:spPr>
          <a:xfrm rot="8007533">
            <a:off x="6869404" y="3226335"/>
            <a:ext cx="2510782" cy="162314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99680" y="3696113"/>
            <a:ext cx="110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สาร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7" name="Cloud Callout 16"/>
          <p:cNvSpPr/>
          <p:nvPr/>
        </p:nvSpPr>
        <p:spPr>
          <a:xfrm rot="19382682">
            <a:off x="1501889" y="372171"/>
            <a:ext cx="2173816" cy="18292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08313" y="985859"/>
            <a:ext cx="1170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ผู้ส่งสาร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772" y="4637932"/>
            <a:ext cx="4127350" cy="2194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24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439">
        <p14:reveal/>
      </p:transition>
    </mc:Choice>
    <mc:Fallback xmlns="">
      <p:transition spd="slow" advTm="12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2249" y="2396050"/>
            <a:ext cx="15408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th-TH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    </a:t>
            </a:r>
            <a:endParaRPr lang="en-US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57290" y="1765985"/>
            <a:ext cx="33522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ระดับของภาษา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2" name="Cloud Callout 11"/>
          <p:cNvSpPr/>
          <p:nvPr/>
        </p:nvSpPr>
        <p:spPr>
          <a:xfrm rot="3007702">
            <a:off x="6874448" y="502018"/>
            <a:ext cx="2510782" cy="162314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 rot="14400462">
            <a:off x="4506812" y="2645701"/>
            <a:ext cx="2173816" cy="18292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9680" y="785560"/>
            <a:ext cx="1109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กึ่งทางการ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6102" y="3580723"/>
            <a:ext cx="131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สื่อ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9680" y="3696113"/>
            <a:ext cx="110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สาร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7" name="Cloud Callout 16"/>
          <p:cNvSpPr/>
          <p:nvPr/>
        </p:nvSpPr>
        <p:spPr>
          <a:xfrm rot="19382682">
            <a:off x="1501889" y="372171"/>
            <a:ext cx="2173816" cy="18292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08313" y="985859"/>
            <a:ext cx="1170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ทางการ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772" y="4637932"/>
            <a:ext cx="4127350" cy="2194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62123" y="3065441"/>
            <a:ext cx="973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ไม่เป็นทางการ</a:t>
            </a:r>
            <a:endParaRPr lang="en-US" sz="28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31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439">
        <p14:reveal/>
      </p:transition>
    </mc:Choice>
    <mc:Fallback xmlns="">
      <p:transition spd="slow" advTm="12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2249" y="2396050"/>
            <a:ext cx="15408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th-TH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    </a:t>
            </a:r>
            <a:endParaRPr lang="en-US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6725" y="1534490"/>
            <a:ext cx="33522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ระดับของภาษา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2" name="Cloud Callout 11"/>
          <p:cNvSpPr/>
          <p:nvPr/>
        </p:nvSpPr>
        <p:spPr>
          <a:xfrm rot="3007702">
            <a:off x="6873516" y="878284"/>
            <a:ext cx="2985768" cy="20067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 rot="14400462">
            <a:off x="4105220" y="2350386"/>
            <a:ext cx="2265948" cy="22979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60547" y="670446"/>
            <a:ext cx="13466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คำสนทนา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คำอภิปราย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ข่าวสาร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จดหมายกิจธุระ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ข้อเขียน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บทละคร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บทบรรยาย   </a:t>
            </a:r>
            <a:endParaRPr lang="en-US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6102" y="3580723"/>
            <a:ext cx="131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สื่อ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9680" y="3696113"/>
            <a:ext cx="110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สาร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7" name="Cloud Callout 16"/>
          <p:cNvSpPr/>
          <p:nvPr/>
        </p:nvSpPr>
        <p:spPr>
          <a:xfrm rot="19382682">
            <a:off x="1476765" y="432002"/>
            <a:ext cx="2331325" cy="282622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20844" y="552450"/>
            <a:ext cx="17854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ปาฐกถา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โอวาท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คำปราศรัย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การกล่าวในที่ประชุม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ข้อเขียนเชิงวิชาการ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จดหมายราชการ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ประกาศทางราชการ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ความเรียบทางวิชาการ ฯลฯ</a:t>
            </a:r>
            <a:endParaRPr lang="en-US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772" y="4637932"/>
            <a:ext cx="4127350" cy="2194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82595" y="2742005"/>
            <a:ext cx="1375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ภาษาถิ่น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คำสแลง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จดหมายส่วนตัว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ข้อความส่วนตัว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รายงานข่าวบันเทิง</a:t>
            </a:r>
            <a:endParaRPr lang="en-US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" name="Line Callout 2 1"/>
          <p:cNvSpPr/>
          <p:nvPr/>
        </p:nvSpPr>
        <p:spPr>
          <a:xfrm>
            <a:off x="4140679" y="615896"/>
            <a:ext cx="1313645" cy="746974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33838" y="708796"/>
            <a:ext cx="99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ทางการ</a:t>
            </a:r>
            <a:endParaRPr lang="en-US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2" name="Line Callout 2 21"/>
          <p:cNvSpPr/>
          <p:nvPr/>
        </p:nvSpPr>
        <p:spPr>
          <a:xfrm>
            <a:off x="9479681" y="469650"/>
            <a:ext cx="1313645" cy="746974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541802" y="616438"/>
            <a:ext cx="1268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กึ่งทางการ</a:t>
            </a:r>
            <a:endParaRPr lang="en-US" sz="2800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3" name="Line Callout 1 22"/>
          <p:cNvSpPr/>
          <p:nvPr/>
        </p:nvSpPr>
        <p:spPr>
          <a:xfrm>
            <a:off x="6979958" y="3082465"/>
            <a:ext cx="1706305" cy="930804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339088" y="3121998"/>
            <a:ext cx="1347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ไม่เป็น ทางการ</a:t>
            </a:r>
            <a:endParaRPr lang="en-US" sz="2800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15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439">
        <p14:reveal/>
      </p:transition>
    </mc:Choice>
    <mc:Fallback xmlns="">
      <p:transition spd="slow" advTm="12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2249" y="2396050"/>
            <a:ext cx="15408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th-TH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    </a:t>
            </a:r>
            <a:endParaRPr lang="en-US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9458" y="1534490"/>
            <a:ext cx="47067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การใช้ถ้อยและสำนวน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0547" y="670446"/>
            <a:ext cx="13466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คำสนทนา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คำอภิปราย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ข่าวสาร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จดหมายกิจธุระ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ข้อเขียน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บทละคร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บทบรรยาย   </a:t>
            </a:r>
            <a:endParaRPr lang="en-US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6102" y="3580723"/>
            <a:ext cx="131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สื่อ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9680" y="3696113"/>
            <a:ext cx="110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สาร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844" y="552450"/>
            <a:ext cx="17854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ปาฐกถา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โอวาท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คำปราศรัย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การกล่าวในที่ประชุม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ข้อเขียนเชิงวิชาการ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จดหมายราชการ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ประกาศทางราชการ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ความเรียบทางวิชาการ ฯลฯ</a:t>
            </a:r>
            <a:endParaRPr lang="en-US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772" y="4637932"/>
            <a:ext cx="4127350" cy="2194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82595" y="2742005"/>
            <a:ext cx="1375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ภาษาถิ่น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คำสแลง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จดหมายส่วนตัว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ข้อความส่วนตัว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รายงานข่าวบันเทิง</a:t>
            </a:r>
            <a:endParaRPr lang="en-US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3" name="Line Callout 1 22"/>
          <p:cNvSpPr/>
          <p:nvPr/>
        </p:nvSpPr>
        <p:spPr>
          <a:xfrm>
            <a:off x="6442917" y="3619168"/>
            <a:ext cx="1706305" cy="930804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9222" y="3838848"/>
            <a:ext cx="104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อะไรเอ่ย</a:t>
            </a:r>
            <a:r>
              <a:rPr lang="en-US" sz="24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?</a:t>
            </a:r>
            <a:endParaRPr lang="en-US" sz="2400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439">
        <p14:reveal/>
      </p:transition>
    </mc:Choice>
    <mc:Fallback xmlns="">
      <p:transition spd="slow" advTm="12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2249" y="2396050"/>
            <a:ext cx="15408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th-TH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    </a:t>
            </a:r>
            <a:endParaRPr lang="en-US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4686" y="30080"/>
            <a:ext cx="6262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ทายซิว่า ภาพสำนวนนี้สื่ออะไร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6102" y="3580723"/>
            <a:ext cx="131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สื่อ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9680" y="3696113"/>
            <a:ext cx="110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สาร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772" y="4637932"/>
            <a:ext cx="4127350" cy="2194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82595" y="2742005"/>
            <a:ext cx="1375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ภาษาถิ่น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คำสแลง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จดหมายส่วนตัว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ข้อความส่วนตัว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รายงานข่าวบันเทิง</a:t>
            </a:r>
            <a:endParaRPr lang="en-US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59" y="844254"/>
            <a:ext cx="5648325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4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439">
        <p14:reveal/>
      </p:transition>
    </mc:Choice>
    <mc:Fallback xmlns="">
      <p:transition spd="slow" advTm="12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2249" y="2396050"/>
            <a:ext cx="15408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th-TH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    </a:t>
            </a:r>
            <a:endParaRPr lang="en-US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3545" y="-36262"/>
            <a:ext cx="62621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เฉลย ภาพสำนวนนี้คือ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……….</a:t>
            </a:r>
            <a:endParaRPr lang="th-TH" sz="48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algn="ctr"/>
            <a:r>
              <a:rPr lang="th-TH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ห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6102" y="3580723"/>
            <a:ext cx="131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สื่อ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9680" y="3696113"/>
            <a:ext cx="110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8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สาร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772" y="4637932"/>
            <a:ext cx="4127350" cy="2194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82595" y="2742005"/>
            <a:ext cx="1375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ภาษาถิ่น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คำสแลง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จดหมายส่วนตัว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ข้อความส่วนตัว</a:t>
            </a:r>
          </a:p>
          <a:p>
            <a:r>
              <a:rPr lang="th-TH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รายงานข่าวบันเทิง</a:t>
            </a:r>
            <a:endParaRPr lang="en-US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06" y="781826"/>
            <a:ext cx="5648325" cy="3924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37144" y="972290"/>
            <a:ext cx="2489087" cy="35394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tx2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หมาเห่าใบตองแห้ง</a:t>
            </a:r>
          </a:p>
          <a:p>
            <a:endParaRPr lang="th-TH" sz="3200" b="1" dirty="0" smtClean="0">
              <a:solidFill>
                <a:schemeClr val="tx2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หมายถึง  บุคคลที่ดีแต่พูดอวดฉลาด แต่แท้จริงแล้ว กลับขี้ขลาดทำไม่ได้อย่างที่พูดไว้</a:t>
            </a:r>
            <a:endParaRPr lang="en-US" sz="3200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467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439">
        <p14:reveal/>
      </p:transition>
    </mc:Choice>
    <mc:Fallback xmlns="">
      <p:transition spd="slow" advTm="12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6746" y="2396050"/>
            <a:ext cx="39917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7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สาระการเรียนรู้</a:t>
            </a:r>
            <a:endParaRPr lang="en-US" sz="7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" name="Cloud Callout 17"/>
          <p:cNvSpPr/>
          <p:nvPr/>
        </p:nvSpPr>
        <p:spPr>
          <a:xfrm rot="3007702">
            <a:off x="6852508" y="780303"/>
            <a:ext cx="2510782" cy="162314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Cloud Callout 18"/>
          <p:cNvSpPr/>
          <p:nvPr/>
        </p:nvSpPr>
        <p:spPr>
          <a:xfrm rot="6060703">
            <a:off x="7065107" y="3503381"/>
            <a:ext cx="2173816" cy="18292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Callout 22"/>
          <p:cNvSpPr/>
          <p:nvPr/>
        </p:nvSpPr>
        <p:spPr>
          <a:xfrm rot="17453056">
            <a:off x="1356263" y="645518"/>
            <a:ext cx="2176795" cy="18574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Callout 23"/>
          <p:cNvSpPr/>
          <p:nvPr/>
        </p:nvSpPr>
        <p:spPr>
          <a:xfrm rot="14400462">
            <a:off x="928472" y="3406149"/>
            <a:ext cx="2173816" cy="18292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615682" y="1160942"/>
            <a:ext cx="181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การสื่อสาร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85061" y="1255270"/>
            <a:ext cx="1586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ภาษาที่ใช้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88952" y="3829761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3.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ถ้อยคำ     สำนวน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7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16393" y="1072274"/>
            <a:ext cx="1500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การสื่อสาร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07022" y="1277775"/>
            <a:ext cx="1500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ภาษาที่ใช้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8810" y="4115913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ถ้อยคำ     สำนวน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371" y="4654522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55148" y="4274080"/>
            <a:ext cx="388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จุดประสงค์การเรียนรู้</a:t>
            </a:r>
            <a:endParaRPr lang="en-US" sz="40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059804717"/>
              </p:ext>
            </p:extLst>
          </p:nvPr>
        </p:nvGraphicFramePr>
        <p:xfrm>
          <a:off x="3953815" y="35481"/>
          <a:ext cx="3902300" cy="4304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042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0751" y="2600398"/>
            <a:ext cx="5655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7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แบบทดสอบก่อนเรียน</a:t>
            </a:r>
            <a:endParaRPr lang="en-US" sz="7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15682" y="1160942"/>
            <a:ext cx="181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การสื่อสาร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85061" y="1255270"/>
            <a:ext cx="1586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ภาษาที่ใช้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0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27768" y="925643"/>
            <a:ext cx="39549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1.  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การสื่อสารหมายถึงอะไร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15682" y="1160942"/>
            <a:ext cx="181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การสื่อสาร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1780" y="1792120"/>
            <a:ext cx="7017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thaiAlphaPeriod"/>
            </a:pP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การ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นำเรื่องราวผ่านไปสู่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จุดมุ่งหมาย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th-TH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การ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นำความรู้สึกผ่านสื่อไปสู่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จุดมุ่งหมาย</a:t>
            </a:r>
          </a:p>
          <a:p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การ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นำข้อเท็จจริงผ่านสื่อไปสู่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จุดมุ่งหมาย</a:t>
            </a: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ง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การนำความคิดเห็นผ่านสื่อไปจุดมุ่งหมาย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488283" y="3859673"/>
            <a:ext cx="2089764" cy="1182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68893" y="2729435"/>
            <a:ext cx="65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?</a:t>
            </a:r>
            <a:endParaRPr lang="en-US" sz="72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88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4112" y="959356"/>
            <a:ext cx="5359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2. 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ข้อใดไม่ใช่ประโยชน์ของการสื่อสาร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15682" y="1160942"/>
            <a:ext cx="181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การสื่อสาร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1780" y="1792120"/>
            <a:ext cx="7017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thaiAlphaPeriod"/>
            </a:pP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ถ่ายทอดวัฒนธรรม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th-TH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เป็นผู้นำโลก  ผู้นำสังคม</a:t>
            </a:r>
          </a:p>
          <a:p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เพื่อการดำรงชีวิตประจำวัน</a:t>
            </a: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ง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เพื่อสร้างความรอบรู้  เกิดโลกทัศน์ก้าวไกล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488283" y="3859673"/>
            <a:ext cx="2089764" cy="1182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68893" y="2729435"/>
            <a:ext cx="65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?</a:t>
            </a:r>
            <a:endParaRPr lang="en-US" sz="72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45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391" y="107037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3365" y="872114"/>
            <a:ext cx="82429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3.  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ต้นกล้าอ่านหนังสือ</a:t>
            </a:r>
            <a:r>
              <a:rPr lang="th-TH" sz="4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นว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นิยายเรื่องคู่กรรม  ผู้ส่งสารคือใคร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4507" y="1856515"/>
            <a:ext cx="7017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thaiAlphaPeriod"/>
            </a:pP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ต้นกล้าผู้อ่านเรื่องคู่กรรม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th-TH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ผู้เขียนเรื่องคู่กรรม</a:t>
            </a:r>
          </a:p>
          <a:p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หนังสือ</a:t>
            </a:r>
            <a:r>
              <a:rPr lang="th-TH" sz="32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นว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นิยายเรื่องคู่กรรม</a:t>
            </a: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ง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สำนักพิมพ์ที่พิมพ์หนังสือ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488283" y="3859673"/>
            <a:ext cx="2089764" cy="1182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68893" y="2729435"/>
            <a:ext cx="65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?</a:t>
            </a:r>
            <a:endParaRPr lang="en-US" sz="72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15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158" y="-6105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วิชาภาษาไทยพื้นฐาน 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2000-1101</a:t>
            </a:r>
            <a:endParaRPr lang="en-US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02434" y="753055"/>
            <a:ext cx="34018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  </a:t>
            </a:r>
            <a:r>
              <a:rPr lang="th-TH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ข้อใด</a:t>
            </a:r>
            <a:r>
              <a:rPr lang="th-TH" sz="4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ไม่ใช่วัจนภาษา</a:t>
            </a:r>
            <a:endParaRPr lang="th-TH" sz="40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20859" y="2182824"/>
            <a:ext cx="7766936" cy="2855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53050" y="3851210"/>
            <a:ext cx="150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4.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en-US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ภาษา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74" y="4590103"/>
            <a:ext cx="4127319" cy="2192044"/>
          </a:xfrm>
          <a:prstGeom prst="rect">
            <a:avLst/>
          </a:prstGeom>
        </p:spPr>
      </p:pic>
      <p:pic>
        <p:nvPicPr>
          <p:cNvPr id="6" name="เสียงป่า ธรรมชาติ Eerie Sounds - Dark Ambiences - Scary Sound Effect - Dark Cinematic Sample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099" y="6321286"/>
            <a:ext cx="536713" cy="53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4419" y="1679605"/>
            <a:ext cx="7017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thaiAlphaPeriod"/>
            </a:pP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การไหว้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endParaRPr lang="th-TH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จดหมาย</a:t>
            </a:r>
          </a:p>
          <a:p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ภาษาพูด</a:t>
            </a:r>
          </a:p>
          <a:p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ง</a:t>
            </a:r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เครื่องหมายวรรคตอน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488283" y="3859673"/>
            <a:ext cx="2089764" cy="1182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68893" y="2729435"/>
            <a:ext cx="65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accent5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?</a:t>
            </a:r>
            <a:endParaRPr lang="en-US" sz="7200" b="1" dirty="0">
              <a:solidFill>
                <a:schemeClr val="accent5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7091" y="46079"/>
            <a:ext cx="331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เรื่อง  การใช้ภาษาเพื่อการสื่อสารในชีวิตประจำวัน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369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61">
        <p14:reveal/>
      </p:transition>
    </mc:Choice>
    <mc:Fallback xmlns="">
      <p:transition spd="slow" advTm="17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99" objId="6"/>
        <p14:stopEvt time="17361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2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2.8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2.8|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2.8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2.8|2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2.8|2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2.8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828</TotalTime>
  <Words>907</Words>
  <Application>Microsoft Office PowerPoint</Application>
  <PresentationFormat>Widescreen</PresentationFormat>
  <Paragraphs>246</Paragraphs>
  <Slides>25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AngsanaUPC</vt:lpstr>
      <vt:lpstr>Arial</vt:lpstr>
      <vt:lpstr>IrisUPC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OBEC57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</dc:creator>
  <cp:lastModifiedBy>thaiglobal college</cp:lastModifiedBy>
  <cp:revision>45</cp:revision>
  <dcterms:created xsi:type="dcterms:W3CDTF">2016-05-04T07:11:21Z</dcterms:created>
  <dcterms:modified xsi:type="dcterms:W3CDTF">2016-05-10T05:00:33Z</dcterms:modified>
</cp:coreProperties>
</file>