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8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76" y="96"/>
      </p:cViewPr>
      <p:guideLst>
        <p:guide orient="horz" pos="23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526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347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508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56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190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019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174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838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598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877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011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97441-6E31-480E-B46B-C493092F0151}" type="datetimeFigureOut">
              <a:rPr lang="th-TH" smtClean="0"/>
              <a:t>05/08/64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75C4E-70A8-4903-95C9-DE32DE971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446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วิทยาลัยสารพัดช่างชัยภูมิ - Home | Facebook">
            <a:extLst>
              <a:ext uri="{FF2B5EF4-FFF2-40B4-BE49-F238E27FC236}">
                <a16:creationId xmlns:a16="http://schemas.microsoft.com/office/drawing/2014/main" id="{BB919033-6CE5-4F49-8470-ADC3AF3A9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25" y="191193"/>
            <a:ext cx="1084810" cy="10848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6177" y="974633"/>
            <a:ext cx="86116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๕.๔.๙ การกล่าวไว้อาลัย</a:t>
            </a:r>
          </a:p>
          <a:p>
            <a:pPr algn="just"/>
            <a:endParaRPr lang="th-TH" sz="800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การกล่าวไว้อาลัยเป็นการกล่าวแสดงความรู้สึกเสียดายหรือเสียใจต่อการสูญเสียหรือการจากไป ของบุคคลอันเป็นที่รักหรือสนิทสนมกันมานาน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890" y="2433704"/>
            <a:ext cx="3992217" cy="3266612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3637288" y="5819292"/>
            <a:ext cx="1814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การกล่าวไว้อาลัย </a:t>
            </a:r>
          </a:p>
        </p:txBody>
      </p:sp>
    </p:spTree>
    <p:extLst>
      <p:ext uri="{BB962C8B-B14F-4D97-AF65-F5344CB8AC3E}">
        <p14:creationId xmlns:p14="http://schemas.microsoft.com/office/powerpoint/2010/main" val="399391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7" y="1831560"/>
            <a:ext cx="3758733" cy="2503260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27728" y="4518504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การกล่าวตอบรับคำอวยพร 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735" y="1831560"/>
            <a:ext cx="3993866" cy="2503260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5884013" y="4518505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การกล่าวอำลา </a:t>
            </a:r>
          </a:p>
        </p:txBody>
      </p:sp>
    </p:spTree>
    <p:extLst>
      <p:ext uri="{BB962C8B-B14F-4D97-AF65-F5344CB8AC3E}">
        <p14:creationId xmlns:p14="http://schemas.microsoft.com/office/powerpoint/2010/main" val="205768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3956" y="1119805"/>
            <a:ext cx="8614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๕.๔.๑๐ การกล่าวรายงาน</a:t>
            </a:r>
            <a:endParaRPr lang="th-TH" sz="2400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   การกล่าวรายงานเป็นการพูดอย่างเป็นทางการ ใช้ค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พูดที่เป็นแบบแผนสละสลวยกล่าวใน โอกาสเปิดงานต่าง ๆ เช่น เปิดสัมมนา การเปิดนิทรรศการ การเปิดการแสดง เป็นต้น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63738" y="5790486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การกล่าวรายงาน 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68" y="2560573"/>
            <a:ext cx="4729864" cy="31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9175" y="880357"/>
            <a:ext cx="863867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๕.๔.๑๑ การกล่าวเปิดงาน</a:t>
            </a:r>
            <a:endParaRPr lang="th-TH" sz="2400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   </a:t>
            </a:r>
            <a:r>
              <a:rPr lang="th-TH" sz="2400" b="1" i="1" dirty="0">
                <a:solidFill>
                  <a:srgbClr val="7030A0"/>
                </a:solidFill>
              </a:rPr>
              <a:t>หลักการกล่าวเปิดงาน </a:t>
            </a:r>
          </a:p>
          <a:p>
            <a:r>
              <a:rPr lang="th-TH" sz="2400" dirty="0"/>
              <a:t>             ๑. กล่าวปฏิสันถารต่อผู้กล่าวรายงานและผู้มาร่วมงาน </a:t>
            </a:r>
          </a:p>
          <a:p>
            <a:r>
              <a:rPr lang="th-TH" sz="2400" dirty="0"/>
              <a:t>             ๒. กล่าวแสดงความรู้สึกเป็นเกียรติที่ได้รับเชิญมาเป็นประธานเปิดงาน </a:t>
            </a:r>
          </a:p>
          <a:p>
            <a:r>
              <a:rPr lang="th-TH" sz="2400" dirty="0"/>
              <a:t>             ๓. แสดงความคิดเห็นเกี่ยวกับการจัดงานและประโยชน์ที่จะได้รับจากการจัดงานนั้น </a:t>
            </a:r>
          </a:p>
          <a:p>
            <a:r>
              <a:rPr lang="th-TH" sz="2400" dirty="0"/>
              <a:t>             ๔. กล่าวอวยพรและกล่าวเปิดงาน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93036" y="5822806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การกล่าวเปิดงาน 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869" y="3250237"/>
            <a:ext cx="3664261" cy="24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ตัวเชื่อมต่อตรง 6"/>
          <p:cNvCxnSpPr/>
          <p:nvPr/>
        </p:nvCxnSpPr>
        <p:spPr>
          <a:xfrm>
            <a:off x="1103825" y="1528178"/>
            <a:ext cx="0" cy="3995800"/>
          </a:xfrm>
          <a:prstGeom prst="line">
            <a:avLst/>
          </a:prstGeom>
          <a:ln w="57150">
            <a:solidFill>
              <a:srgbClr val="003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>
            <a:off x="1103825" y="2456921"/>
            <a:ext cx="643467" cy="0"/>
          </a:xfrm>
          <a:prstGeom prst="line">
            <a:avLst/>
          </a:prstGeom>
          <a:ln w="57150">
            <a:solidFill>
              <a:srgbClr val="003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1103824" y="3475098"/>
            <a:ext cx="643467" cy="0"/>
          </a:xfrm>
          <a:prstGeom prst="line">
            <a:avLst/>
          </a:prstGeom>
          <a:ln w="57150">
            <a:solidFill>
              <a:srgbClr val="003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1078424" y="4493275"/>
            <a:ext cx="643467" cy="0"/>
          </a:xfrm>
          <a:prstGeom prst="line">
            <a:avLst/>
          </a:prstGeom>
          <a:ln w="57150">
            <a:solidFill>
              <a:srgbClr val="003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1078424" y="5498926"/>
            <a:ext cx="643467" cy="0"/>
          </a:xfrm>
          <a:prstGeom prst="line">
            <a:avLst/>
          </a:prstGeom>
          <a:ln w="57150">
            <a:solidFill>
              <a:srgbClr val="003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50" y="5294501"/>
            <a:ext cx="4637453" cy="36935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050" y="4312789"/>
            <a:ext cx="5215748" cy="36935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623" y="3283200"/>
            <a:ext cx="4714256" cy="36935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196" y="2268053"/>
            <a:ext cx="4703683" cy="36935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75" y="1198271"/>
            <a:ext cx="2316898" cy="41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38" y="1149607"/>
            <a:ext cx="2351231" cy="413778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27" y="1761614"/>
            <a:ext cx="4703683" cy="369355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90527" y="2329198"/>
            <a:ext cx="85761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ราชบัณฑิตยสถาน พ.ศ. ๒๕๕๔ (๒๕๕๖ : ๘๔๓, ๑๔๔๐) ให้ความหมายว่า </a:t>
            </a:r>
            <a:r>
              <a:rPr lang="th-TH" sz="2400" b="1" dirty="0">
                <a:solidFill>
                  <a:srgbClr val="00A64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พูด 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การเปล่งเสียง ออกเป็นถ้อยค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 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ส่วนค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ว่า </a:t>
            </a:r>
            <a:r>
              <a:rPr lang="th-TH" sz="2400" b="1" dirty="0">
                <a:solidFill>
                  <a:srgbClr val="00A64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โอกาส 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ช่องทาง เวลาที่เหมาะสม</a:t>
            </a:r>
          </a:p>
          <a:p>
            <a:pPr algn="ju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</a:p>
          <a:p>
            <a:pPr algn="ju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ยุพดี ทรงทอง (๒๕๓๘ : ๒๒๒) ให้ความหมายว่า </a:t>
            </a:r>
            <a:r>
              <a:rPr lang="th-TH" sz="2400" b="1" dirty="0">
                <a:solidFill>
                  <a:srgbClr val="00A64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การพูดเฉพาะโอกาส 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การพูดที่ปรากฏอยู่ใน ชีวิตประจ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วันตามสถานการณ์ต่าง ๆ </a:t>
            </a:r>
          </a:p>
          <a:p>
            <a:pPr algn="just"/>
            <a:endParaRPr lang="th-TH" dirty="0">
              <a:solidFill>
                <a:srgbClr val="221E1F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จากความหมายดังกล่าวสรุปได้ว่า </a:t>
            </a:r>
            <a:r>
              <a:rPr lang="th-TH" sz="2400" b="1" dirty="0">
                <a:solidFill>
                  <a:srgbClr val="00A64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การพูดในโอกาสต่าง ๆ 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การพูดเพื่อแสดงความรู้สึกยินดีและ เสียใจ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867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35" y="821058"/>
            <a:ext cx="4714256" cy="369355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324849" y="1362048"/>
            <a:ext cx="8554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การพูดในโอกาสต่าง ๆ ของสังคมเป็นการพูดต่อที่ประชุมชน เพื่อแสดงความรู้ ความคิด ความรู้สึกยินดี และเสียใจในโอกาสพิเศษต่าง ๆ เป็นการแสดงออกถึงมารยาททางสังคมที่ส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คัญ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61" y="2292939"/>
            <a:ext cx="5215748" cy="369355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301961" y="2833929"/>
            <a:ext cx="85544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๑. วิเคราะห์ผู้ฟังและโอกาสที่พูดเพื่อเป็นแนวทางในการก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หนดเนื้อหาที่จะพูด </a:t>
            </a: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๒. เตรียมค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ขึ้นต้น </a:t>
            </a: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๓. เลือกสรรถ้อยค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ภาษาที่ไพเราะสละสลวย</a:t>
            </a: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๔. ควรพูดสั้น ๆ ภายในเวลาประมาณ ๓–๕ นาที ตามความเหมาะสม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61" y="4588952"/>
            <a:ext cx="4637453" cy="369355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301961" y="5129943"/>
            <a:ext cx="8577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๕.๔.๑ การกล่าวต้อนรับ </a:t>
            </a:r>
            <a:endParaRPr lang="th-TH" sz="2400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 การกล่าวต้อนรับเป็นการพูดแสดงความรู้สึกยินดีในโอกาสที่มีแขกผู้มีเกียรติมาเยี่ยมเยือน หน่วยงานหรือมาดูงาน จึงต้องมีการกล่าวต้อนรับ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3251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267440" y="5185456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การกล่าวต้อนรับผู้มาเยือน 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434" y="1494525"/>
            <a:ext cx="5156158" cy="34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3297" y="959255"/>
            <a:ext cx="86304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๕.๔.๒ การกล่าวตอบการต้อนรับ</a:t>
            </a:r>
          </a:p>
          <a:p>
            <a:pPr algn="just"/>
            <a:endParaRPr lang="th-TH" sz="500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b="1" i="1" dirty="0">
                <a:solidFill>
                  <a:srgbClr val="7030A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หลักการกล่าวตอบการต้อนรับ</a:t>
            </a:r>
          </a:p>
          <a:p>
            <a:pPr algn="just"/>
            <a:endParaRPr lang="th-TH" sz="500" b="1" i="1" dirty="0">
              <a:solidFill>
                <a:srgbClr val="7030A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๑. กล่าวทักทายผู้ฟังตามล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ดับ </a:t>
            </a: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๒. กล่าวขอบคุณที่ได้รับการต้อนรับอย่างดี </a:t>
            </a: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๓. กล่าวสรรเสริญฝ่ายที่ให้การต้อนรับ </a:t>
            </a: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๔. กล่าวถึงประโยชน์ที่ได้จากการมาเยือนครั้งนี้ </a:t>
            </a: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๕. กล่าวเชื้อเชิญผู้ต้อนรับไปเยือนตนบ้าง </a:t>
            </a: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๖. กล่าวขอบคุณผู้ให้ความอนุเคราะห์ พร้อมมอบของที่ระลึก 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93297" y="4252464"/>
            <a:ext cx="8630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๕.๔.๓ การกล่าวอวยพรวันเกิด </a:t>
            </a:r>
            <a:endParaRPr lang="th-TH" sz="2400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 การกล่าวค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อวยพรเป็นการพูดแสดงความรู้สึกยินดีเนื่องในโอกาสส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คัญต่าง ๆ เช่น วันเกิด วันมงคลสมรส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114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602" y="865346"/>
            <a:ext cx="3362796" cy="222858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478" y="3601473"/>
            <a:ext cx="4407044" cy="2404877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3512254" y="3167390"/>
            <a:ext cx="2055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การมอบของที่ระลึก 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693394" y="6052228"/>
            <a:ext cx="1874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การอวยพรวันเกิด </a:t>
            </a:r>
          </a:p>
        </p:txBody>
      </p:sp>
    </p:spTree>
    <p:extLst>
      <p:ext uri="{BB962C8B-B14F-4D97-AF65-F5344CB8AC3E}">
        <p14:creationId xmlns:p14="http://schemas.microsoft.com/office/powerpoint/2010/main" val="11089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2664" y="942300"/>
            <a:ext cx="863867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๕.๔.๔ การกล่าวอวยพรงานมงคลสมรส </a:t>
            </a:r>
          </a:p>
          <a:p>
            <a:pPr algn="thaiDist"/>
            <a:endParaRPr lang="th-TH" sz="800" b="1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/>
              <a:t>           การกล่าวอวยพรงานมงคลสมรส ผู้กล่าวอาจมีการเตรียมตัวมาล่วงหน้า หากคู่สมรสได้เรียนเชิญ ผู้พูดก่อนล่วงหน้าหรืออาจได้รับเชิญขึ้นกล่าวอวยพรอย่างกะทันหัน ผู้พูดต้องอาศัยประสบการณ์และไหวพริบ ในการกล่าว</a:t>
            </a:r>
            <a:endParaRPr lang="th-TH" sz="2400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82462" y="5771873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การกล่าวอวยพรงานมงคลสมรส 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152" y="2847081"/>
            <a:ext cx="4229695" cy="28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2821" y="990142"/>
            <a:ext cx="859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๕.๔.๕ การกล่าวตอบรับคำอวยพรงานมงคลสมรส </a:t>
            </a:r>
            <a:endParaRPr lang="th-TH" sz="2400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 เมื่อมีผู้มากล่าวอวยพรให้ในโอกาสต่าง ๆ ผู้รับพรจ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เป็นต้องกล่าวตอบรับค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อวยพรเพื่อแสดง ความยินดีที่ได้รับพรนั้น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2820" y="2253223"/>
            <a:ext cx="859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๕.๔.๖ การกล่าวอวยพรงานทำบุญขึ้นบ้านใหม่ </a:t>
            </a:r>
            <a:endParaRPr lang="th-TH" sz="2400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 ตามประเพณีไทยผู้ใดปลูกบ้านใหม่เสร็จแล้ว ก่อนจะเข้าไปอยู่อย่างถาวรมักนิยมท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บุญตามพิธี พุทธศาสนาเพื่อความเป็นสิริมงคลก่อน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13239" y="3516304"/>
            <a:ext cx="859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๕.๔.๗ การกล่าวตอบรับคำอวยพรงานทำบุญขึ้นบ้านใหม่ </a:t>
            </a:r>
            <a:endParaRPr lang="th-TH" sz="2400" dirty="0">
              <a:solidFill>
                <a:srgbClr val="00B7C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 ผู้ที่ได้รับการกล่าวอวยพร กล่าวตอบขอบคุณ เพื่อแสดงมารยาทอันดีงามและน้อมรับค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อวยพร นั้น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13239" y="4779385"/>
            <a:ext cx="859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00B7C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๕.๔.๘ การกล่าวคำอำลา</a:t>
            </a:r>
            <a:endParaRPr lang="th-TH" sz="2400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   การกล่าวค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ลาบุคคลที่เคยอยู่ใกล้ชิดกัน เคยท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งานด้วยกัน แต่ต้องจากกันเพราะหน้าที่ การงาน หรือเพราะเหตุจ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21E1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เป็นบางประการ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677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692</Words>
  <Application>Microsoft Office PowerPoint</Application>
  <PresentationFormat>นำเสนอทางหน้าจอ (4:3)</PresentationFormat>
  <Paragraphs>55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deed_30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CPM</cp:lastModifiedBy>
  <cp:revision>35</cp:revision>
  <dcterms:created xsi:type="dcterms:W3CDTF">2020-04-20T02:35:13Z</dcterms:created>
  <dcterms:modified xsi:type="dcterms:W3CDTF">2021-08-05T08:15:09Z</dcterms:modified>
</cp:coreProperties>
</file>