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660066"/>
    <a:srgbClr val="006666"/>
    <a:srgbClr val="800000"/>
    <a:srgbClr val="990033"/>
    <a:srgbClr val="800080"/>
    <a:srgbClr val="006600"/>
    <a:srgbClr val="996600"/>
    <a:srgbClr val="6600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47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7490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5221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564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1677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3812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45640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806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759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61809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48232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83458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4B889-E60F-4867-9AD2-EB32D2BD1ACE}" type="datetimeFigureOut">
              <a:rPr lang="th-TH" smtClean="0"/>
              <a:t>05/08/64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B740A-EFF9-4ACD-9342-0DB767B7171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549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วิทยาลัยสารพัดช่างชัยภูมิ - Home | Facebook">
            <a:extLst>
              <a:ext uri="{FF2B5EF4-FFF2-40B4-BE49-F238E27FC236}">
                <a16:creationId xmlns:a16="http://schemas.microsoft.com/office/drawing/2014/main" id="{51F3FFD0-EF7F-484B-A7EE-CE91B8A5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145472"/>
            <a:ext cx="838807" cy="83880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4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39" y="586930"/>
            <a:ext cx="6913198" cy="6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314859" y="1241709"/>
            <a:ext cx="2940228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๘.๗.๑ ข้อความประชาสัมพันธ์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339839" y="1758774"/>
            <a:ext cx="923651" cy="5170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801665" y="2291863"/>
            <a:ext cx="7540669" cy="100208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457200" algn="thaiDi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วิทยาลัย.............................เปิดรับสมัครนักเรียนระดับ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ปวช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และ</a:t>
            </a:r>
            <a:r>
              <a:rPr kumimoji="0" lang="th-TH" sz="2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ปวส</a:t>
            </a:r>
            <a:r>
              <a:rPr kumimoji="0" lang="th-TH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. ปีการศึกษา ๒๕๕๖ ระหว่างวันที่ ๑–๓๐ มีนาคม ๒๕๕๖ ไม่เว้นวันหยุดราชการ ณ วิทยาลัย</a:t>
            </a:r>
            <a:endParaRPr kumimoji="0" lang="th-TH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82023" y="3429000"/>
            <a:ext cx="8579952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๘.๗.๒ ข่าวประชาสัมพันธ์</a:t>
            </a: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b="1" i="1" dirty="0">
                <a:solidFill>
                  <a:srgbClr val="66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การแจ้งข่าวกิจกรรมนั้นอาจเขียนในรูปของข่าวประชาสัมพันธ์ ซึ่งมีส่วนประกอบสำคัญดังนี้</a:t>
            </a:r>
            <a:endParaRPr lang="th-TH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๑. ส่วนพาดหัว </a:t>
            </a:r>
            <a:endParaRPr lang="th-TH" sz="800" dirty="0">
              <a:solidFill>
                <a:srgbClr val="003399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๒. ส่วนขยายพาดหัว </a:t>
            </a:r>
            <a:endParaRPr lang="th-TH" sz="800" dirty="0">
              <a:solidFill>
                <a:srgbClr val="003399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๓. ส่วนเชื่อม</a:t>
            </a:r>
            <a:endParaRPr lang="th-TH" sz="800" dirty="0">
              <a:solidFill>
                <a:srgbClr val="003399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	๔. ส่วนเนื้อเรื่อง </a:t>
            </a:r>
            <a:endParaRPr lang="th-TH" sz="2400" dirty="0">
              <a:solidFill>
                <a:srgbClr val="003399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5222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1836" y="741702"/>
            <a:ext cx="858032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430" algn="l"/>
              </a:tabLs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๘.๗.๓ บทความประชาสัมพันธ์</a:t>
            </a:r>
          </a:p>
          <a:p>
            <a:pPr algn="thaiDist">
              <a:spcAft>
                <a:spcPts val="0"/>
              </a:spcAft>
              <a:tabLst>
                <a:tab pos="900430" algn="l"/>
              </a:tabLst>
            </a:pP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6600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มีองค์ประกอบดังนี้</a:t>
            </a:r>
          </a:p>
          <a:p>
            <a:pPr algn="thaiDist">
              <a:spcAft>
                <a:spcPts val="0"/>
              </a:spcAft>
            </a:pPr>
            <a:endParaRPr lang="en-US" sz="24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๑. ชื่อบทความ ตั้งชื่อให้สื่อความหมายเรื่องที่จะประชาสัมพันธ์</a:t>
            </a:r>
          </a:p>
          <a:p>
            <a:pPr algn="thaiDist">
              <a:spcAft>
                <a:spcPts val="0"/>
              </a:spcAft>
            </a:pPr>
            <a:endParaRPr lang="en-US" sz="2400" dirty="0">
              <a:solidFill>
                <a:srgbClr val="003399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๒. คำนำ เป็นการกล่างเปิดเรื่องเพื่อนำผู้อ่านเข้าสู่เนื้อเรื่อง ควรเขียนให้เข้าใจ เพื่อให้ผู้อ่านสนใจอยากติดตามอ่านเนื้อหาไปตลอดจนจบ</a:t>
            </a:r>
          </a:p>
          <a:p>
            <a:pPr algn="thaiDist">
              <a:spcAft>
                <a:spcPts val="0"/>
              </a:spcAft>
            </a:pPr>
            <a:endParaRPr lang="en-US" sz="2400" dirty="0">
              <a:solidFill>
                <a:srgbClr val="003399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๓. เนื้อเรื่อง เป็นเนื้อหาส่วนใหญ่ของเรื่องที่จะประชาสัมพันธ์ จะสั้นหรือยาวขึ้นอยู่กับประเด็นที่จะแจ้งให้ผู้อ่านรับทราบ</a:t>
            </a:r>
          </a:p>
          <a:p>
            <a:pPr algn="thaiDist">
              <a:spcAft>
                <a:spcPts val="0"/>
              </a:spcAft>
            </a:pPr>
            <a:endParaRPr lang="en-US" sz="2400" dirty="0">
              <a:solidFill>
                <a:srgbClr val="003399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๔. สรุป เป็นการย้ำความสำคัญของเรื่องที่เขียน</a:t>
            </a:r>
            <a:endParaRPr lang="en-US" sz="2400" dirty="0">
              <a:solidFill>
                <a:srgbClr val="003399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2985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94361" y="646454"/>
            <a:ext cx="8498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๘.๗.๔ ประกาศ</a:t>
            </a:r>
          </a:p>
          <a:p>
            <a:pPr algn="thaiDist">
              <a:spcAft>
                <a:spcPts val="0"/>
              </a:spcAft>
            </a:pPr>
            <a:endParaRPr lang="en-US" sz="800" dirty="0">
              <a:solidFill>
                <a:srgbClr val="003399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r>
              <a:rPr lang="th-TH" sz="2400" b="1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การประชาสัมพันธ์ในรูปแบบประกาศ เป็นการแจ้งข้อมูลข่าวสารให้ประชาชน</a:t>
            </a:r>
            <a:r>
              <a:rPr lang="th-TH" sz="240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รับทราบ </a:t>
            </a:r>
            <a:br>
              <a:rPr lang="th-TH" sz="240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40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หรือ</a:t>
            </a: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แจ้งแนวทางการปฏิบัติในเรื่องใดเรื่องหนึ่ง</a:t>
            </a:r>
            <a:endParaRPr lang="th-TH" sz="2400" dirty="0">
              <a:solidFill>
                <a:srgbClr val="003399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294361" y="2280925"/>
            <a:ext cx="84989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113" algn="l"/>
              </a:tabLs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๘.๗.๕ จดหมายประชาสัมพันธ์</a:t>
            </a:r>
          </a:p>
          <a:p>
            <a:pPr algn="thaiDist">
              <a:spcAft>
                <a:spcPts val="0"/>
              </a:spcAft>
              <a:tabLst>
                <a:tab pos="900113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  <a:tabLst>
                <a:tab pos="900113" algn="l"/>
                <a:tab pos="1077913" algn="l"/>
              </a:tabLs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3399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การประชาสัมพันธ์ในรูปแบบจดหมายจะใช้เมื่อหน่วยงานต้องการจะสื่อสารกับบุคคลโดยตรง</a:t>
            </a:r>
            <a:endParaRPr lang="en-US" sz="2400" dirty="0">
              <a:solidFill>
                <a:srgbClr val="003399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7295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9140" y="611005"/>
            <a:ext cx="29290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thaiDist">
              <a:spcAft>
                <a:spcPts val="0"/>
              </a:spcAft>
              <a:tabLst>
                <a:tab pos="826770" algn="l"/>
              </a:tabLst>
            </a:pP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ตัวอย่าง</a:t>
            </a: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จดหมายประชาสัมพันธ์</a:t>
            </a:r>
            <a:endParaRPr lang="en-US" sz="16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2746" y="1072670"/>
            <a:ext cx="3758507" cy="53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3" y="1433325"/>
            <a:ext cx="6337098" cy="5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3" y="2149064"/>
            <a:ext cx="6337098" cy="5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3" y="2864803"/>
            <a:ext cx="6337098" cy="5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3" y="3580542"/>
            <a:ext cx="6337098" cy="5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3" y="4299798"/>
            <a:ext cx="6337098" cy="5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3" y="5047841"/>
            <a:ext cx="6337098" cy="5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163" y="5763580"/>
            <a:ext cx="6337098" cy="5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ตัวเชื่อมต่อตรง 2"/>
          <p:cNvCxnSpPr/>
          <p:nvPr/>
        </p:nvCxnSpPr>
        <p:spPr>
          <a:xfrm>
            <a:off x="1075267" y="990600"/>
            <a:ext cx="0" cy="5096933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5" name="ตัวเชื่อมต่อตรง 4"/>
          <p:cNvCxnSpPr/>
          <p:nvPr/>
        </p:nvCxnSpPr>
        <p:spPr>
          <a:xfrm>
            <a:off x="1066800" y="1685572"/>
            <a:ext cx="651933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ตัวเชื่อมต่อตรง 14"/>
          <p:cNvCxnSpPr/>
          <p:nvPr/>
        </p:nvCxnSpPr>
        <p:spPr>
          <a:xfrm>
            <a:off x="1096433" y="2412718"/>
            <a:ext cx="651933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ตัวเชื่อมต่อตรง 15"/>
          <p:cNvCxnSpPr/>
          <p:nvPr/>
        </p:nvCxnSpPr>
        <p:spPr>
          <a:xfrm>
            <a:off x="1096433" y="3139864"/>
            <a:ext cx="651933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1075267" y="4594156"/>
            <a:ext cx="651933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/>
          <p:nvPr/>
        </p:nvCxnSpPr>
        <p:spPr>
          <a:xfrm>
            <a:off x="1075267" y="6048448"/>
            <a:ext cx="651933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9" name="ตัวเชื่อมต่อตรง 18"/>
          <p:cNvCxnSpPr/>
          <p:nvPr/>
        </p:nvCxnSpPr>
        <p:spPr>
          <a:xfrm>
            <a:off x="1058334" y="3867010"/>
            <a:ext cx="651933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/>
          <p:nvPr/>
        </p:nvCxnSpPr>
        <p:spPr>
          <a:xfrm>
            <a:off x="1075267" y="5321302"/>
            <a:ext cx="651933" cy="0"/>
          </a:xfrm>
          <a:prstGeom prst="line">
            <a:avLst/>
          </a:prstGeom>
          <a:ln w="7620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3" y="611499"/>
            <a:ext cx="5209006" cy="52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19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8" y="717159"/>
            <a:ext cx="5225216" cy="545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74" y="1359161"/>
            <a:ext cx="6913198" cy="6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06975" y="2032802"/>
            <a:ext cx="8586504" cy="3136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th-TH" sz="2400" b="1" i="1" dirty="0">
                <a:solidFill>
                  <a:srgbClr val="800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พจนานุกรมฉบับราชบัณฑิตยสถาน พ.ศ. ๒๕๔๒ (๒๕๔๖ </a:t>
            </a:r>
            <a:r>
              <a:rPr lang="en-US" sz="2400" b="1" i="1" dirty="0">
                <a:solidFill>
                  <a:srgbClr val="800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:</a:t>
            </a:r>
            <a:r>
              <a:rPr lang="th-TH" sz="2400" b="1" i="1" dirty="0">
                <a:solidFill>
                  <a:srgbClr val="800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๖๕๗) ให้ความหมายว่า ประชาสัมพันธ์ หมายถึง ติดต่อสื่อสารเพื่อส่งเสริมความเข้าใจอันถูกต้องต่อกัน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i="1" dirty="0">
                <a:solidFill>
                  <a:srgbClr val="80008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800080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สรุปได้ว่า การประชาสัมพันธ์ หมายถึง การติดต่อสื่อสารด้วยวิธีการต่าง ๆ เพื่อสร้างความสัมพันธ์ ความเข้าใจอันดีระหว่างหน่วยงาน องค์กร หรือสถาบันกับประชาชนทั่วไป 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i="1" dirty="0">
                <a:solidFill>
                  <a:srgbClr val="800080"/>
                </a:solidFill>
                <a:effectLst/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800080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การประชาสัมพันธ์เป็นการบอกกล่าวหรือแจ้งข่าวสารเกี่ยวกับนโยบายงาน กิจกรรมต่าง ๆ ที่ทำให้ประชาชนรับทราบ เพื่อสร้างเสริมภาพลักษณ์และทัศนคติที่ดีของประชาชนต่อหน่วยงาน </a:t>
            </a:r>
            <a:endParaRPr lang="en-US" sz="1600" b="1" i="1" dirty="0">
              <a:solidFill>
                <a:srgbClr val="800080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669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2914982"/>
            <a:ext cx="6913198" cy="6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962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94362" y="3669838"/>
            <a:ext cx="8555275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solidFill>
                  <a:srgbClr val="C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C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 มีจุดประสงค์ที่สำคัญ ดังนี้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66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๑. เพื่อบอกกล่าว ชี้แจง อธิบายเรื่องต่าง ๆ เกี่ยวกับหน่วยงานให้ประชาชนทราบ </a:t>
            </a:r>
            <a:br>
              <a:rPr lang="th-TH" sz="2400" dirty="0">
                <a:solidFill>
                  <a:srgbClr val="0066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</a:br>
            <a:r>
              <a:rPr lang="th-TH" sz="2400" dirty="0">
                <a:solidFill>
                  <a:srgbClr val="0066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และยอมรับในการปฏิบัติงาน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568960" algn="l"/>
              </a:tabLst>
            </a:pPr>
            <a:r>
              <a:rPr lang="th-TH" sz="2400" dirty="0">
                <a:solidFill>
                  <a:srgbClr val="0066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๒. เพื่อสร้างภาพลักษณ์หรือชื่อเสียงที่ดีต่อหน่วยงาน	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568960" algn="l"/>
              </a:tabLst>
            </a:pPr>
            <a:r>
              <a:rPr lang="th-TH" sz="2400" dirty="0">
                <a:solidFill>
                  <a:srgbClr val="0066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๓. เพื่อป้องกันและแก้ไขความเข้าใจผิดที่เกิดขึ้นให้ถูกต้อง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568960" algn="l"/>
              </a:tabLst>
            </a:pPr>
            <a:r>
              <a:rPr lang="th-TH" sz="2400" dirty="0">
                <a:solidFill>
                  <a:srgbClr val="006666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	๔. เพื่อสร้างความสัมพันธ์ และความเข้าใจอันดีระหว่างหน่วยงานกับประชาชน</a:t>
            </a:r>
            <a:endParaRPr lang="en-US" sz="2400" dirty="0">
              <a:solidFill>
                <a:srgbClr val="006666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47" y="685806"/>
            <a:ext cx="6913198" cy="6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สี่เหลี่ยมผืนผ้า 6"/>
          <p:cNvSpPr/>
          <p:nvPr/>
        </p:nvSpPr>
        <p:spPr>
          <a:xfrm>
            <a:off x="306975" y="1441326"/>
            <a:ext cx="8586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80008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ในปัจจุบันการพัฒนาหน่วยงานหรือองค์กรทั้งภาครัฐและเอกชน ต่างให้ความสำคัญด้านการประชาสัมพันธ์ด้วยการสร้างภาพลักษณ์ที่ดี เพื่อให้ประชาชนมีความเชื่อถือศรัทธาและยอมรับ </a:t>
            </a:r>
            <a:endParaRPr lang="th-TH" sz="2400" b="1" i="1" dirty="0">
              <a:solidFill>
                <a:srgbClr val="80008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9404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04" y="657704"/>
            <a:ext cx="6913198" cy="6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306888" y="1339605"/>
            <a:ext cx="8530224" cy="1963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C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การแบ่งประเภทของประชาสัมพันธ์ โดยยึดกลุ่มเป้าหมายเป็นหลัก แบ่งได้ ๒ ประเภทดังนี้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endParaRPr lang="en-US" sz="800" b="1" dirty="0">
              <a:solidFill>
                <a:srgbClr val="C0000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๘.๔.๑ การประชาสัมพันธ์ภายใน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66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การประชาสัมพันธ์ภายใน คือ การเผยแพร่ข้อมูล ข่าวสาร งาน กิจกรรมต่าง ๆ ให้สมาชิกในหน่วยงานได้รับรู้ เข้าใจ ก่อให้เกิดความรัก ความสามัคคี ความเข้าใจที่ดีต่อกัน </a:t>
            </a:r>
            <a:endParaRPr lang="th-TH" sz="2400" dirty="0">
              <a:solidFill>
                <a:srgbClr val="0066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4099" name="Picture 3" descr="ww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28" y="3483470"/>
            <a:ext cx="1662896" cy="22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5939792" y="5966764"/>
            <a:ext cx="12522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วารสารวิจัย</a:t>
            </a:r>
            <a:endParaRPr lang="th-TH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881612" y="5781254"/>
            <a:ext cx="3245856" cy="630905"/>
            <a:chOff x="5109" y="2997"/>
            <a:chExt cx="5108" cy="993"/>
          </a:xfrm>
        </p:grpSpPr>
        <p:pic>
          <p:nvPicPr>
            <p:cNvPr id="4101" name="Picture 5" descr="08-1 ประเภทของการประชาสัมพันธ์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9" y="3060"/>
              <a:ext cx="930" cy="9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5799" y="2997"/>
              <a:ext cx="4418" cy="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1" u="none" strike="noStrike" cap="none" normalizeH="0" baseline="0" dirty="0">
                  <a:ln>
                    <a:noFill/>
                  </a:ln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ประเภทของ</a:t>
              </a:r>
              <a:endParaRPr kumimoji="0" lang="en-US" sz="2400" b="1" i="1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Angsana New" panose="02020603050405020304" pitchFamily="18" charset="-34"/>
                <a:cs typeface="Cordia New" panose="020B0304020202020204" pitchFamily="34" charset="-34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1" u="none" strike="noStrike" cap="none" normalizeH="0" baseline="0" dirty="0">
                  <a:ln>
                    <a:noFill/>
                  </a:ln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การประชาสัมพันธ์</a:t>
              </a:r>
              <a:endParaRPr kumimoji="0" lang="th-TH" sz="2400" b="1" i="1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</p:grpSp>
      <p:sp>
        <p:nvSpPr>
          <p:cNvPr id="6" name="สี่เหลี่ยมผืนผ้า 5"/>
          <p:cNvSpPr/>
          <p:nvPr/>
        </p:nvSpPr>
        <p:spPr>
          <a:xfrm>
            <a:off x="232809" y="3560693"/>
            <a:ext cx="4302679" cy="1766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๘.๔.๒ การประชาสัมพันธ์ภายนอก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/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0066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การประชาสัมพันธ์ภายนอก คือ การเผยแพร่ข้อมูล ข่าวสาร เกี่ยวกับผลงาน นโยบาย งาน กิจกรรมต่าง ๆ ให้ประชาชนได้รับทราบ </a:t>
            </a:r>
            <a:endParaRPr lang="th-TH" sz="2400" dirty="0">
              <a:solidFill>
                <a:srgbClr val="006600"/>
              </a:solidFill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16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00" y="632651"/>
            <a:ext cx="6913198" cy="6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สี่เหลี่ยมผืนผ้า 1"/>
          <p:cNvSpPr/>
          <p:nvPr/>
        </p:nvSpPr>
        <p:spPr>
          <a:xfrm>
            <a:off x="262658" y="1412356"/>
            <a:ext cx="425249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๘.๕.๑ สื่อสิ่งพิมพ์</a:t>
            </a:r>
          </a:p>
          <a:p>
            <a:pPr algn="thaiDist">
              <a:spcAft>
                <a:spcPts val="0"/>
              </a:spcAf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สื่อสิ่งพิมพ์ ได้แก่ เอกสารสิ่งพิมพ์ต่าง ๆ เช่น หนังสือพิมพ์ วารสาร นิตยสาร แผ่นพับ แผ่นปลิว จดหมายข่าว เป็นต้น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572000" y="3729746"/>
            <a:ext cx="43340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spcAft>
                <a:spcPts val="0"/>
              </a:spcAft>
              <a:tabLst>
                <a:tab pos="900113" algn="l"/>
              </a:tabLs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๘.๕.๒ สื่ออิเล็กทรอนิกส์</a:t>
            </a:r>
          </a:p>
          <a:p>
            <a:pPr algn="thaiDist">
              <a:spcAft>
                <a:spcPts val="0"/>
              </a:spcAft>
              <a:tabLst>
                <a:tab pos="900113" algn="l"/>
              </a:tabLs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spcAft>
                <a:spcPts val="0"/>
              </a:spcAft>
            </a:pP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สื่ออิเล็กทรอนิกส์ ได้แก่ สื่อที่ใช้เทคโนโลยีด้านอิเล็กทรอนิกส์ เช่น วิทยุ โทรทัศน์ เครื่องขยายเสียง อินเทอร์เน็ต โทรศัพท์ โทรสาร แผ่นป้าย </a:t>
            </a:r>
            <a:r>
              <a:rPr lang="th-TH" sz="2400" dirty="0" err="1">
                <a:solidFill>
                  <a:srgbClr val="990033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ดิจิทัล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เป็นต้น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8" name="รูปภาพ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900" y="1292277"/>
            <a:ext cx="1494826" cy="2136723"/>
          </a:xfrm>
          <a:prstGeom prst="rect">
            <a:avLst/>
          </a:prstGeom>
        </p:spPr>
      </p:pic>
      <p:sp>
        <p:nvSpPr>
          <p:cNvPr id="9" name="สี่เหลี่ยมผืนผ้า 8"/>
          <p:cNvSpPr/>
          <p:nvPr/>
        </p:nvSpPr>
        <p:spPr>
          <a:xfrm>
            <a:off x="4940966" y="2198812"/>
            <a:ext cx="13452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จดหมายข่าว</a:t>
            </a:r>
            <a:endParaRPr lang="th-TH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pic>
        <p:nvPicPr>
          <p:cNvPr id="10" name="รูปภาพ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7981" y="3498007"/>
            <a:ext cx="3094343" cy="2162312"/>
          </a:xfrm>
          <a:prstGeom prst="rect">
            <a:avLst/>
          </a:prstGeom>
        </p:spPr>
      </p:pic>
      <p:sp>
        <p:nvSpPr>
          <p:cNvPr id="11" name="สี่เหลี่ยมผืนผ้า 10"/>
          <p:cNvSpPr/>
          <p:nvPr/>
        </p:nvSpPr>
        <p:spPr>
          <a:xfrm>
            <a:off x="1709902" y="5814671"/>
            <a:ext cx="15905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สื่ออินเทอร์เน็ต</a:t>
            </a:r>
            <a:endParaRPr lang="th-TH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2726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สี่เหลี่ยมผืนผ้า 1"/>
          <p:cNvSpPr/>
          <p:nvPr/>
        </p:nvSpPr>
        <p:spPr>
          <a:xfrm>
            <a:off x="288098" y="611890"/>
            <a:ext cx="3022272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๘.๕.๓ แผ่นป้ายประชาสัมพันธ์</a:t>
            </a:r>
            <a:endParaRPr lang="en-US" sz="2400" dirty="0"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pic>
        <p:nvPicPr>
          <p:cNvPr id="3" name="รูปภาพ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653" y="1648613"/>
            <a:ext cx="3161905" cy="2133333"/>
          </a:xfrm>
          <a:prstGeom prst="rect">
            <a:avLst/>
          </a:prstGeom>
        </p:spPr>
      </p:pic>
      <p:sp>
        <p:nvSpPr>
          <p:cNvPr id="4" name="สี่เหลี่ยมผืนผ้า 3"/>
          <p:cNvSpPr/>
          <p:nvPr/>
        </p:nvSpPr>
        <p:spPr>
          <a:xfrm>
            <a:off x="5284672" y="2484446"/>
            <a:ext cx="23310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แผ่นป้ายประชาสัมพันธ์</a:t>
            </a:r>
            <a:endParaRPr lang="th-TH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cs typeface="Cordia New" panose="020B0304020202020204" pitchFamily="34" charset="-34"/>
            </a:endParaRP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288098" y="4301604"/>
            <a:ext cx="8605381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b="1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๘.๕.๔ สื่อบุคคล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endParaRPr lang="en-US" sz="800" dirty="0"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457200"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</a:tabLst>
            </a:pPr>
            <a:r>
              <a:rPr lang="th-TH" sz="2400" dirty="0">
                <a:solidFill>
                  <a:srgbClr val="00206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solidFill>
                  <a:srgbClr val="990033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สื่อบุคคล เช่น พฤติกรรมของบุคคล การทำกิจกรรมต่าง ๆ เป็นต้น</a:t>
            </a:r>
            <a:endParaRPr lang="en-US" sz="2400" dirty="0">
              <a:solidFill>
                <a:srgbClr val="990033"/>
              </a:solidFill>
              <a:effectLst/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6524200" y="5667040"/>
            <a:ext cx="2619800" cy="594136"/>
            <a:chOff x="11736" y="5251"/>
            <a:chExt cx="4128" cy="935"/>
          </a:xfrm>
        </p:grpSpPr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12671" y="5311"/>
              <a:ext cx="3193" cy="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thaiDist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2400" b="1" i="1" u="none" strike="noStrike" cap="none" normalizeH="0" baseline="0" dirty="0">
                  <a:ln>
                    <a:noFill/>
                  </a:ln>
                  <a:solidFill>
                    <a:srgbClr val="80008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rdia New" panose="020B0304020202020204" pitchFamily="34" charset="-34"/>
                  <a:ea typeface="Angsana New" panose="02020603050405020304" pitchFamily="18" charset="-34"/>
                  <a:cs typeface="Cordia New" panose="020B0304020202020204" pitchFamily="34" charset="-34"/>
                </a:rPr>
                <a:t>สื่ออิเล็กทรอนิกส์</a:t>
              </a:r>
              <a:endParaRPr kumimoji="0" lang="th-TH" sz="2400" b="1" i="1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cs typeface="Cordia New" panose="020B0304020202020204" pitchFamily="34" charset="-34"/>
              </a:endParaRPr>
            </a:p>
          </p:txBody>
        </p:sp>
        <p:pic>
          <p:nvPicPr>
            <p:cNvPr id="9" name="Picture 6" descr="02-2 สื่ออิเล็กทรอนิกส์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6" y="5251"/>
              <a:ext cx="935" cy="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9850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44" y="658768"/>
            <a:ext cx="6913198" cy="60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สี่เหลี่ยมผืนผ้า 2"/>
          <p:cNvSpPr/>
          <p:nvPr/>
        </p:nvSpPr>
        <p:spPr>
          <a:xfrm>
            <a:off x="269310" y="1262301"/>
            <a:ext cx="8605379" cy="44812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b="1" i="1" dirty="0">
                <a:solidFill>
                  <a:srgbClr val="C00000"/>
                </a:solidFill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การเขียนประชาสัมพันธ์ที่ดีจะส่งผลให้เกิดประสิทธิภาพในการทำงาน การเขียนประชาสัมพันธ์ที่ดีจึงควรเขียนอย่างมีหลักการดังนี้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endParaRPr lang="en-US" sz="800" b="1" i="1" dirty="0">
              <a:solidFill>
                <a:srgbClr val="C00000"/>
              </a:solidFill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๑. กำหนดจุดประสงค์ในการประชาสัมพันธ์แต่ละครั้งให้ชัดเจน 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๒. วิเคราะห์กลุ่มเป้าหมายว่าเป็นใคร กลุ่มเล็กหรือกลุ่มใหญ่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๓. สำรวจงบประมาณว่ามีเท่าไร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๔. เลือกสื่อให้เหมาะสมกับจุดประสงค์ กลุ่มเป้าหมาย และงบประมาณที่มี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๕. ศึกษาข้อมูลรายละเอียดต่าง ๆ เกี่ยวกับงานที่จะประชาสัมพันธ์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๖. เลือกรูปแบบการเขียนและเรียบเรียงข้อความ เช่น ข่าว บทความ </a:t>
            </a:r>
            <a:r>
              <a:rPr lang="th-TH" sz="2400" spc="-2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สารคดี</a:t>
            </a:r>
            <a:r>
              <a:rPr lang="th-TH" sz="2400" spc="-2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 โดยพิจารณาให้เหมาะสม</a:t>
            </a: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กับโอกาส กลุ่มเป้าหมาย และสื่อที่ใช้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anose="020B0304020202020204" pitchFamily="34" charset="-34"/>
                <a:ea typeface="Calibri" panose="020F0502020204030204" pitchFamily="34" charset="0"/>
                <a:cs typeface="Cordia New" panose="020B0304020202020204" pitchFamily="34" charset="-34"/>
              </a:rPr>
              <a:t>	๗. อาจใส่ภาพประกอบข้อความ เพื่อความน่าสนใจและสื่อความหมายได้ชัดเจนยิ่งขึ้น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anose="020B0304020202020204" pitchFamily="34" charset="-34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01289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269310" y="911573"/>
            <a:ext cx="8605379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Cordia New" panose="020B0304020202020204" pitchFamily="34" charset="-34"/>
                <a:ea typeface="Calibri" panose="020F0502020204030204" pitchFamily="34" charset="0"/>
              </a:rPr>
              <a:t>ข้อควรคำนึงถึงในการเขียนประชาสัมพันธ์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</a:rPr>
              <a:t>	๑. ไม่เขียนในเชิงโฆษณาชวนเชื่อ เพื่อประโยชน์ทางธุรกิจ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</a:rPr>
              <a:t>	๒. ข้อความที่ประชาสัมพันธ์ต้องถูกต้อง ชัดเจน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</a:rPr>
              <a:t>	๓. ควรเขียนในลักษณะเผยแพร่ข้อมูลตามความเป็นจริง เพื่อสร้างความน่าเชื่อถือ ศรัทธา อันจะนำไปสู่ความสัมพันธ์ที่ดีกับมวลชน</a:t>
            </a:r>
          </a:p>
          <a:p>
            <a:pPr algn="thaiDist">
              <a:lnSpc>
                <a:spcPct val="115000"/>
              </a:lnSpc>
              <a:spcAft>
                <a:spcPts val="0"/>
              </a:spcAft>
            </a:pPr>
            <a:r>
              <a:rPr lang="th-TH" sz="2400" dirty="0">
                <a:latin typeface="Cordia New" panose="020B0304020202020204" pitchFamily="34" charset="-34"/>
                <a:ea typeface="Calibri" panose="020F0502020204030204" pitchFamily="34" charset="0"/>
              </a:rPr>
              <a:t>	๔. ควรใช้สำนวนภาษาที่เป็นแบบแผนหรือกึ่งแบบแผนที่ประณีต สละสลวย กะทัดรัด ชัดเจน </a:t>
            </a:r>
          </a:p>
        </p:txBody>
      </p:sp>
    </p:spTree>
    <p:extLst>
      <p:ext uri="{BB962C8B-B14F-4D97-AF65-F5344CB8AC3E}">
        <p14:creationId xmlns:p14="http://schemas.microsoft.com/office/powerpoint/2010/main" val="155613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1035</TotalTime>
  <Words>750</Words>
  <Application>Microsoft Office PowerPoint</Application>
  <PresentationFormat>นำเสนอทางหน้าจอ (4:3)</PresentationFormat>
  <Paragraphs>75</Paragraphs>
  <Slides>13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>deed_30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CPM</cp:lastModifiedBy>
  <cp:revision>118</cp:revision>
  <dcterms:created xsi:type="dcterms:W3CDTF">2020-09-19T01:19:27Z</dcterms:created>
  <dcterms:modified xsi:type="dcterms:W3CDTF">2021-08-05T08:04:41Z</dcterms:modified>
</cp:coreProperties>
</file>