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1476" y="102"/>
      </p:cViewPr>
      <p:guideLst>
        <p:guide orient="horz" pos="238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7441-6E31-480E-B46B-C493092F0151}" type="datetimeFigureOut">
              <a:rPr lang="th-TH" smtClean="0"/>
              <a:t>05/08/64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75C4E-70A8-4903-95C9-DE32DE9713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85267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7441-6E31-480E-B46B-C493092F0151}" type="datetimeFigureOut">
              <a:rPr lang="th-TH" smtClean="0"/>
              <a:t>05/08/64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75C4E-70A8-4903-95C9-DE32DE9713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03473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7441-6E31-480E-B46B-C493092F0151}" type="datetimeFigureOut">
              <a:rPr lang="th-TH" smtClean="0"/>
              <a:t>05/08/64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75C4E-70A8-4903-95C9-DE32DE9713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25081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7441-6E31-480E-B46B-C493092F0151}" type="datetimeFigureOut">
              <a:rPr lang="th-TH" smtClean="0"/>
              <a:t>05/08/64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75C4E-70A8-4903-95C9-DE32DE9713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4563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7441-6E31-480E-B46B-C493092F0151}" type="datetimeFigureOut">
              <a:rPr lang="th-TH" smtClean="0"/>
              <a:t>05/08/64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75C4E-70A8-4903-95C9-DE32DE9713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1190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7441-6E31-480E-B46B-C493092F0151}" type="datetimeFigureOut">
              <a:rPr lang="th-TH" smtClean="0"/>
              <a:t>05/08/64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75C4E-70A8-4903-95C9-DE32DE9713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20195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7441-6E31-480E-B46B-C493092F0151}" type="datetimeFigureOut">
              <a:rPr lang="th-TH" smtClean="0"/>
              <a:t>05/08/64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75C4E-70A8-4903-95C9-DE32DE9713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51743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7441-6E31-480E-B46B-C493092F0151}" type="datetimeFigureOut">
              <a:rPr lang="th-TH" smtClean="0"/>
              <a:t>05/08/64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75C4E-70A8-4903-95C9-DE32DE9713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98385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7441-6E31-480E-B46B-C493092F0151}" type="datetimeFigureOut">
              <a:rPr lang="th-TH" smtClean="0"/>
              <a:t>05/08/64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75C4E-70A8-4903-95C9-DE32DE9713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65988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7441-6E31-480E-B46B-C493092F0151}" type="datetimeFigureOut">
              <a:rPr lang="th-TH" smtClean="0"/>
              <a:t>05/08/64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75C4E-70A8-4903-95C9-DE32DE9713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8772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7441-6E31-480E-B46B-C493092F0151}" type="datetimeFigureOut">
              <a:rPr lang="th-TH" smtClean="0"/>
              <a:t>05/08/64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75C4E-70A8-4903-95C9-DE32DE9713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30110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97441-6E31-480E-B46B-C493092F0151}" type="datetimeFigureOut">
              <a:rPr lang="th-TH" smtClean="0"/>
              <a:t>05/08/64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75C4E-70A8-4903-95C9-DE32DE9713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3446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วิทยาลัยสารพัดช่างชัยภูมิ - Home | Facebook">
            <a:extLst>
              <a:ext uri="{FF2B5EF4-FFF2-40B4-BE49-F238E27FC236}">
                <a16:creationId xmlns:a16="http://schemas.microsoft.com/office/drawing/2014/main" id="{BB31C627-9396-40F4-9F39-F36A53E43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74" y="133004"/>
            <a:ext cx="1084810" cy="108481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513745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850" y="5298081"/>
            <a:ext cx="3726786" cy="36935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735" y="4586812"/>
            <a:ext cx="2658856" cy="369355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2735" y="3861821"/>
            <a:ext cx="2658856" cy="369355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2735" y="3164272"/>
            <a:ext cx="3767016" cy="369355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2735" y="2453002"/>
            <a:ext cx="3470776" cy="369355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2735" y="1732779"/>
            <a:ext cx="3521977" cy="445813"/>
          </a:xfrm>
          <a:prstGeom prst="rect">
            <a:avLst/>
          </a:prstGeom>
        </p:spPr>
      </p:pic>
      <p:cxnSp>
        <p:nvCxnSpPr>
          <p:cNvPr id="10" name="ตัวเชื่อมต่อตรง 9"/>
          <p:cNvCxnSpPr/>
          <p:nvPr/>
        </p:nvCxnSpPr>
        <p:spPr>
          <a:xfrm>
            <a:off x="1171746" y="1066802"/>
            <a:ext cx="0" cy="4445830"/>
          </a:xfrm>
          <a:prstGeom prst="line">
            <a:avLst/>
          </a:prstGeom>
          <a:ln w="57150">
            <a:solidFill>
              <a:srgbClr val="0033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ตัวเชื่อมต่อตรง 10"/>
          <p:cNvCxnSpPr/>
          <p:nvPr/>
        </p:nvCxnSpPr>
        <p:spPr>
          <a:xfrm>
            <a:off x="1171746" y="2637680"/>
            <a:ext cx="622530" cy="0"/>
          </a:xfrm>
          <a:prstGeom prst="line">
            <a:avLst/>
          </a:prstGeom>
          <a:ln w="57150">
            <a:solidFill>
              <a:srgbClr val="0033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ตัวเชื่อมต่อตรง 11"/>
          <p:cNvCxnSpPr/>
          <p:nvPr/>
        </p:nvCxnSpPr>
        <p:spPr>
          <a:xfrm>
            <a:off x="1171746" y="3319734"/>
            <a:ext cx="643467" cy="0"/>
          </a:xfrm>
          <a:prstGeom prst="line">
            <a:avLst/>
          </a:prstGeom>
          <a:ln w="57150">
            <a:solidFill>
              <a:srgbClr val="0033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ตัวเชื่อมต่อตรง 12"/>
          <p:cNvCxnSpPr/>
          <p:nvPr/>
        </p:nvCxnSpPr>
        <p:spPr>
          <a:xfrm>
            <a:off x="1171746" y="4060220"/>
            <a:ext cx="643467" cy="0"/>
          </a:xfrm>
          <a:prstGeom prst="line">
            <a:avLst/>
          </a:prstGeom>
          <a:ln w="57150">
            <a:solidFill>
              <a:srgbClr val="0033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ตัวเชื่อมต่อตรง 13"/>
          <p:cNvCxnSpPr/>
          <p:nvPr/>
        </p:nvCxnSpPr>
        <p:spPr>
          <a:xfrm>
            <a:off x="1150809" y="4771490"/>
            <a:ext cx="643467" cy="0"/>
          </a:xfrm>
          <a:prstGeom prst="line">
            <a:avLst/>
          </a:prstGeom>
          <a:ln w="57150">
            <a:solidFill>
              <a:srgbClr val="0033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ตัวเชื่อมต่อตรง 14"/>
          <p:cNvCxnSpPr/>
          <p:nvPr/>
        </p:nvCxnSpPr>
        <p:spPr>
          <a:xfrm>
            <a:off x="1150809" y="1926410"/>
            <a:ext cx="643467" cy="0"/>
          </a:xfrm>
          <a:prstGeom prst="line">
            <a:avLst/>
          </a:prstGeom>
          <a:ln w="57150">
            <a:solidFill>
              <a:srgbClr val="0033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ตัวเชื่อมต่อตรง 15"/>
          <p:cNvCxnSpPr/>
          <p:nvPr/>
        </p:nvCxnSpPr>
        <p:spPr>
          <a:xfrm>
            <a:off x="1142342" y="5504165"/>
            <a:ext cx="643467" cy="0"/>
          </a:xfrm>
          <a:prstGeom prst="line">
            <a:avLst/>
          </a:prstGeom>
          <a:ln w="57150">
            <a:solidFill>
              <a:srgbClr val="0033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รูปภาพ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030" y="963365"/>
            <a:ext cx="2316898" cy="41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18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64" y="939913"/>
            <a:ext cx="2351231" cy="413778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64" y="1564613"/>
            <a:ext cx="3521977" cy="445813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252664" y="2105054"/>
            <a:ext cx="86980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ราชบัณฑิตยสถาน พ.ศ.๒๕๕๔ (๒๕๕๖ : ๙๙๙) ให้ความหมายว่า </a:t>
            </a:r>
            <a:r>
              <a:rPr lang="th-TH" sz="2400" b="1" dirty="0">
                <a:solidFill>
                  <a:srgbClr val="00A64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รายงานการประชุม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รายละเอียด หรือสาระของการประชุมที่จดไว้เป็นทางการ </a:t>
            </a:r>
          </a:p>
          <a:p>
            <a:pPr algn="thaiDist"/>
            <a:r>
              <a:rPr lang="th-TH" sz="2400" b="1" dirty="0">
                <a:solidFill>
                  <a:srgbClr val="00A64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รายการงานประชุม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ข้อความที่เป็นสาระส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ำ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คัญของการประชุม ซึ่งจดไว้เป็นหลักฐาน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969159" y="6003179"/>
            <a:ext cx="12650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การประชุม </a:t>
            </a: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1982" y="3862060"/>
            <a:ext cx="3422911" cy="195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53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24" y="955509"/>
            <a:ext cx="3470776" cy="369355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276724" y="1548882"/>
            <a:ext cx="86146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363538" algn="l"/>
              </a:tabLst>
            </a:pP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๑.เป็นเอกสารแจ้งผลการประชุมให้ผู้ที่เกี่ยวข้องรับทราบและถือปฏิบัติต่อไป </a:t>
            </a:r>
          </a:p>
          <a:p>
            <a:pPr algn="just">
              <a:tabLst>
                <a:tab pos="363538" algn="l"/>
              </a:tabLst>
            </a:pPr>
            <a:endParaRPr lang="th-TH" sz="800" dirty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>
              <a:tabLst>
                <a:tab pos="363538" algn="l"/>
              </a:tabLst>
            </a:pP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๒. เป็นหลักฐานยืนยันผลการปฏิบัติงาน การปฏิบัติงานในองค์กร หรือหน่วยงานต่าง ๆ</a:t>
            </a:r>
          </a:p>
          <a:p>
            <a:pPr algn="just">
              <a:tabLst>
                <a:tab pos="363538" algn="l"/>
              </a:tabLst>
            </a:pPr>
            <a:endParaRPr lang="th-TH" sz="800" dirty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๓. เป็นเครื่องมือติดตามงาน รายงานการประชุมได้มีการจุดมติไว้อย่างชัดเจน</a:t>
            </a:r>
          </a:p>
          <a:p>
            <a:pPr algn="thaiDist">
              <a:tabLst>
                <a:tab pos="363538" algn="l"/>
              </a:tabLst>
            </a:pPr>
            <a:endParaRPr lang="th-TH" sz="800" dirty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>
              <a:tabLst>
                <a:tab pos="363538" algn="l"/>
              </a:tabLst>
            </a:pP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๔. เป็นหลักฐานอ้างอิงที่น่าเชื่อถือ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24" y="3711892"/>
            <a:ext cx="3767016" cy="369355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276724" y="4305265"/>
            <a:ext cx="86740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     ๑. มีความรู้ดี</a:t>
            </a:r>
          </a:p>
          <a:p>
            <a:pPr algn="just"/>
            <a:endParaRPr lang="th-TH" sz="800" dirty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     ๒. มีสมาธิดี </a:t>
            </a:r>
          </a:p>
          <a:p>
            <a:pPr algn="just"/>
            <a:endParaRPr lang="th-TH" sz="800" dirty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>
              <a:tabLst>
                <a:tab pos="363538" algn="l"/>
              </a:tabLst>
            </a:pP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๓. มีทักษะการสรุปความดี </a:t>
            </a:r>
          </a:p>
          <a:p>
            <a:pPr algn="just"/>
            <a:endParaRPr lang="th-TH" sz="800" dirty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tabLst>
                <a:tab pos="363538" algn="l"/>
              </a:tabLst>
            </a:pP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๔. มีความรู้ทางภาษาและการใช้ภาษาในการเรียบเรียงได้ดี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2199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760" y="954896"/>
            <a:ext cx="2658856" cy="369355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288004" y="1482183"/>
            <a:ext cx="856648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b="1" i="1" dirty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การจดบันทึกรายงานการประชุมทำได้ ๓ วิธี ดังนี้</a:t>
            </a:r>
          </a:p>
          <a:p>
            <a:pPr algn="thaiDist">
              <a:tabLst>
                <a:tab pos="363538" algn="l"/>
              </a:tabLst>
            </a:pPr>
            <a:endParaRPr lang="th-TH" sz="800" b="1" i="1" dirty="0">
              <a:solidFill>
                <a:srgbClr val="7030A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800" b="1" i="1" dirty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๑. จดรายละเอียดทุกค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ำ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พูด เป็นการจดค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ำ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พูดทุกค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ำ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ของผู้เข้าประชุมทุกคน</a:t>
            </a:r>
          </a:p>
          <a:p>
            <a:pPr algn="thaiDist">
              <a:tabLst>
                <a:tab pos="363538" algn="l"/>
              </a:tabLst>
            </a:pP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๒. จดเรื่องที่พิจารณา</a:t>
            </a:r>
          </a:p>
          <a:p>
            <a:pPr algn="thaiDist">
              <a:tabLst>
                <a:tab pos="363538" algn="l"/>
              </a:tabLst>
            </a:pP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๓. จดสรุปสาระส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ำ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คัญของเรื่องที่พิจารณา 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04" y="3332886"/>
            <a:ext cx="2658856" cy="369355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338108" y="3860173"/>
            <a:ext cx="84662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๑. องค์ประชุม หมายถึง 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ำ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นวนผู้เข้าร่วมประชุมครบองค์ประชุม ต้องมีจ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ำ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นวน ๒ ใน ๓ ของสมาชิกทั้งหมด หากไม่ครบองค์ประชุม มติที่มีในการประชุมคราวนั้นถือเป็นโมฆะ </a:t>
            </a:r>
          </a:p>
          <a:p>
            <a:pPr algn="thaiDist">
              <a:tabLst>
                <a:tab pos="363538" algn="l"/>
              </a:tabLst>
            </a:pP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๒. ญัตติ หมายถึง ข้อเสนอแนะให้ที่ประชุมพิจารณา </a:t>
            </a:r>
          </a:p>
          <a:p>
            <a:pPr algn="thaiDist">
              <a:tabLst>
                <a:tab pos="363538" algn="l"/>
              </a:tabLst>
            </a:pP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๓. มติ หมายถึง ข้อตกลงในที่ประชุมที่จะต้องปฏิบัติตาม </a:t>
            </a:r>
          </a:p>
          <a:p>
            <a:pPr algn="thaiDist">
              <a:tabLst>
                <a:tab pos="363538" algn="l"/>
              </a:tabLst>
            </a:pPr>
            <a:r>
              <a:rPr lang="th-TH" sz="2400" dirty="0"/>
              <a:t>	๔. ระเบียบวาระการประชุม </a:t>
            </a:r>
          </a:p>
          <a:p>
            <a:pPr algn="thaiDist">
              <a:tabLst>
                <a:tab pos="363538" algn="l"/>
              </a:tabLst>
            </a:pPr>
            <a:r>
              <a:rPr lang="th-TH" sz="2400" dirty="0"/>
              <a:t>	๕. บันทึกการประชุม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2691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607" y="1331789"/>
            <a:ext cx="3726786" cy="369355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175377" y="1974566"/>
            <a:ext cx="8582399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h-TH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๑. รายงานการประชุม </a:t>
            </a:r>
          </a:p>
          <a:p>
            <a:pPr algn="just"/>
            <a:endParaRPr lang="th-TH" sz="800" dirty="0">
              <a:solidFill>
                <a:srgbClr val="7030A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just"/>
            <a:r>
              <a:rPr lang="th-TH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๒. ครั้งที่</a:t>
            </a:r>
          </a:p>
          <a:p>
            <a:pPr algn="just"/>
            <a:endParaRPr lang="th-TH" sz="800" dirty="0">
              <a:solidFill>
                <a:srgbClr val="7030A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just"/>
            <a:r>
              <a:rPr lang="th-TH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๓. เมื่อ</a:t>
            </a:r>
          </a:p>
          <a:p>
            <a:pPr algn="just"/>
            <a:endParaRPr lang="th-TH" sz="800" dirty="0">
              <a:solidFill>
                <a:srgbClr val="7030A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just"/>
            <a:r>
              <a:rPr lang="th-TH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๔. ณ </a:t>
            </a:r>
          </a:p>
          <a:p>
            <a:pPr algn="just"/>
            <a:endParaRPr lang="th-TH" sz="800" dirty="0">
              <a:solidFill>
                <a:srgbClr val="7030A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just"/>
            <a:r>
              <a:rPr lang="th-TH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๕. ผู้มาประชุม </a:t>
            </a:r>
          </a:p>
          <a:p>
            <a:pPr algn="just"/>
            <a:endParaRPr lang="th-TH" sz="800" dirty="0">
              <a:solidFill>
                <a:srgbClr val="7030A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just"/>
            <a:r>
              <a:rPr lang="th-TH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๖. ผู้ไม่มาประชุม</a:t>
            </a:r>
          </a:p>
          <a:p>
            <a:pPr algn="just"/>
            <a:r>
              <a:rPr lang="th-TH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		</a:t>
            </a:r>
            <a:endParaRPr lang="th-TH" dirty="0">
              <a:solidFill>
                <a:srgbClr val="7030A0"/>
              </a:solidFill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878886" y="1861832"/>
            <a:ext cx="546761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h-TH" sz="800" dirty="0">
              <a:solidFill>
                <a:srgbClr val="7030A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just"/>
            <a:r>
              <a:rPr lang="th-TH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๗. ผู้เข้าร่วมประชุม</a:t>
            </a:r>
          </a:p>
          <a:p>
            <a:pPr algn="just"/>
            <a:endParaRPr lang="th-TH" sz="800" dirty="0">
              <a:solidFill>
                <a:srgbClr val="7030A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just"/>
            <a:r>
              <a:rPr lang="th-TH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๘. เริ่มประชุมเวลา</a:t>
            </a:r>
          </a:p>
          <a:p>
            <a:pPr algn="just"/>
            <a:endParaRPr lang="th-TH" sz="800" dirty="0">
              <a:solidFill>
                <a:srgbClr val="7030A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just"/>
            <a:r>
              <a:rPr lang="th-TH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๙. ข้อความ </a:t>
            </a:r>
          </a:p>
          <a:p>
            <a:pPr algn="just"/>
            <a:endParaRPr lang="th-TH" sz="800" dirty="0">
              <a:solidFill>
                <a:srgbClr val="7030A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just"/>
            <a:r>
              <a:rPr lang="th-TH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๑๐. เลิกประชุมเวลา</a:t>
            </a:r>
          </a:p>
          <a:p>
            <a:pPr algn="just"/>
            <a:endParaRPr lang="th-TH" sz="800" dirty="0">
              <a:solidFill>
                <a:srgbClr val="7030A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just"/>
            <a:r>
              <a:rPr lang="th-TH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๑๑. ผู้บันทึกรายงานการประชุม</a:t>
            </a:r>
          </a:p>
          <a:p>
            <a:pPr algn="just"/>
            <a:r>
              <a:rPr lang="th-TH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endParaRPr lang="th-TH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40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56251" y="737341"/>
            <a:ext cx="3414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ตัวอย่างรูปแบบรายงานการประชุม </a:t>
            </a:r>
            <a:endParaRPr lang="th-TH" sz="2400" dirty="0">
              <a:solidFill>
                <a:srgbClr val="FF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977" y="1260561"/>
            <a:ext cx="4500818" cy="528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93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335</TotalTime>
  <Words>304</Words>
  <Application>Microsoft Office PowerPoint</Application>
  <PresentationFormat>นำเสนอทางหน้าจอ (4:3)</PresentationFormat>
  <Paragraphs>51</Paragraphs>
  <Slides>7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Cordia New</vt:lpstr>
      <vt:lpstr>TH Sarabun New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deed_30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Administrator</dc:creator>
  <cp:lastModifiedBy>CPM</cp:lastModifiedBy>
  <cp:revision>49</cp:revision>
  <dcterms:created xsi:type="dcterms:W3CDTF">2020-04-20T02:35:13Z</dcterms:created>
  <dcterms:modified xsi:type="dcterms:W3CDTF">2021-08-05T08:15:45Z</dcterms:modified>
</cp:coreProperties>
</file>