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1"/>
  </p:notesMasterIdLst>
  <p:sldIdLst>
    <p:sldId id="302" r:id="rId2"/>
    <p:sldId id="303" r:id="rId3"/>
    <p:sldId id="256" r:id="rId4"/>
    <p:sldId id="285" r:id="rId5"/>
    <p:sldId id="287" r:id="rId6"/>
    <p:sldId id="286" r:id="rId7"/>
    <p:sldId id="288" r:id="rId8"/>
    <p:sldId id="258" r:id="rId9"/>
    <p:sldId id="257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9" r:id="rId19"/>
    <p:sldId id="297" r:id="rId20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22"/>
      <p:bold r:id="rId23"/>
    </p:embeddedFont>
    <p:embeddedFont>
      <p:font typeface="Lato Light" panose="020F0502020204030203" pitchFamily="34" charset="0"/>
      <p:regular r:id="rId24"/>
      <p:bold r:id="rId25"/>
      <p:italic r:id="rId26"/>
      <p:boldItalic r:id="rId27"/>
    </p:embeddedFont>
    <p:embeddedFont>
      <p:font typeface="Roboto Slab Regular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890098-D0A1-4E5C-8378-F4710CE4160B}">
  <a:tblStyle styleId="{74890098-D0A1-4E5C-8378-F4710CE416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68"/>
    <p:restoredTop sz="93098"/>
  </p:normalViewPr>
  <p:slideViewPr>
    <p:cSldViewPr snapToGrid="0" snapToObjects="1">
      <p:cViewPr varScale="1">
        <p:scale>
          <a:sx n="89" d="100"/>
          <a:sy n="89" d="100"/>
        </p:scale>
        <p:origin x="1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8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683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6526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554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209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83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981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8929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227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828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434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644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048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707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3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760D32-75EE-8640-8A6D-7D71D7433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518"/>
          <a:stretch/>
        </p:blipFill>
        <p:spPr>
          <a:xfrm>
            <a:off x="-162838" y="0"/>
            <a:ext cx="9306837" cy="5250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9522BE-C18B-C945-B2DC-B2B80DFB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838" y="277877"/>
            <a:ext cx="4897674" cy="130823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>
                <a:solidFill>
                  <a:srgbClr val="120508"/>
                </a:solidFill>
              </a:rPr>
              <a:t>30000-1205 การเรียนภาษาอังกฤษผ่านสื่อดิจิทัล</a:t>
            </a:r>
            <a:endParaRPr lang="en-US" b="1" dirty="0">
              <a:solidFill>
                <a:srgbClr val="1205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5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 useBgFill="1">
        <p:nvSpPr>
          <p:cNvPr id="7" name="Google Shape;396;p16">
            <a:extLst>
              <a:ext uri="{FF2B5EF4-FFF2-40B4-BE49-F238E27FC236}">
                <a16:creationId xmlns:a16="http://schemas.microsoft.com/office/drawing/2014/main" id="{BC0B1364-CDB2-094A-8D8B-FC9D97F62529}"/>
              </a:ext>
            </a:extLst>
          </p:cNvPr>
          <p:cNvSpPr txBox="1">
            <a:spLocks/>
          </p:cNvSpPr>
          <p:nvPr/>
        </p:nvSpPr>
        <p:spPr>
          <a:xfrm>
            <a:off x="914400" y="950614"/>
            <a:ext cx="7559644" cy="335307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Lato Light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sz="2000" b="1" dirty="0">
                <a:solidFill>
                  <a:srgbClr val="120508"/>
                </a:solidFill>
              </a:rPr>
            </a:br>
            <a:r>
              <a:rPr lang="en-US" sz="2000" b="1" dirty="0">
                <a:solidFill>
                  <a:srgbClr val="120508"/>
                </a:solidFill>
              </a:rPr>
              <a:t>2)</a:t>
            </a:r>
            <a:r>
              <a:rPr lang="th-TH" sz="2000" b="1" dirty="0">
                <a:solidFill>
                  <a:srgbClr val="120508"/>
                </a:solidFill>
              </a:rPr>
              <a:t> </a:t>
            </a:r>
            <a:r>
              <a:rPr lang="en-US" sz="2000" b="1" dirty="0">
                <a:solidFill>
                  <a:srgbClr val="120508"/>
                </a:solidFill>
              </a:rPr>
              <a:t>a. How long…? </a:t>
            </a:r>
            <a:r>
              <a:rPr lang="th-TH" sz="2000" b="1" dirty="0">
                <a:solidFill>
                  <a:srgbClr val="120508"/>
                </a:solidFill>
              </a:rPr>
              <a:t>ใช้ถามถึงระยะเวลา เช่น</a:t>
            </a:r>
          </a:p>
          <a:p>
            <a:pPr marL="457200" lvl="1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en-US" sz="1600" b="1" dirty="0">
                <a:solidFill>
                  <a:srgbClr val="4A5C65"/>
                </a:solidFill>
              </a:rPr>
              <a:t>A:</a:t>
            </a:r>
            <a:r>
              <a:rPr lang="th-TH" sz="1600" b="1" dirty="0">
                <a:solidFill>
                  <a:srgbClr val="4A5C65"/>
                </a:solidFill>
              </a:rPr>
              <a:t> </a:t>
            </a:r>
            <a:r>
              <a:rPr lang="en-US" sz="1600" b="1" dirty="0">
                <a:solidFill>
                  <a:srgbClr val="4A5C65"/>
                </a:solidFill>
              </a:rPr>
              <a:t>How long have you been working as secretary?</a:t>
            </a:r>
          </a:p>
          <a:p>
            <a:pPr marL="457200" lvl="1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en-US" sz="1600" b="1" dirty="0">
                <a:solidFill>
                  <a:srgbClr val="4A5C65"/>
                </a:solidFill>
              </a:rPr>
              <a:t>B: For about two years.</a:t>
            </a:r>
          </a:p>
          <a:p>
            <a:pPr marL="457200" lvl="1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endParaRPr lang="en-US" b="1" dirty="0">
              <a:solidFill>
                <a:srgbClr val="4A5C65"/>
              </a:solidFill>
            </a:endParaRPr>
          </a:p>
          <a:p>
            <a:pPr marL="457200" lvl="1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en-US" b="1" dirty="0">
                <a:solidFill>
                  <a:srgbClr val="120508"/>
                </a:solidFill>
              </a:rPr>
              <a:t>b. Since when have you + V3 + O? </a:t>
            </a:r>
            <a:r>
              <a:rPr lang="th-TH" b="1" dirty="0">
                <a:solidFill>
                  <a:srgbClr val="120508"/>
                </a:solidFill>
              </a:rPr>
              <a:t>ใช้ถามถึงการเริ่มต้นทำกิจกรรม</a:t>
            </a:r>
            <a:r>
              <a:rPr lang="th-TH" b="1" dirty="0" err="1">
                <a:solidFill>
                  <a:srgbClr val="120508"/>
                </a:solidFill>
              </a:rPr>
              <a:t>นั้นๆ</a:t>
            </a:r>
            <a:r>
              <a:rPr lang="th-TH" b="1" dirty="0">
                <a:solidFill>
                  <a:srgbClr val="120508"/>
                </a:solidFill>
              </a:rPr>
              <a:t> เช่น</a:t>
            </a:r>
          </a:p>
          <a:p>
            <a:pPr marL="457200" lvl="1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en-US" sz="1600" b="1" dirty="0">
                <a:solidFill>
                  <a:srgbClr val="4A5C65"/>
                </a:solidFill>
              </a:rPr>
              <a:t>A: Since when have you been working for this firm?</a:t>
            </a:r>
          </a:p>
          <a:p>
            <a:pPr marL="457200" lvl="1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en-US" sz="1600" b="1" dirty="0">
                <a:solidFill>
                  <a:srgbClr val="4A5C65"/>
                </a:solidFill>
              </a:rPr>
              <a:t>B: Since 2005.</a:t>
            </a:r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0A084405-002C-5843-AA9D-7FA978F26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548" y="950614"/>
            <a:ext cx="2027688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7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sp useBgFill="1">
        <p:nvSpPr>
          <p:cNvPr id="7" name="Google Shape;396;p16">
            <a:extLst>
              <a:ext uri="{FF2B5EF4-FFF2-40B4-BE49-F238E27FC236}">
                <a16:creationId xmlns:a16="http://schemas.microsoft.com/office/drawing/2014/main" id="{BC0B1364-CDB2-094A-8D8B-FC9D97F62529}"/>
              </a:ext>
            </a:extLst>
          </p:cNvPr>
          <p:cNvSpPr txBox="1">
            <a:spLocks/>
          </p:cNvSpPr>
          <p:nvPr/>
        </p:nvSpPr>
        <p:spPr>
          <a:xfrm>
            <a:off x="859851" y="597756"/>
            <a:ext cx="7532483" cy="39479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Lato Light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120508"/>
                </a:solidFill>
              </a:rPr>
              <a:t>3)</a:t>
            </a:r>
            <a:r>
              <a:rPr lang="th-TH" sz="1800" b="1" dirty="0">
                <a:solidFill>
                  <a:srgbClr val="120508"/>
                </a:solidFill>
              </a:rPr>
              <a:t> </a:t>
            </a:r>
            <a:r>
              <a:rPr lang="en-US" sz="1800" b="1" dirty="0">
                <a:solidFill>
                  <a:srgbClr val="120508"/>
                </a:solidFill>
              </a:rPr>
              <a:t>How + adj./adv. + </a:t>
            </a:r>
            <a:r>
              <a:rPr lang="th-TH" sz="1800" b="1" dirty="0">
                <a:solidFill>
                  <a:srgbClr val="120508"/>
                </a:solidFill>
              </a:rPr>
              <a:t>กริยาช่วย </a:t>
            </a:r>
            <a:r>
              <a:rPr lang="en-US" sz="1800" b="1" dirty="0">
                <a:solidFill>
                  <a:srgbClr val="120508"/>
                </a:solidFill>
              </a:rPr>
              <a:t>(helping verb) + S + V1?</a:t>
            </a:r>
            <a:r>
              <a:rPr lang="th-TH" sz="1800" b="1" dirty="0">
                <a:solidFill>
                  <a:srgbClr val="120508"/>
                </a:solidFill>
              </a:rPr>
              <a:t> ใช้ถามถึงปริมาณหรือระดับเช่น</a:t>
            </a:r>
            <a:br>
              <a:rPr lang="th-TH" sz="2000" b="1" dirty="0">
                <a:solidFill>
                  <a:srgbClr val="120508"/>
                </a:solidFill>
              </a:rPr>
            </a:br>
            <a:r>
              <a:rPr lang="th-TH" sz="2000" b="1" dirty="0">
                <a:solidFill>
                  <a:srgbClr val="120508"/>
                </a:solidFill>
              </a:rPr>
              <a:t>	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A: How many brother and sister do you have?</a:t>
            </a:r>
            <a:br>
              <a:rPr lang="th-TH" sz="1600" b="1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th-TH" sz="1600" b="1" dirty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B: I have one older brother and two older sisters.</a:t>
            </a:r>
          </a:p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	A: How important is your job?</a:t>
            </a:r>
          </a:p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	B: It’s very important and dangerous.</a:t>
            </a:r>
          </a:p>
          <a:p>
            <a:pPr marL="0" indent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4A5C65"/>
              </a:solidFill>
            </a:endParaRPr>
          </a:p>
          <a:p>
            <a:pPr marL="0" indent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 b="1" dirty="0">
                <a:solidFill>
                  <a:srgbClr val="120508"/>
                </a:solidFill>
              </a:rPr>
              <a:t>4)</a:t>
            </a:r>
            <a:r>
              <a:rPr lang="th-TH" sz="1800" b="1" dirty="0">
                <a:solidFill>
                  <a:srgbClr val="120508"/>
                </a:solidFill>
              </a:rPr>
              <a:t> </a:t>
            </a:r>
            <a:r>
              <a:rPr lang="en-US" sz="1800" b="1" dirty="0">
                <a:solidFill>
                  <a:srgbClr val="120508"/>
                </a:solidFill>
              </a:rPr>
              <a:t>How + adj./adv. + </a:t>
            </a:r>
            <a:r>
              <a:rPr lang="th-TH" sz="1800" b="1" dirty="0">
                <a:solidFill>
                  <a:srgbClr val="120508"/>
                </a:solidFill>
              </a:rPr>
              <a:t>กริยาช่วย </a:t>
            </a:r>
            <a:r>
              <a:rPr lang="en-US" sz="1800" b="1" dirty="0">
                <a:solidFill>
                  <a:srgbClr val="120508"/>
                </a:solidFill>
              </a:rPr>
              <a:t>(helping verb) + S + V1?</a:t>
            </a:r>
            <a:r>
              <a:rPr lang="th-TH" sz="1800" b="1" dirty="0">
                <a:solidFill>
                  <a:srgbClr val="120508"/>
                </a:solidFill>
              </a:rPr>
              <a:t> ใช้ถามถึงปริมาณหรือระดับเช่น</a:t>
            </a:r>
            <a:endParaRPr lang="en-US" sz="1800" b="1" dirty="0">
              <a:solidFill>
                <a:srgbClr val="120508"/>
              </a:solidFill>
            </a:endParaRPr>
          </a:p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A: How do you work?</a:t>
            </a:r>
          </a:p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	B: I agree the customers entering the shop.</a:t>
            </a:r>
          </a:p>
        </p:txBody>
      </p:sp>
      <p:pic>
        <p:nvPicPr>
          <p:cNvPr id="3" name="Picture 2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63041374-9E99-DD4B-9083-D4D624428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617" y="1246485"/>
            <a:ext cx="1924583" cy="1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50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sp useBgFill="1">
        <p:nvSpPr>
          <p:cNvPr id="7" name="Google Shape;396;p16">
            <a:extLst>
              <a:ext uri="{FF2B5EF4-FFF2-40B4-BE49-F238E27FC236}">
                <a16:creationId xmlns:a16="http://schemas.microsoft.com/office/drawing/2014/main" id="{BC0B1364-CDB2-094A-8D8B-FC9D97F62529}"/>
              </a:ext>
            </a:extLst>
          </p:cNvPr>
          <p:cNvSpPr txBox="1">
            <a:spLocks/>
          </p:cNvSpPr>
          <p:nvPr/>
        </p:nvSpPr>
        <p:spPr>
          <a:xfrm>
            <a:off x="914400" y="660903"/>
            <a:ext cx="7391400" cy="390204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Lato Light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120508"/>
                </a:solidFill>
              </a:rPr>
              <a:t>5) </a:t>
            </a:r>
            <a:r>
              <a:rPr lang="th-TH" sz="1800" b="1" dirty="0">
                <a:solidFill>
                  <a:srgbClr val="120508"/>
                </a:solidFill>
              </a:rPr>
              <a:t>หากต้องการถามถึงประเภทของงานที่ทำหรือสิ่ง</a:t>
            </a:r>
            <a:r>
              <a:rPr lang="th-TH" sz="1800" b="1" dirty="0" err="1">
                <a:solidFill>
                  <a:srgbClr val="120508"/>
                </a:solidFill>
              </a:rPr>
              <a:t>อื่นๆ</a:t>
            </a:r>
            <a:r>
              <a:rPr lang="th-TH" sz="1800" b="1" dirty="0">
                <a:solidFill>
                  <a:srgbClr val="120508"/>
                </a:solidFill>
              </a:rPr>
              <a:t> ถามได้ดังนี้ </a:t>
            </a:r>
            <a:br>
              <a:rPr lang="th-TH" sz="2000" b="1" dirty="0">
                <a:solidFill>
                  <a:srgbClr val="120508"/>
                </a:solidFill>
              </a:rPr>
            </a:br>
            <a:r>
              <a:rPr lang="en-US" sz="2000" b="1" dirty="0">
                <a:solidFill>
                  <a:srgbClr val="120508"/>
                </a:solidFill>
              </a:rPr>
              <a:t>           </a:t>
            </a:r>
            <a:r>
              <a:rPr lang="en-US" sz="2400" b="1" dirty="0">
                <a:solidFill>
                  <a:srgbClr val="120508"/>
                </a:solidFill>
              </a:rPr>
              <a:t>- </a:t>
            </a:r>
            <a:r>
              <a:rPr lang="en-US" sz="1600" b="1" dirty="0">
                <a:solidFill>
                  <a:srgbClr val="120508"/>
                </a:solidFill>
              </a:rPr>
              <a:t>What kind / sort of + noun + helping verb + V1 </a:t>
            </a:r>
            <a:r>
              <a:rPr lang="th-TH" sz="1600" b="1" dirty="0">
                <a:solidFill>
                  <a:srgbClr val="120508"/>
                </a:solidFill>
              </a:rPr>
              <a:t>เช่น</a:t>
            </a:r>
            <a:endParaRPr lang="en-US" sz="1600" b="1" dirty="0">
              <a:solidFill>
                <a:srgbClr val="120508"/>
              </a:solidFill>
            </a:endParaRPr>
          </a:p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rgbClr val="120508"/>
                </a:solidFill>
              </a:rPr>
              <a:t>              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A: What sort of job have you got?</a:t>
            </a:r>
          </a:p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              B: I’ve got a job as an engineer.</a:t>
            </a:r>
          </a:p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120508"/>
                </a:solidFill>
              </a:rPr>
              <a:t>6) </a:t>
            </a:r>
            <a:r>
              <a:rPr lang="th-TH" sz="1800" b="1" dirty="0">
                <a:solidFill>
                  <a:srgbClr val="120508"/>
                </a:solidFill>
              </a:rPr>
              <a:t>หากต้องการทราบว่าเกิดอะไรขึ้น ให้ถามว่า</a:t>
            </a:r>
          </a:p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120508"/>
                </a:solidFill>
              </a:rPr>
              <a:t>               </a:t>
            </a:r>
            <a:r>
              <a:rPr lang="en-US" sz="1600" b="1" dirty="0">
                <a:solidFill>
                  <a:srgbClr val="120508"/>
                </a:solidFill>
              </a:rPr>
              <a:t>- What happened/ occurred / took place? (</a:t>
            </a:r>
            <a:r>
              <a:rPr lang="th-TH" sz="1600" b="1" dirty="0">
                <a:solidFill>
                  <a:srgbClr val="120508"/>
                </a:solidFill>
              </a:rPr>
              <a:t>ไม่ใช่ในรูปของ </a:t>
            </a:r>
            <a:r>
              <a:rPr lang="en-US" sz="1600" b="1" dirty="0">
                <a:solidFill>
                  <a:srgbClr val="120508"/>
                </a:solidFill>
              </a:rPr>
              <a:t>Passive voice) </a:t>
            </a:r>
            <a:r>
              <a:rPr lang="th-TH" sz="1600" b="1" dirty="0">
                <a:solidFill>
                  <a:srgbClr val="120508"/>
                </a:solidFill>
              </a:rPr>
              <a:t>เช่น</a:t>
            </a:r>
          </a:p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rgbClr val="120508"/>
                </a:solidFill>
              </a:rPr>
              <a:t>             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A: What happened this morning?</a:t>
            </a:r>
          </a:p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             B: The engine was out of order. But now it is in good order and working well.</a:t>
            </a:r>
            <a:endParaRPr lang="th-TH" sz="1600" b="1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b="1" dirty="0">
                <a:solidFill>
                  <a:schemeClr val="tx1">
                    <a:lumMod val="75000"/>
                  </a:schemeClr>
                </a:solidFill>
              </a:rPr>
              <a:t>	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Picture 2" descr="A picture containing toy, table&#10;&#10;Description automatically generated">
            <a:extLst>
              <a:ext uri="{FF2B5EF4-FFF2-40B4-BE49-F238E27FC236}">
                <a16:creationId xmlns:a16="http://schemas.microsoft.com/office/drawing/2014/main" id="{1A12B3A5-788E-024F-BD38-95AB911B9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587" y="1566249"/>
            <a:ext cx="1632013" cy="163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4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sp useBgFill="1">
        <p:nvSpPr>
          <p:cNvPr id="7" name="Google Shape;396;p16">
            <a:extLst>
              <a:ext uri="{FF2B5EF4-FFF2-40B4-BE49-F238E27FC236}">
                <a16:creationId xmlns:a16="http://schemas.microsoft.com/office/drawing/2014/main" id="{BC0B1364-CDB2-094A-8D8B-FC9D97F62529}"/>
              </a:ext>
            </a:extLst>
          </p:cNvPr>
          <p:cNvSpPr txBox="1">
            <a:spLocks/>
          </p:cNvSpPr>
          <p:nvPr/>
        </p:nvSpPr>
        <p:spPr>
          <a:xfrm>
            <a:off x="927100" y="749300"/>
            <a:ext cx="7391400" cy="37592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Lato Light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120508"/>
                </a:solidFill>
              </a:rPr>
              <a:t>7) </a:t>
            </a:r>
            <a:r>
              <a:rPr lang="th-TH" sz="2000" b="1" dirty="0">
                <a:solidFill>
                  <a:srgbClr val="120508"/>
                </a:solidFill>
              </a:rPr>
              <a:t>หากต้องการพูดในเชิงอุทานหรือแสดงความชื่นชม ให้พูดดังนี้</a:t>
            </a:r>
          </a:p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b="1" dirty="0">
                <a:solidFill>
                  <a:srgbClr val="120508"/>
                </a:solidFill>
              </a:rPr>
              <a:t>	</a:t>
            </a:r>
            <a:r>
              <a:rPr lang="en-US" b="1" dirty="0">
                <a:solidFill>
                  <a:srgbClr val="120508"/>
                </a:solidFill>
              </a:rPr>
              <a:t>- </a:t>
            </a:r>
            <a:r>
              <a:rPr lang="en-US" sz="1600" b="1" dirty="0">
                <a:solidFill>
                  <a:srgbClr val="120508"/>
                </a:solidFill>
              </a:rPr>
              <a:t>What a + adj. + singular noun + (it is!)</a:t>
            </a:r>
            <a:r>
              <a:rPr lang="th-TH" sz="1600" b="1" dirty="0">
                <a:solidFill>
                  <a:srgbClr val="120508"/>
                </a:solidFill>
              </a:rPr>
              <a:t> เช่น</a:t>
            </a:r>
          </a:p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1600" b="1" dirty="0">
                <a:solidFill>
                  <a:srgbClr val="120508"/>
                </a:solidFill>
              </a:rPr>
              <a:t>	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A: What a beautiful flower it is!</a:t>
            </a:r>
          </a:p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th-TH" sz="1600" b="1" dirty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- </a:t>
            </a:r>
            <a:r>
              <a:rPr lang="en-US" sz="1600" b="1" dirty="0">
                <a:solidFill>
                  <a:srgbClr val="120508"/>
                </a:solidFill>
              </a:rPr>
              <a:t> What + adj.  + uncountable noun + (it is!) / What + adj. + plural noun + </a:t>
            </a:r>
          </a:p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rgbClr val="120508"/>
                </a:solidFill>
              </a:rPr>
              <a:t>	(they are!)</a:t>
            </a:r>
          </a:p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rgbClr val="120508"/>
                </a:solidFill>
              </a:rPr>
              <a:t>	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What dirty water it is!</a:t>
            </a:r>
          </a:p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	What beautiful flowers they are!</a:t>
            </a:r>
          </a:p>
        </p:txBody>
      </p:sp>
      <p:pic>
        <p:nvPicPr>
          <p:cNvPr id="3" name="Picture 2" descr="A picture containing toy, clock, food, bicycle&#10;&#10;Description automatically generated">
            <a:extLst>
              <a:ext uri="{FF2B5EF4-FFF2-40B4-BE49-F238E27FC236}">
                <a16:creationId xmlns:a16="http://schemas.microsoft.com/office/drawing/2014/main" id="{00CF46ED-DFA6-AB4F-92BE-DBB0A5F80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192" y="2714092"/>
            <a:ext cx="1680108" cy="168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4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7C0717-330C-2048-9D32-4D5669AB7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784" y="1586363"/>
            <a:ext cx="6217444" cy="29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4" y="683763"/>
            <a:ext cx="2280589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sz="2400" b="1" dirty="0"/>
              <a:t>Vocabularies and Expression</a:t>
            </a:r>
            <a:br>
              <a:rPr lang="en-US" altLang="ko-KR" sz="3200" b="1" dirty="0"/>
            </a:br>
            <a:endParaRPr lang="th-TH" altLang="ko-KR" dirty="0"/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DDB165-B2B8-4342-8A13-42115F1EF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960" y="1002163"/>
            <a:ext cx="5725724" cy="1410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E6400E-0D35-E34A-B1EA-3382D9741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663" y="2629875"/>
            <a:ext cx="5562600" cy="136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1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71235" y="715678"/>
            <a:ext cx="2280589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sz="2400" b="1" dirty="0"/>
              <a:t>Vocabularies and Expression</a:t>
            </a:r>
            <a:br>
              <a:rPr lang="en-US" altLang="ko-KR" sz="3200" b="1" dirty="0"/>
            </a:br>
            <a:endParaRPr lang="th-TH" altLang="ko-KR" dirty="0"/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718F3A-983F-184E-ADB3-8883EDE11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0" y="2696387"/>
            <a:ext cx="5857384" cy="1763349"/>
          </a:xfrm>
          <a:prstGeom prst="rect">
            <a:avLst/>
          </a:prstGeom>
        </p:spPr>
      </p:pic>
      <p:pic>
        <p:nvPicPr>
          <p:cNvPr id="12" name="Picture 1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D460147-5CF0-BE45-8CB8-3F7114FDD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71" y="762664"/>
            <a:ext cx="2643463" cy="1763349"/>
          </a:xfrm>
          <a:prstGeom prst="rect">
            <a:avLst/>
          </a:prstGeom>
        </p:spPr>
      </p:pic>
      <p:pic>
        <p:nvPicPr>
          <p:cNvPr id="16" name="Picture 1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E891492-5E03-BA48-900F-C7518000D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289" y="762665"/>
            <a:ext cx="2646582" cy="176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247863" y="717419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sz="3200" b="1" dirty="0"/>
              <a:t>Writing</a:t>
            </a:r>
            <a:br>
              <a:rPr lang="en-US" altLang="ko-KR" sz="3200" b="1" dirty="0"/>
            </a:br>
            <a:r>
              <a:rPr lang="en-US" altLang="ko-KR" sz="3200" b="1" dirty="0"/>
              <a:t>Practice</a:t>
            </a:r>
            <a:br>
              <a:rPr lang="en-US" altLang="ko-KR" sz="3200" b="1" dirty="0"/>
            </a:br>
            <a:endParaRPr lang="th-TH" altLang="ko-KR" dirty="0"/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12" name="그룹 1">
            <a:extLst>
              <a:ext uri="{FF2B5EF4-FFF2-40B4-BE49-F238E27FC236}">
                <a16:creationId xmlns:a16="http://schemas.microsoft.com/office/drawing/2014/main" id="{23D03F5A-B0CA-6D4F-9BA6-C8D9E84538F4}"/>
              </a:ext>
            </a:extLst>
          </p:cNvPr>
          <p:cNvGrpSpPr/>
          <p:nvPr/>
        </p:nvGrpSpPr>
        <p:grpSpPr>
          <a:xfrm>
            <a:off x="3406302" y="212381"/>
            <a:ext cx="4322947" cy="942763"/>
            <a:chOff x="1187624" y="3147814"/>
            <a:chExt cx="6480720" cy="1368152"/>
          </a:xfrm>
        </p:grpSpPr>
        <p:sp>
          <p:nvSpPr>
            <p:cNvPr id="13" name="Round Same Side Corner Rectangle 12">
              <a:extLst>
                <a:ext uri="{FF2B5EF4-FFF2-40B4-BE49-F238E27FC236}">
                  <a16:creationId xmlns:a16="http://schemas.microsoft.com/office/drawing/2014/main" id="{6292B1BD-7AAE-9C42-B58A-21A7D4F12100}"/>
                </a:ext>
              </a:extLst>
            </p:cNvPr>
            <p:cNvSpPr/>
            <p:nvPr/>
          </p:nvSpPr>
          <p:spPr>
            <a:xfrm rot="5400000">
              <a:off x="4266037" y="1059583"/>
              <a:ext cx="1259997" cy="5544616"/>
            </a:xfrm>
            <a:prstGeom prst="round2SameRect">
              <a:avLst>
                <a:gd name="adj1" fmla="val 15768"/>
                <a:gd name="adj2" fmla="val 0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921AF-0159-C040-835D-C6169045C4AA}"/>
                </a:ext>
              </a:extLst>
            </p:cNvPr>
            <p:cNvSpPr/>
            <p:nvPr/>
          </p:nvSpPr>
          <p:spPr>
            <a:xfrm>
              <a:off x="1187624" y="3147814"/>
              <a:ext cx="1368152" cy="1368152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63633C14-FE5D-9848-A183-3B415919A0DB}"/>
              </a:ext>
            </a:extLst>
          </p:cNvPr>
          <p:cNvSpPr/>
          <p:nvPr/>
        </p:nvSpPr>
        <p:spPr>
          <a:xfrm>
            <a:off x="3761180" y="360840"/>
            <a:ext cx="245170" cy="620587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B1A490-41AC-2349-9D40-82DFB32643C6}"/>
              </a:ext>
            </a:extLst>
          </p:cNvPr>
          <p:cNvSpPr txBox="1"/>
          <p:nvPr/>
        </p:nvSpPr>
        <p:spPr>
          <a:xfrm>
            <a:off x="4633713" y="482183"/>
            <a:ext cx="2978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Sick leave Letter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C25F418A-FACF-6843-B8B9-65BEAE292A73}"/>
              </a:ext>
            </a:extLst>
          </p:cNvPr>
          <p:cNvSpPr txBox="1">
            <a:spLocks/>
          </p:cNvSpPr>
          <p:nvPr/>
        </p:nvSpPr>
        <p:spPr>
          <a:xfrm>
            <a:off x="2547257" y="1369088"/>
            <a:ext cx="5570727" cy="666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r>
              <a:rPr lang="th-TH" sz="2400" b="1" u="sng" dirty="0"/>
              <a:t>คำศัพท์ สำนวนที่พบในจดหมายลาป่วย มีดังนี้</a:t>
            </a:r>
            <a:endParaRPr lang="en-US" sz="2400" b="1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AF8AB9-110C-1349-B67C-6E90BB68A7BE}"/>
              </a:ext>
            </a:extLst>
          </p:cNvPr>
          <p:cNvSpPr txBox="1"/>
          <p:nvPr/>
        </p:nvSpPr>
        <p:spPr>
          <a:xfrm>
            <a:off x="2145671" y="2246563"/>
            <a:ext cx="5899049" cy="21352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h-TH" sz="1800" dirty="0">
                <a:latin typeface="Arial" panose="020B0604020202020204" pitchFamily="34" charset="0"/>
                <a:cs typeface="+mn-cs"/>
              </a:rPr>
              <a:t>ต้อง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th-TH" sz="1800" dirty="0">
                <a:latin typeface="Arial" panose="020B0604020202020204" pitchFamily="34" charset="0"/>
                <a:cs typeface="+mn-cs"/>
              </a:rPr>
              <a:t> นอกจากใช้พูดเวลาจำเป็นต้องทำอะไรแล้ว ยังมีความหมายในเชิงแนะนำที่มีน้ำหนักมากกว่า</a:t>
            </a:r>
            <a:br>
              <a:rPr lang="th-TH" sz="1800" dirty="0">
                <a:latin typeface="Arial" panose="020B0604020202020204" pitchFamily="34" charset="0"/>
                <a:cs typeface="+mn-cs"/>
              </a:rPr>
            </a:b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h-TH" sz="1800" dirty="0">
                <a:latin typeface="Arial" panose="020B0604020202020204" pitchFamily="34" charset="0"/>
                <a:cs typeface="+mn-cs"/>
              </a:rPr>
              <a:t>ควรจะ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th-TH" sz="1800" dirty="0">
                <a:latin typeface="Arial" panose="020B0604020202020204" pitchFamily="34" charset="0"/>
                <a:cs typeface="+mn-cs"/>
              </a:rPr>
              <a:t> และ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ought to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h-TH" sz="1800" dirty="0">
                <a:latin typeface="Arial" panose="020B0604020202020204" pitchFamily="34" charset="0"/>
                <a:cs typeface="+mn-cs"/>
              </a:rPr>
              <a:t>ควรจะ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th-TH" sz="1800" dirty="0">
                <a:latin typeface="Arial" panose="020B0604020202020204" pitchFamily="34" charset="0"/>
                <a:cs typeface="+mn-cs"/>
              </a:rPr>
            </a:b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It’s a fantastic film. You must go and see it. </a:t>
            </a:r>
            <a:r>
              <a:rPr lang="th-TH" sz="1800" dirty="0">
                <a:latin typeface="Arial" panose="020B0604020202020204" pitchFamily="34" charset="0"/>
                <a:cs typeface="+mn-cs"/>
              </a:rPr>
              <a:t>ภาพยนต์เรื่องนี้เยี่ยมมาก คุณต้องไปชมให้ได้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D2A98-6014-0544-9161-6899EFF20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116"/>
          <a:stretch/>
        </p:blipFill>
        <p:spPr>
          <a:xfrm>
            <a:off x="816958" y="2701752"/>
            <a:ext cx="7575376" cy="16019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92F19F-EAF5-1643-B706-E72E311544F7}"/>
              </a:ext>
            </a:extLst>
          </p:cNvPr>
          <p:cNvSpPr txBox="1"/>
          <p:nvPr/>
        </p:nvSpPr>
        <p:spPr>
          <a:xfrm>
            <a:off x="1184740" y="1139030"/>
            <a:ext cx="6774520" cy="130420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2. </a:t>
            </a:r>
            <a:r>
              <a:rPr lang="th-TH" sz="1800" dirty="0"/>
              <a:t>การเขียนแสดงเหตุผลหรือการให้เหตุผลใช้ </a:t>
            </a:r>
            <a:r>
              <a:rPr lang="en-US" sz="1800" dirty="0">
                <a:solidFill>
                  <a:srgbClr val="FF0000"/>
                </a:solidFill>
              </a:rPr>
              <a:t>Conjunction</a:t>
            </a:r>
            <a:r>
              <a:rPr lang="en-US" sz="1800" dirty="0"/>
              <a:t> </a:t>
            </a:r>
            <a:r>
              <a:rPr lang="th-TH" sz="1800" dirty="0"/>
              <a:t>เช่น </a:t>
            </a:r>
            <a:r>
              <a:rPr lang="en-US" sz="1800" dirty="0">
                <a:solidFill>
                  <a:srgbClr val="FF0000"/>
                </a:solidFill>
              </a:rPr>
              <a:t>because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0000"/>
                </a:solidFill>
              </a:rPr>
              <a:t>since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0000"/>
                </a:solidFill>
              </a:rPr>
              <a:t>for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0000"/>
                </a:solidFill>
              </a:rPr>
              <a:t>therefore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0000"/>
                </a:solidFill>
              </a:rPr>
              <a:t>so</a:t>
            </a:r>
            <a:r>
              <a:rPr lang="en-US" sz="1800" dirty="0"/>
              <a:t> </a:t>
            </a:r>
            <a:r>
              <a:rPr lang="th-TH" sz="1800" dirty="0"/>
              <a:t>และ </a:t>
            </a:r>
            <a:r>
              <a:rPr lang="en-US" sz="1800" dirty="0">
                <a:solidFill>
                  <a:srgbClr val="FF0000"/>
                </a:solidFill>
              </a:rPr>
              <a:t>then</a:t>
            </a:r>
            <a:r>
              <a:rPr lang="en-US" sz="1800" dirty="0"/>
              <a:t> </a:t>
            </a:r>
            <a:r>
              <a:rPr lang="th-TH" sz="1800" dirty="0"/>
              <a:t>ดังนี้ </a:t>
            </a:r>
            <a:br>
              <a:rPr lang="en-US" sz="1800" dirty="0"/>
            </a:br>
            <a:r>
              <a:rPr lang="en-US" sz="1800" dirty="0">
                <a:solidFill>
                  <a:srgbClr val="FF0000"/>
                </a:solidFill>
              </a:rPr>
              <a:t>Because</a:t>
            </a:r>
            <a:r>
              <a:rPr lang="en-US" sz="1800" dirty="0"/>
              <a:t> = </a:t>
            </a:r>
            <a:r>
              <a:rPr lang="th-TH" sz="1800" dirty="0"/>
              <a:t>เพราะว่า </a:t>
            </a:r>
            <a:r>
              <a:rPr lang="en-US" sz="1800" dirty="0"/>
              <a:t>(</a:t>
            </a:r>
            <a:r>
              <a:rPr lang="th-TH" sz="1800" dirty="0"/>
              <a:t>ใช้ในการให้เหตุผล</a:t>
            </a:r>
            <a:r>
              <a:rPr lang="en-US" sz="1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17323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4" name="Picture 3" descr="A picture containing toy, table, desk, computer&#10;&#10;Description automatically generated">
            <a:extLst>
              <a:ext uri="{FF2B5EF4-FFF2-40B4-BE49-F238E27FC236}">
                <a16:creationId xmlns:a16="http://schemas.microsoft.com/office/drawing/2014/main" id="{B1CC423F-30B1-7046-87A5-380E608D8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50" y="511344"/>
            <a:ext cx="2197100" cy="2197100"/>
          </a:xfrm>
          <a:prstGeom prst="rect">
            <a:avLst/>
          </a:prstGeom>
        </p:spPr>
      </p:pic>
      <p:pic>
        <p:nvPicPr>
          <p:cNvPr id="6" name="Picture 5" descr="A picture containing object, clock, table, group&#10;&#10;Description automatically generated">
            <a:extLst>
              <a:ext uri="{FF2B5EF4-FFF2-40B4-BE49-F238E27FC236}">
                <a16:creationId xmlns:a16="http://schemas.microsoft.com/office/drawing/2014/main" id="{1B6893A0-EE70-9C41-AB4C-FF2F8B3FB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714" y="581194"/>
            <a:ext cx="3083535" cy="205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559903-A0C3-3B42-9077-5B54815FB946}"/>
              </a:ext>
            </a:extLst>
          </p:cNvPr>
          <p:cNvSpPr txBox="1"/>
          <p:nvPr/>
        </p:nvSpPr>
        <p:spPr>
          <a:xfrm>
            <a:off x="731000" y="3038299"/>
            <a:ext cx="7682000" cy="152400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3. </a:t>
            </a:r>
            <a:r>
              <a:rPr lang="en-US" sz="1600" b="1" dirty="0">
                <a:solidFill>
                  <a:srgbClr val="FF0000"/>
                </a:solidFill>
              </a:rPr>
              <a:t>Usually </a:t>
            </a:r>
            <a:r>
              <a:rPr lang="th-TH" sz="1600" dirty="0"/>
              <a:t>แปลว่า ตามปกติ เป็น </a:t>
            </a:r>
            <a:r>
              <a:rPr lang="en-US" sz="1600" dirty="0"/>
              <a:t>Adverb of Frequency </a:t>
            </a:r>
            <a:r>
              <a:rPr lang="th-TH" sz="1600" dirty="0"/>
              <a:t>วางไว้หน้า </a:t>
            </a:r>
            <a:r>
              <a:rPr lang="en-US" sz="1600" dirty="0"/>
              <a:t>Verb </a:t>
            </a:r>
            <a:r>
              <a:rPr lang="th-TH" sz="1600" dirty="0"/>
              <a:t>แท้ หลัง </a:t>
            </a:r>
            <a:r>
              <a:rPr lang="en-US" sz="1600" dirty="0"/>
              <a:t>Verb </a:t>
            </a:r>
            <a:r>
              <a:rPr lang="th-TH" sz="1600" dirty="0"/>
              <a:t>ช่วย เช่น </a:t>
            </a:r>
            <a:br>
              <a:rPr lang="en-US" sz="1600" dirty="0"/>
            </a:br>
            <a:r>
              <a:rPr lang="en-US" sz="1600" dirty="0"/>
              <a:t>	- I </a:t>
            </a:r>
            <a:r>
              <a:rPr lang="en-US" sz="1600" dirty="0">
                <a:solidFill>
                  <a:srgbClr val="FF0000"/>
                </a:solidFill>
              </a:rPr>
              <a:t>usually</a:t>
            </a:r>
            <a:r>
              <a:rPr lang="en-US" sz="1600" dirty="0"/>
              <a:t> go to work.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4. </a:t>
            </a:r>
            <a:r>
              <a:rPr lang="en-US" sz="1600" b="1" dirty="0">
                <a:solidFill>
                  <a:srgbClr val="FF0000"/>
                </a:solidFill>
              </a:rPr>
              <a:t>As usual </a:t>
            </a:r>
            <a:r>
              <a:rPr lang="th-TH" sz="1600" dirty="0"/>
              <a:t>แปลว่า ตามปกติ เช่นกัน แต่ทำหน้าที่เป็น </a:t>
            </a:r>
            <a:r>
              <a:rPr lang="en-US" sz="1600" dirty="0"/>
              <a:t>Adverb of Manner </a:t>
            </a:r>
            <a:r>
              <a:rPr lang="th-TH" sz="1600" dirty="0"/>
              <a:t>วางไว้หลัง </a:t>
            </a:r>
            <a:r>
              <a:rPr lang="en-US" sz="1600" dirty="0"/>
              <a:t>Verb </a:t>
            </a:r>
            <a:r>
              <a:rPr lang="th-TH" sz="1600" dirty="0"/>
              <a:t>แท้ที่ขยาย เช่น </a:t>
            </a:r>
            <a:br>
              <a:rPr lang="en-US" sz="1600" dirty="0"/>
            </a:br>
            <a:r>
              <a:rPr lang="en-US" sz="1600" dirty="0"/>
              <a:t>	- I will come to work </a:t>
            </a:r>
            <a:r>
              <a:rPr lang="en-US" sz="1600" dirty="0">
                <a:solidFill>
                  <a:srgbClr val="FF0000"/>
                </a:solidFill>
              </a:rPr>
              <a:t>as usual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01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4C3CAF-65ED-474D-AF50-EFF99AD35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182" y="614863"/>
            <a:ext cx="6659700" cy="819900"/>
          </a:xfrm>
        </p:spPr>
        <p:txBody>
          <a:bodyPr/>
          <a:lstStyle/>
          <a:p>
            <a:pPr marL="38100" indent="0" algn="l">
              <a:buNone/>
            </a:pPr>
            <a:r>
              <a:rPr lang="en-US" sz="3600" b="1" dirty="0"/>
              <a:t>CONTENTS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F24BF4-BBAF-884B-A9B7-526C7B453F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4EA79-4C01-314B-9AFC-875390691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39" y="1593845"/>
            <a:ext cx="1392940" cy="1473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BFE225-C90E-114A-9096-5BC0510FF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679" y="1603676"/>
            <a:ext cx="1392940" cy="1466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1DD48E-EDA5-6B4B-BDF6-BF772247C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619" y="1593844"/>
            <a:ext cx="1360524" cy="1466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816FB3-85CF-AA40-9EA7-B05EBD56F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3143" y="1603676"/>
            <a:ext cx="1392940" cy="1473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DE4545-B898-254D-8808-5AC40AE975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6083" y="1593843"/>
            <a:ext cx="1320174" cy="1466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0910EC-B92F-4843-92B7-E285B55419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0540" y="3042141"/>
            <a:ext cx="1200100" cy="1483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E9EAC-6385-E34A-9448-00E1E79ADD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8995" y="3042141"/>
            <a:ext cx="1312158" cy="1473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24F9B2-4056-2A4C-AFCA-DE034C6B56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0659" y="3049327"/>
            <a:ext cx="1280900" cy="14694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869FB0-6738-6C46-B0FC-A298E75370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6160" y="3044100"/>
            <a:ext cx="1499275" cy="147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6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ko-KR" sz="4800" b="1" u="sng" dirty="0"/>
              <a:t>CHAPTER 1</a:t>
            </a:r>
            <a:br>
              <a:rPr lang="en-US" altLang="ko-KR" dirty="0"/>
            </a:br>
            <a:r>
              <a:rPr lang="en-US" altLang="ko-KR" sz="2800" b="1" dirty="0"/>
              <a:t>Job Description and Workplace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5" y="683763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sz="2400" b="1" u="sng" dirty="0"/>
              <a:t>CHAPTER 1</a:t>
            </a:r>
            <a:br>
              <a:rPr lang="en-US" altLang="ko-KR" dirty="0"/>
            </a:br>
            <a:r>
              <a:rPr lang="en-US" altLang="ko-KR" sz="1600" b="1" dirty="0"/>
              <a:t>Job Description and Workplace</a:t>
            </a:r>
            <a:br>
              <a:rPr lang="en-US" altLang="ko-KR" sz="3200" b="1" dirty="0"/>
            </a:br>
            <a:endParaRPr lang="th-TH" altLang="ko-KR" dirty="0"/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2" name="그룹 1">
            <a:extLst>
              <a:ext uri="{FF2B5EF4-FFF2-40B4-BE49-F238E27FC236}">
                <a16:creationId xmlns:a16="http://schemas.microsoft.com/office/drawing/2014/main" id="{23D03F5A-B0CA-6D4F-9BA6-C8D9E84538F4}"/>
              </a:ext>
            </a:extLst>
          </p:cNvPr>
          <p:cNvGrpSpPr/>
          <p:nvPr/>
        </p:nvGrpSpPr>
        <p:grpSpPr>
          <a:xfrm>
            <a:off x="3124939" y="496009"/>
            <a:ext cx="4943700" cy="1048706"/>
            <a:chOff x="1187624" y="3147814"/>
            <a:chExt cx="6480720" cy="1368152"/>
          </a:xfrm>
        </p:grpSpPr>
        <p:sp>
          <p:nvSpPr>
            <p:cNvPr id="13" name="Round Same Side Corner Rectangle 12">
              <a:extLst>
                <a:ext uri="{FF2B5EF4-FFF2-40B4-BE49-F238E27FC236}">
                  <a16:creationId xmlns:a16="http://schemas.microsoft.com/office/drawing/2014/main" id="{6292B1BD-7AAE-9C42-B58A-21A7D4F12100}"/>
                </a:ext>
              </a:extLst>
            </p:cNvPr>
            <p:cNvSpPr/>
            <p:nvPr/>
          </p:nvSpPr>
          <p:spPr>
            <a:xfrm rot="5400000">
              <a:off x="4266037" y="1059583"/>
              <a:ext cx="1259997" cy="5544616"/>
            </a:xfrm>
            <a:prstGeom prst="round2SameRect">
              <a:avLst>
                <a:gd name="adj1" fmla="val 15768"/>
                <a:gd name="adj2" fmla="val 0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921AF-0159-C040-835D-C6169045C4AA}"/>
                </a:ext>
              </a:extLst>
            </p:cNvPr>
            <p:cNvSpPr/>
            <p:nvPr/>
          </p:nvSpPr>
          <p:spPr>
            <a:xfrm>
              <a:off x="1187624" y="3147814"/>
              <a:ext cx="1368152" cy="1368152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63633C14-FE5D-9848-A183-3B415919A0DB}"/>
              </a:ext>
            </a:extLst>
          </p:cNvPr>
          <p:cNvSpPr/>
          <p:nvPr/>
        </p:nvSpPr>
        <p:spPr>
          <a:xfrm>
            <a:off x="3506586" y="668187"/>
            <a:ext cx="280375" cy="690326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B1A490-41AC-2349-9D40-82DFB32643C6}"/>
              </a:ext>
            </a:extLst>
          </p:cNvPr>
          <p:cNvSpPr txBox="1"/>
          <p:nvPr/>
        </p:nvSpPr>
        <p:spPr>
          <a:xfrm>
            <a:off x="4345834" y="771817"/>
            <a:ext cx="3405660" cy="586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ผลการเรียนรู้ที่คาดหวัง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92">
            <a:extLst>
              <a:ext uri="{FF2B5EF4-FFF2-40B4-BE49-F238E27FC236}">
                <a16:creationId xmlns:a16="http://schemas.microsoft.com/office/drawing/2014/main" id="{33265910-473E-7A46-948F-86547C244830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5594722" y="-99478"/>
            <a:ext cx="612000" cy="438900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AutoShape 92">
            <a:extLst>
              <a:ext uri="{FF2B5EF4-FFF2-40B4-BE49-F238E27FC236}">
                <a16:creationId xmlns:a16="http://schemas.microsoft.com/office/drawing/2014/main" id="{8CB869D9-67C3-F541-A741-2D020F41BB90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5594724" y="787351"/>
            <a:ext cx="612000" cy="4389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4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AutoShape 92">
            <a:extLst>
              <a:ext uri="{FF2B5EF4-FFF2-40B4-BE49-F238E27FC236}">
                <a16:creationId xmlns:a16="http://schemas.microsoft.com/office/drawing/2014/main" id="{1D841CF5-DCD2-5144-877A-A555AEF2332D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5594724" y="1675619"/>
            <a:ext cx="612000" cy="4389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31F080E3-4DF3-C24C-A2A6-4B55ABA0743F}"/>
              </a:ext>
            </a:extLst>
          </p:cNvPr>
          <p:cNvSpPr txBox="1"/>
          <p:nvPr/>
        </p:nvSpPr>
        <p:spPr bwMode="auto">
          <a:xfrm>
            <a:off x="4042585" y="1760092"/>
            <a:ext cx="2815342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/>
              <a:t>1. แสดงความรู้เกี่ยวกับการเรียนรู้ภาษาอังกฤษผ่านสื่อดิจิทัล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AutoShape 92">
            <a:extLst>
              <a:ext uri="{FF2B5EF4-FFF2-40B4-BE49-F238E27FC236}">
                <a16:creationId xmlns:a16="http://schemas.microsoft.com/office/drawing/2014/main" id="{24F2CB87-00D3-8647-B75B-09479EB9D66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3354066" y="1771027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" name="AutoShape 92">
            <a:extLst>
              <a:ext uri="{FF2B5EF4-FFF2-40B4-BE49-F238E27FC236}">
                <a16:creationId xmlns:a16="http://schemas.microsoft.com/office/drawing/2014/main" id="{C2651A68-C35A-9F4D-8D81-0841E1C98A8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3354066" y="265785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" name="AutoShape 92">
            <a:extLst>
              <a:ext uri="{FF2B5EF4-FFF2-40B4-BE49-F238E27FC236}">
                <a16:creationId xmlns:a16="http://schemas.microsoft.com/office/drawing/2014/main" id="{30AFEED3-5F19-384C-B72C-3349CD1A1CF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3354066" y="3546123"/>
            <a:ext cx="648000" cy="648000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" name="직사각형 69">
            <a:extLst>
              <a:ext uri="{FF2B5EF4-FFF2-40B4-BE49-F238E27FC236}">
                <a16:creationId xmlns:a16="http://schemas.microsoft.com/office/drawing/2014/main" id="{E995EE10-0DA8-834A-A4F2-DE5974E6602F}"/>
              </a:ext>
            </a:extLst>
          </p:cNvPr>
          <p:cNvSpPr/>
          <p:nvPr/>
        </p:nvSpPr>
        <p:spPr>
          <a:xfrm>
            <a:off x="3464937" y="1822783"/>
            <a:ext cx="444352" cy="523220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직사각형 109">
            <a:extLst>
              <a:ext uri="{FF2B5EF4-FFF2-40B4-BE49-F238E27FC236}">
                <a16:creationId xmlns:a16="http://schemas.microsoft.com/office/drawing/2014/main" id="{4F92231E-FEA6-BD46-9A15-2713597B3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4937" y="2713395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B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직사각형 110">
            <a:extLst>
              <a:ext uri="{FF2B5EF4-FFF2-40B4-BE49-F238E27FC236}">
                <a16:creationId xmlns:a16="http://schemas.microsoft.com/office/drawing/2014/main" id="{CE039731-97E1-114B-B7DE-A3D12D872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4937" y="3604007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C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27" name="그룹 95">
            <a:extLst>
              <a:ext uri="{FF2B5EF4-FFF2-40B4-BE49-F238E27FC236}">
                <a16:creationId xmlns:a16="http://schemas.microsoft.com/office/drawing/2014/main" id="{0378EB0F-01FD-2D49-843C-0267111737E5}"/>
              </a:ext>
            </a:extLst>
          </p:cNvPr>
          <p:cNvGrpSpPr/>
          <p:nvPr/>
        </p:nvGrpSpPr>
        <p:grpSpPr>
          <a:xfrm>
            <a:off x="7519159" y="2023426"/>
            <a:ext cx="283532" cy="143201"/>
            <a:chOff x="7123783" y="2013388"/>
            <a:chExt cx="283532" cy="143201"/>
          </a:xfrm>
          <a:solidFill>
            <a:schemeClr val="accent3"/>
          </a:solidFill>
        </p:grpSpPr>
        <p:sp>
          <p:nvSpPr>
            <p:cNvPr id="28" name="이등변 삼각형 96">
              <a:extLst>
                <a:ext uri="{FF2B5EF4-FFF2-40B4-BE49-F238E27FC236}">
                  <a16:creationId xmlns:a16="http://schemas.microsoft.com/office/drawing/2014/main" id="{16BF0CCF-D991-8D4D-9A42-3155E0644882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9" name="이등변 삼각형 97">
              <a:extLst>
                <a:ext uri="{FF2B5EF4-FFF2-40B4-BE49-F238E27FC236}">
                  <a16:creationId xmlns:a16="http://schemas.microsoft.com/office/drawing/2014/main" id="{64FDE074-6C08-F547-90A1-98FFDBA54F96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0" name="그룹 98">
            <a:extLst>
              <a:ext uri="{FF2B5EF4-FFF2-40B4-BE49-F238E27FC236}">
                <a16:creationId xmlns:a16="http://schemas.microsoft.com/office/drawing/2014/main" id="{51245506-38F4-BA4B-9360-116D5A3578E1}"/>
              </a:ext>
            </a:extLst>
          </p:cNvPr>
          <p:cNvGrpSpPr/>
          <p:nvPr/>
        </p:nvGrpSpPr>
        <p:grpSpPr>
          <a:xfrm>
            <a:off x="7519159" y="2910254"/>
            <a:ext cx="283532" cy="143201"/>
            <a:chOff x="7123783" y="2013388"/>
            <a:chExt cx="283532" cy="143201"/>
          </a:xfrm>
          <a:solidFill>
            <a:schemeClr val="accent4"/>
          </a:solidFill>
        </p:grpSpPr>
        <p:sp>
          <p:nvSpPr>
            <p:cNvPr id="31" name="이등변 삼각형 99">
              <a:extLst>
                <a:ext uri="{FF2B5EF4-FFF2-40B4-BE49-F238E27FC236}">
                  <a16:creationId xmlns:a16="http://schemas.microsoft.com/office/drawing/2014/main" id="{D62E40F7-2CA6-8A4C-BEBD-61AF27849C4B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2" name="이등변 삼각형 100">
              <a:extLst>
                <a:ext uri="{FF2B5EF4-FFF2-40B4-BE49-F238E27FC236}">
                  <a16:creationId xmlns:a16="http://schemas.microsoft.com/office/drawing/2014/main" id="{C625462C-252E-D24F-8EEB-30A9BC52E953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3" name="그룹 101">
            <a:extLst>
              <a:ext uri="{FF2B5EF4-FFF2-40B4-BE49-F238E27FC236}">
                <a16:creationId xmlns:a16="http://schemas.microsoft.com/office/drawing/2014/main" id="{DBB98F8D-F804-4B47-A59D-9562CE6D74F2}"/>
              </a:ext>
            </a:extLst>
          </p:cNvPr>
          <p:cNvGrpSpPr/>
          <p:nvPr/>
        </p:nvGrpSpPr>
        <p:grpSpPr>
          <a:xfrm>
            <a:off x="7519159" y="3798522"/>
            <a:ext cx="283532" cy="143201"/>
            <a:chOff x="7123783" y="2013388"/>
            <a:chExt cx="283532" cy="143201"/>
          </a:xfrm>
          <a:solidFill>
            <a:schemeClr val="accent1"/>
          </a:solidFill>
        </p:grpSpPr>
        <p:sp>
          <p:nvSpPr>
            <p:cNvPr id="34" name="이등변 삼각형 102">
              <a:extLst>
                <a:ext uri="{FF2B5EF4-FFF2-40B4-BE49-F238E27FC236}">
                  <a16:creationId xmlns:a16="http://schemas.microsoft.com/office/drawing/2014/main" id="{41998DF3-4D73-6442-A7D0-4592E3A111A4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5" name="이등변 삼각형 103">
              <a:extLst>
                <a:ext uri="{FF2B5EF4-FFF2-40B4-BE49-F238E27FC236}">
                  <a16:creationId xmlns:a16="http://schemas.microsoft.com/office/drawing/2014/main" id="{E79CF0AA-65F8-C540-BCDC-89F150826C0C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36" name="TextBox 10">
            <a:extLst>
              <a:ext uri="{FF2B5EF4-FFF2-40B4-BE49-F238E27FC236}">
                <a16:creationId xmlns:a16="http://schemas.microsoft.com/office/drawing/2014/main" id="{1EB58CB3-1DAF-434F-BE15-2A9CA58245B0}"/>
              </a:ext>
            </a:extLst>
          </p:cNvPr>
          <p:cNvSpPr txBox="1"/>
          <p:nvPr/>
        </p:nvSpPr>
        <p:spPr bwMode="auto">
          <a:xfrm>
            <a:off x="4144632" y="2737839"/>
            <a:ext cx="3239521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/>
              <a:t>2. สืบค้นข้อมูลจากแหล่งเรียนรู้ภาษาอังกฤษผ่านสื่อดิจิทัล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id="{A55D6336-FB44-A44F-8199-04AC496CC83A}"/>
              </a:ext>
            </a:extLst>
          </p:cNvPr>
          <p:cNvSpPr txBox="1"/>
          <p:nvPr/>
        </p:nvSpPr>
        <p:spPr bwMode="auto">
          <a:xfrm>
            <a:off x="4199761" y="3602388"/>
            <a:ext cx="3602930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/>
              <a:t>3. เลือกใช้และเรียนรู้ภาษาอังกฤษผ่าน</a:t>
            </a:r>
            <a:r>
              <a:rPr lang="th-TH" sz="2000" dirty="0" err="1"/>
              <a:t>สือ</a:t>
            </a:r>
            <a:r>
              <a:rPr lang="th-TH" sz="2000" dirty="0"/>
              <a:t>ดิจิทัลด้วยตนเอง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9E9D59F-5B84-7742-8BE9-C22123E665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63" y="3053456"/>
            <a:ext cx="2291995" cy="15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0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4" y="683763"/>
            <a:ext cx="2280589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sz="2800" b="1" dirty="0"/>
              <a:t>Vocabulary Practice</a:t>
            </a:r>
            <a:br>
              <a:rPr lang="en-US" altLang="ko-KR" sz="3200" b="1" dirty="0"/>
            </a:br>
            <a:endParaRPr lang="th-TH" altLang="ko-K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E21D18-9244-FA41-928C-5A93A084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5257" y="562453"/>
            <a:ext cx="6483947" cy="663531"/>
          </a:xfrm>
          <a:noFill/>
        </p:spPr>
        <p:txBody>
          <a:bodyPr/>
          <a:lstStyle/>
          <a:p>
            <a:r>
              <a:rPr lang="en-US" sz="2000" b="1" u="sng" dirty="0"/>
              <a:t>A: Some kind of jobs and workplace we should know.</a:t>
            </a:r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DA318E-F960-0948-BC45-F489E37AB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422" y="1207926"/>
            <a:ext cx="5467618" cy="20236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226067-A06B-B747-9504-E84A1AF74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61" y="3314163"/>
            <a:ext cx="4896213" cy="1418989"/>
          </a:xfrm>
          <a:prstGeom prst="rect">
            <a:avLst/>
          </a:prstGeom>
        </p:spPr>
      </p:pic>
      <p:pic>
        <p:nvPicPr>
          <p:cNvPr id="17" name="Picture 16" descr="A person looking at a computer&#10;&#10;Description automatically generated">
            <a:extLst>
              <a:ext uri="{FF2B5EF4-FFF2-40B4-BE49-F238E27FC236}">
                <a16:creationId xmlns:a16="http://schemas.microsoft.com/office/drawing/2014/main" id="{D4F4FDD0-A4C3-AB4E-B721-0AADDFABC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270" y="3314163"/>
            <a:ext cx="2126714" cy="141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24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E22479-6F51-F943-B49C-31C71FA27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45" y="1071155"/>
            <a:ext cx="3513046" cy="3555119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68B1721-D0BE-2940-ACE6-3D7D550DB1FE}"/>
              </a:ext>
            </a:extLst>
          </p:cNvPr>
          <p:cNvSpPr txBox="1">
            <a:spLocks/>
          </p:cNvSpPr>
          <p:nvPr/>
        </p:nvSpPr>
        <p:spPr>
          <a:xfrm>
            <a:off x="1394720" y="614863"/>
            <a:ext cx="6119427" cy="663531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u="sng" dirty="0"/>
              <a:t>B: Job responsibilities and qualities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735B9-0319-244C-B2C0-65A02CE0D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025" y="1095590"/>
            <a:ext cx="3986530" cy="2529017"/>
          </a:xfrm>
          <a:prstGeom prst="rect">
            <a:avLst/>
          </a:prstGeom>
        </p:spPr>
      </p:pic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3A4DACAF-4C55-044D-8688-6E15C7026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819" y="811663"/>
            <a:ext cx="1413471" cy="1413471"/>
          </a:xfrm>
          <a:prstGeom prst="rect">
            <a:avLst/>
          </a:prstGeom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30057C5-DA35-8C41-B2D0-0CB9FC6B7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647423"/>
            <a:ext cx="1630807" cy="10492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1D9718-22E5-4D4B-9D07-EE56459B6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2807" y="3647424"/>
            <a:ext cx="1469012" cy="10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9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3B105-5FE8-E548-9FDD-AC1560806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47" y="1146003"/>
            <a:ext cx="5918978" cy="3249141"/>
          </a:xfrm>
          <a:prstGeom prst="rect">
            <a:avLst/>
          </a:prstGeom>
        </p:spPr>
      </p:pic>
      <p:grpSp>
        <p:nvGrpSpPr>
          <p:cNvPr id="9" name="Google Shape;433;p21">
            <a:extLst>
              <a:ext uri="{FF2B5EF4-FFF2-40B4-BE49-F238E27FC236}">
                <a16:creationId xmlns:a16="http://schemas.microsoft.com/office/drawing/2014/main" id="{98D21CA5-824A-D14E-99C5-5537816F3CDA}"/>
              </a:ext>
            </a:extLst>
          </p:cNvPr>
          <p:cNvGrpSpPr/>
          <p:nvPr/>
        </p:nvGrpSpPr>
        <p:grpSpPr>
          <a:xfrm>
            <a:off x="7089994" y="2571750"/>
            <a:ext cx="1447570" cy="1447577"/>
            <a:chOff x="6643075" y="3664250"/>
            <a:chExt cx="407950" cy="407975"/>
          </a:xfrm>
        </p:grpSpPr>
        <p:sp>
          <p:nvSpPr>
            <p:cNvPr id="10" name="Google Shape;434;p21">
              <a:extLst>
                <a:ext uri="{FF2B5EF4-FFF2-40B4-BE49-F238E27FC236}">
                  <a16:creationId xmlns:a16="http://schemas.microsoft.com/office/drawing/2014/main" id="{0430C3FC-15E8-B440-B37F-6ED99F176745}"/>
                </a:ext>
              </a:extLst>
            </p:cNvPr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35;p21">
              <a:extLst>
                <a:ext uri="{FF2B5EF4-FFF2-40B4-BE49-F238E27FC236}">
                  <a16:creationId xmlns:a16="http://schemas.microsoft.com/office/drawing/2014/main" id="{7088D7C3-2D28-9F41-BE25-ADDA9D49FFE1}"/>
                </a:ext>
              </a:extLst>
            </p:cNvPr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436;p21">
            <a:extLst>
              <a:ext uri="{FF2B5EF4-FFF2-40B4-BE49-F238E27FC236}">
                <a16:creationId xmlns:a16="http://schemas.microsoft.com/office/drawing/2014/main" id="{7D6DE147-B590-484C-839A-DA808D6898AB}"/>
              </a:ext>
            </a:extLst>
          </p:cNvPr>
          <p:cNvGrpSpPr/>
          <p:nvPr/>
        </p:nvGrpSpPr>
        <p:grpSpPr>
          <a:xfrm rot="-587344">
            <a:off x="6750874" y="4217926"/>
            <a:ext cx="595166" cy="595133"/>
            <a:chOff x="576250" y="4319400"/>
            <a:chExt cx="442075" cy="442050"/>
          </a:xfrm>
        </p:grpSpPr>
        <p:sp>
          <p:nvSpPr>
            <p:cNvPr id="13" name="Google Shape;437;p21">
              <a:extLst>
                <a:ext uri="{FF2B5EF4-FFF2-40B4-BE49-F238E27FC236}">
                  <a16:creationId xmlns:a16="http://schemas.microsoft.com/office/drawing/2014/main" id="{1EC29ECA-EE30-1646-B363-10038920C64B}"/>
                </a:ext>
              </a:extLst>
            </p:cNvPr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38;p21">
              <a:extLst>
                <a:ext uri="{FF2B5EF4-FFF2-40B4-BE49-F238E27FC236}">
                  <a16:creationId xmlns:a16="http://schemas.microsoft.com/office/drawing/2014/main" id="{0715D2E4-AB5F-0740-9115-8D9F974362EE}"/>
                </a:ext>
              </a:extLst>
            </p:cNvPr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39;p21">
              <a:extLst>
                <a:ext uri="{FF2B5EF4-FFF2-40B4-BE49-F238E27FC236}">
                  <a16:creationId xmlns:a16="http://schemas.microsoft.com/office/drawing/2014/main" id="{A1DBBAAA-D3C5-AC4D-983E-7B555D309E1E}"/>
                </a:ext>
              </a:extLst>
            </p:cNvPr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40;p21">
              <a:extLst>
                <a:ext uri="{FF2B5EF4-FFF2-40B4-BE49-F238E27FC236}">
                  <a16:creationId xmlns:a16="http://schemas.microsoft.com/office/drawing/2014/main" id="{C4B8A7DC-BE80-D149-B733-9D3BDC0A6290}"/>
                </a:ext>
              </a:extLst>
            </p:cNvPr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441;p21">
            <a:extLst>
              <a:ext uri="{FF2B5EF4-FFF2-40B4-BE49-F238E27FC236}">
                <a16:creationId xmlns:a16="http://schemas.microsoft.com/office/drawing/2014/main" id="{6355695C-81F7-7D49-A6D9-30528D854E17}"/>
              </a:ext>
            </a:extLst>
          </p:cNvPr>
          <p:cNvSpPr/>
          <p:nvPr/>
        </p:nvSpPr>
        <p:spPr>
          <a:xfrm>
            <a:off x="6743885" y="2906031"/>
            <a:ext cx="226251" cy="2160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442;p21">
            <a:extLst>
              <a:ext uri="{FF2B5EF4-FFF2-40B4-BE49-F238E27FC236}">
                <a16:creationId xmlns:a16="http://schemas.microsoft.com/office/drawing/2014/main" id="{519252B4-3029-9B4D-B1E4-10A65D82BA42}"/>
              </a:ext>
            </a:extLst>
          </p:cNvPr>
          <p:cNvSpPr/>
          <p:nvPr/>
        </p:nvSpPr>
        <p:spPr>
          <a:xfrm rot="2697328">
            <a:off x="8496593" y="4092532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443;p21">
            <a:extLst>
              <a:ext uri="{FF2B5EF4-FFF2-40B4-BE49-F238E27FC236}">
                <a16:creationId xmlns:a16="http://schemas.microsoft.com/office/drawing/2014/main" id="{4B4F6BAE-0448-414F-B6C5-6534F9906BB5}"/>
              </a:ext>
            </a:extLst>
          </p:cNvPr>
          <p:cNvSpPr/>
          <p:nvPr/>
        </p:nvSpPr>
        <p:spPr>
          <a:xfrm>
            <a:off x="8506660" y="3824886"/>
            <a:ext cx="137570" cy="13142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444;p21">
            <a:extLst>
              <a:ext uri="{FF2B5EF4-FFF2-40B4-BE49-F238E27FC236}">
                <a16:creationId xmlns:a16="http://schemas.microsoft.com/office/drawing/2014/main" id="{0FD09D14-76FB-624E-A473-C2E3A4C4D426}"/>
              </a:ext>
            </a:extLst>
          </p:cNvPr>
          <p:cNvSpPr/>
          <p:nvPr/>
        </p:nvSpPr>
        <p:spPr>
          <a:xfrm rot="1280404">
            <a:off x="6739521" y="3557714"/>
            <a:ext cx="137564" cy="1313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Picture 22" descr="A picture containing table, birthday, room, food&#10;&#10;Description automatically generated">
            <a:extLst>
              <a:ext uri="{FF2B5EF4-FFF2-40B4-BE49-F238E27FC236}">
                <a16:creationId xmlns:a16="http://schemas.microsoft.com/office/drawing/2014/main" id="{A2C5AE2B-ED2F-6048-ABBF-8322B8CA6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855" y="681824"/>
            <a:ext cx="2061057" cy="15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4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1274763" y="631826"/>
            <a:ext cx="2488346" cy="116046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B600"/>
                </a:solidFill>
              </a:rPr>
              <a:t>Notes: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75190" y="1853919"/>
            <a:ext cx="8679511" cy="2657755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20508"/>
                </a:solidFill>
              </a:rPr>
              <a:t>1) </a:t>
            </a:r>
            <a:r>
              <a:rPr lang="th-TH" b="1" dirty="0">
                <a:solidFill>
                  <a:srgbClr val="120508"/>
                </a:solidFill>
              </a:rPr>
              <a:t>ในประโยคที่เป็น </a:t>
            </a:r>
            <a:r>
              <a:rPr lang="en-US" b="1" dirty="0">
                <a:solidFill>
                  <a:srgbClr val="120508"/>
                </a:solidFill>
              </a:rPr>
              <a:t>Present Simple Tense </a:t>
            </a:r>
            <a:r>
              <a:rPr lang="th-TH" b="1" dirty="0">
                <a:solidFill>
                  <a:srgbClr val="120508"/>
                </a:solidFill>
              </a:rPr>
              <a:t>หากประธานเป็นพหูพจน์ </a:t>
            </a:r>
            <a:r>
              <a:rPr lang="en-US" b="1" dirty="0">
                <a:solidFill>
                  <a:srgbClr val="120508"/>
                </a:solidFill>
              </a:rPr>
              <a:t>(Plural Noun) </a:t>
            </a:r>
            <a:r>
              <a:rPr lang="th-TH" b="1" dirty="0">
                <a:solidFill>
                  <a:srgbClr val="120508"/>
                </a:solidFill>
              </a:rPr>
              <a:t>กริยาไม่ต้องเติม </a:t>
            </a:r>
            <a:r>
              <a:rPr lang="en-US" b="1" dirty="0">
                <a:solidFill>
                  <a:srgbClr val="120508"/>
                </a:solidFill>
              </a:rPr>
              <a:t>“s” (Plural Verb)</a:t>
            </a:r>
            <a:br>
              <a:rPr lang="en-US" b="1" dirty="0">
                <a:solidFill>
                  <a:srgbClr val="120508"/>
                </a:solidFill>
              </a:rPr>
            </a:br>
            <a:r>
              <a:rPr lang="en-US" b="1" dirty="0">
                <a:solidFill>
                  <a:srgbClr val="120508"/>
                </a:solidFill>
              </a:rPr>
              <a:t>	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- Doctors are people who treat patients at a hospital, clinic or polyclinic.</a:t>
            </a: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20508"/>
                </a:solidFill>
              </a:rPr>
              <a:t>2) </a:t>
            </a:r>
            <a:r>
              <a:rPr lang="th-TH" b="1" dirty="0">
                <a:solidFill>
                  <a:srgbClr val="120508"/>
                </a:solidFill>
              </a:rPr>
              <a:t>คำนานนับได้พหูพจน์ </a:t>
            </a:r>
            <a:r>
              <a:rPr lang="en-US" b="1" dirty="0">
                <a:solidFill>
                  <a:srgbClr val="120508"/>
                </a:solidFill>
              </a:rPr>
              <a:t>(Plural Countable Noun) </a:t>
            </a:r>
            <a:r>
              <a:rPr lang="th-TH" b="1" dirty="0">
                <a:solidFill>
                  <a:srgbClr val="120508"/>
                </a:solidFill>
              </a:rPr>
              <a:t>ที่กล่าวโดยทั่วไปไม่ต้องมี </a:t>
            </a:r>
            <a:r>
              <a:rPr lang="en-US" b="1" dirty="0">
                <a:solidFill>
                  <a:srgbClr val="120508"/>
                </a:solidFill>
              </a:rPr>
              <a:t>Article </a:t>
            </a:r>
            <a:r>
              <a:rPr lang="th-TH" b="1" dirty="0">
                <a:solidFill>
                  <a:srgbClr val="120508"/>
                </a:solidFill>
              </a:rPr>
              <a:t>นำหน้า เช่น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th-TH" sz="1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	- Fishermen are people who catch fish as their job.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5" name="Google Shape;405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2234" y="0"/>
            <a:ext cx="2071500" cy="2071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5" y="683763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sz="3200" b="1" dirty="0"/>
              <a:t>Speaking</a:t>
            </a:r>
            <a:br>
              <a:rPr lang="en-US" altLang="ko-KR" sz="3200" b="1" dirty="0"/>
            </a:br>
            <a:r>
              <a:rPr lang="en-US" altLang="ko-KR" sz="3200" b="1" dirty="0"/>
              <a:t>Practice</a:t>
            </a:r>
            <a:br>
              <a:rPr lang="en-US" altLang="ko-KR" sz="3200" b="1" dirty="0"/>
            </a:br>
            <a:endParaRPr lang="th-TH" altLang="ko-KR" dirty="0"/>
          </a:p>
        </p:txBody>
      </p:sp>
      <p:sp useBgFill="1"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2779414" y="1204651"/>
            <a:ext cx="5887270" cy="2155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120508"/>
                </a:solidFill>
              </a:rPr>
              <a:t>1) </a:t>
            </a:r>
            <a:r>
              <a:rPr lang="th-TH" sz="2400" b="1" dirty="0">
                <a:solidFill>
                  <a:srgbClr val="120508"/>
                </a:solidFill>
              </a:rPr>
              <a:t>การถามถึงอาชีพของบุคคลอื่น เราสามารถถามได้หลายวิธี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2000" dirty="0"/>
              <a:t>What are you?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2000" dirty="0"/>
              <a:t>What do you do?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2000" dirty="0"/>
              <a:t>What do you work?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2000" dirty="0"/>
              <a:t>What kind of job do you  have?</a:t>
            </a:r>
            <a:endParaRPr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>
              <a:solidFill>
                <a:srgbClr val="4A5C65"/>
              </a:solidFill>
            </a:endParaRPr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2" name="그룹 1">
            <a:extLst>
              <a:ext uri="{FF2B5EF4-FFF2-40B4-BE49-F238E27FC236}">
                <a16:creationId xmlns:a16="http://schemas.microsoft.com/office/drawing/2014/main" id="{23D03F5A-B0CA-6D4F-9BA6-C8D9E84538F4}"/>
              </a:ext>
            </a:extLst>
          </p:cNvPr>
          <p:cNvGrpSpPr/>
          <p:nvPr/>
        </p:nvGrpSpPr>
        <p:grpSpPr>
          <a:xfrm>
            <a:off x="4079402" y="220395"/>
            <a:ext cx="4322947" cy="942763"/>
            <a:chOff x="1187624" y="3147814"/>
            <a:chExt cx="6480720" cy="1368152"/>
          </a:xfrm>
        </p:grpSpPr>
        <p:sp>
          <p:nvSpPr>
            <p:cNvPr id="13" name="Round Same Side Corner Rectangle 12">
              <a:extLst>
                <a:ext uri="{FF2B5EF4-FFF2-40B4-BE49-F238E27FC236}">
                  <a16:creationId xmlns:a16="http://schemas.microsoft.com/office/drawing/2014/main" id="{6292B1BD-7AAE-9C42-B58A-21A7D4F12100}"/>
                </a:ext>
              </a:extLst>
            </p:cNvPr>
            <p:cNvSpPr/>
            <p:nvPr/>
          </p:nvSpPr>
          <p:spPr>
            <a:xfrm rot="5400000">
              <a:off x="4266037" y="1059583"/>
              <a:ext cx="1259997" cy="5544616"/>
            </a:xfrm>
            <a:prstGeom prst="round2SameRect">
              <a:avLst>
                <a:gd name="adj1" fmla="val 15768"/>
                <a:gd name="adj2" fmla="val 0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921AF-0159-C040-835D-C6169045C4AA}"/>
                </a:ext>
              </a:extLst>
            </p:cNvPr>
            <p:cNvSpPr/>
            <p:nvPr/>
          </p:nvSpPr>
          <p:spPr>
            <a:xfrm>
              <a:off x="1187624" y="3147814"/>
              <a:ext cx="1368152" cy="1368152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63633C14-FE5D-9848-A183-3B415919A0DB}"/>
              </a:ext>
            </a:extLst>
          </p:cNvPr>
          <p:cNvSpPr/>
          <p:nvPr/>
        </p:nvSpPr>
        <p:spPr>
          <a:xfrm>
            <a:off x="4434280" y="368854"/>
            <a:ext cx="245170" cy="620587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B1A490-41AC-2349-9D40-82DFB32643C6}"/>
              </a:ext>
            </a:extLst>
          </p:cNvPr>
          <p:cNvSpPr txBox="1"/>
          <p:nvPr/>
        </p:nvSpPr>
        <p:spPr>
          <a:xfrm>
            <a:off x="5306813" y="490197"/>
            <a:ext cx="2978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Asking Information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3" name="Google Shape;396;p16">
            <a:extLst>
              <a:ext uri="{FF2B5EF4-FFF2-40B4-BE49-F238E27FC236}">
                <a16:creationId xmlns:a16="http://schemas.microsoft.com/office/drawing/2014/main" id="{0ACE6367-99D8-FE4A-99E2-9C0AA77405AC}"/>
              </a:ext>
            </a:extLst>
          </p:cNvPr>
          <p:cNvSpPr txBox="1">
            <a:spLocks/>
          </p:cNvSpPr>
          <p:nvPr/>
        </p:nvSpPr>
        <p:spPr>
          <a:xfrm>
            <a:off x="1415072" y="3360554"/>
            <a:ext cx="4946604" cy="170033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th-TH" sz="2400" b="1" dirty="0">
                <a:solidFill>
                  <a:srgbClr val="120508"/>
                </a:solidFill>
              </a:rPr>
              <a:t>คำตอบจะเป็นดังนี้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2000" dirty="0"/>
              <a:t>I am a student.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2000" dirty="0"/>
              <a:t>I work as an employee.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2000" dirty="0"/>
              <a:t>I have a job as a secretary.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200" dirty="0"/>
          </a:p>
          <a:p>
            <a:pPr marL="0" indent="0">
              <a:spcAft>
                <a:spcPts val="1000"/>
              </a:spcAft>
              <a:buFont typeface="Lato Light"/>
              <a:buNone/>
            </a:pPr>
            <a:endParaRPr lang="en-US" dirty="0">
              <a:solidFill>
                <a:srgbClr val="4A5C65"/>
              </a:solidFill>
            </a:endParaRPr>
          </a:p>
        </p:txBody>
      </p:sp>
      <p:pic>
        <p:nvPicPr>
          <p:cNvPr id="18" name="Picture 17" descr="A picture containing toy&#10;&#10;Description automatically generated">
            <a:extLst>
              <a:ext uri="{FF2B5EF4-FFF2-40B4-BE49-F238E27FC236}">
                <a16:creationId xmlns:a16="http://schemas.microsoft.com/office/drawing/2014/main" id="{FC60DC9D-E0DC-954D-8BC5-313BFBC18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834" y="3364364"/>
            <a:ext cx="1349978" cy="1349978"/>
          </a:xfrm>
          <a:prstGeom prst="rect">
            <a:avLst/>
          </a:prstGeom>
        </p:spPr>
      </p:pic>
      <p:pic>
        <p:nvPicPr>
          <p:cNvPr id="20" name="Picture 1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5837BF4-0DF9-D345-BEC0-E323F7DE1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876" y="1721000"/>
            <a:ext cx="1139139" cy="1157851"/>
          </a:xfrm>
          <a:prstGeom prst="rect">
            <a:avLst/>
          </a:prstGeom>
        </p:spPr>
      </p:pic>
      <p:grpSp>
        <p:nvGrpSpPr>
          <p:cNvPr id="28" name="Google Shape;433;p21">
            <a:extLst>
              <a:ext uri="{FF2B5EF4-FFF2-40B4-BE49-F238E27FC236}">
                <a16:creationId xmlns:a16="http://schemas.microsoft.com/office/drawing/2014/main" id="{BCD163B2-C4B8-7847-9351-27CC93541E0B}"/>
              </a:ext>
            </a:extLst>
          </p:cNvPr>
          <p:cNvGrpSpPr/>
          <p:nvPr/>
        </p:nvGrpSpPr>
        <p:grpSpPr>
          <a:xfrm>
            <a:off x="7089994" y="2571750"/>
            <a:ext cx="1447570" cy="1447577"/>
            <a:chOff x="6643075" y="3664250"/>
            <a:chExt cx="407950" cy="407975"/>
          </a:xfrm>
        </p:grpSpPr>
        <p:sp>
          <p:nvSpPr>
            <p:cNvPr id="29" name="Google Shape;434;p21">
              <a:extLst>
                <a:ext uri="{FF2B5EF4-FFF2-40B4-BE49-F238E27FC236}">
                  <a16:creationId xmlns:a16="http://schemas.microsoft.com/office/drawing/2014/main" id="{5135F255-8A50-6B40-935A-FE7D3AD7CE70}"/>
                </a:ext>
              </a:extLst>
            </p:cNvPr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35;p21">
              <a:extLst>
                <a:ext uri="{FF2B5EF4-FFF2-40B4-BE49-F238E27FC236}">
                  <a16:creationId xmlns:a16="http://schemas.microsoft.com/office/drawing/2014/main" id="{850215A6-EBD3-6A4E-9723-9C13F4143F0E}"/>
                </a:ext>
              </a:extLst>
            </p:cNvPr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436;p21">
            <a:extLst>
              <a:ext uri="{FF2B5EF4-FFF2-40B4-BE49-F238E27FC236}">
                <a16:creationId xmlns:a16="http://schemas.microsoft.com/office/drawing/2014/main" id="{65D2BFC3-5296-174D-8D81-94A3DBD35CD2}"/>
              </a:ext>
            </a:extLst>
          </p:cNvPr>
          <p:cNvGrpSpPr/>
          <p:nvPr/>
        </p:nvGrpSpPr>
        <p:grpSpPr>
          <a:xfrm rot="-587344">
            <a:off x="6750874" y="4217926"/>
            <a:ext cx="595166" cy="595133"/>
            <a:chOff x="576250" y="4319400"/>
            <a:chExt cx="442075" cy="442050"/>
          </a:xfrm>
        </p:grpSpPr>
        <p:sp>
          <p:nvSpPr>
            <p:cNvPr id="32" name="Google Shape;437;p21">
              <a:extLst>
                <a:ext uri="{FF2B5EF4-FFF2-40B4-BE49-F238E27FC236}">
                  <a16:creationId xmlns:a16="http://schemas.microsoft.com/office/drawing/2014/main" id="{265C3818-CBE3-A74D-8D15-A6BD689F00F9}"/>
                </a:ext>
              </a:extLst>
            </p:cNvPr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8;p21">
              <a:extLst>
                <a:ext uri="{FF2B5EF4-FFF2-40B4-BE49-F238E27FC236}">
                  <a16:creationId xmlns:a16="http://schemas.microsoft.com/office/drawing/2014/main" id="{59EB6C3D-A2EE-514D-B5E5-265E868F6989}"/>
                </a:ext>
              </a:extLst>
            </p:cNvPr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9;p21">
              <a:extLst>
                <a:ext uri="{FF2B5EF4-FFF2-40B4-BE49-F238E27FC236}">
                  <a16:creationId xmlns:a16="http://schemas.microsoft.com/office/drawing/2014/main" id="{1D33341D-2F78-7340-AF52-4A574D36EA77}"/>
                </a:ext>
              </a:extLst>
            </p:cNvPr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0;p21">
              <a:extLst>
                <a:ext uri="{FF2B5EF4-FFF2-40B4-BE49-F238E27FC236}">
                  <a16:creationId xmlns:a16="http://schemas.microsoft.com/office/drawing/2014/main" id="{B7E1CC9E-DCB6-3C43-9E1C-945354392094}"/>
                </a:ext>
              </a:extLst>
            </p:cNvPr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 build="p" animBg="1"/>
      <p:bldP spid="23" grpId="0" animBg="1"/>
    </p:bld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818</Words>
  <Application>Microsoft Office PowerPoint</Application>
  <PresentationFormat>นำเสนอทางหน้าจอ (16:9)</PresentationFormat>
  <Paragraphs>83</Paragraphs>
  <Slides>19</Slides>
  <Notes>18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Roboto Slab Regular</vt:lpstr>
      <vt:lpstr>Lato Light</vt:lpstr>
      <vt:lpstr>Kent template</vt:lpstr>
      <vt:lpstr>30000-1205 การเรียนภาษาอังกฤษผ่านสื่อดิจิทัล</vt:lpstr>
      <vt:lpstr>งานนำเสนอ PowerPoint</vt:lpstr>
      <vt:lpstr>CHAPTER 1 Job Description and Workplace</vt:lpstr>
      <vt:lpstr>CHAPTER 1 Job Description and Workplace </vt:lpstr>
      <vt:lpstr>Vocabulary Practice </vt:lpstr>
      <vt:lpstr>งานนำเสนอ PowerPoint</vt:lpstr>
      <vt:lpstr>งานนำเสนอ PowerPoint</vt:lpstr>
      <vt:lpstr>Notes:</vt:lpstr>
      <vt:lpstr>Speaking Practice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Vocabularies and Expression </vt:lpstr>
      <vt:lpstr>Vocabularies and Expression </vt:lpstr>
      <vt:lpstr>Writing Practice 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Admin</cp:lastModifiedBy>
  <cp:revision>35</cp:revision>
  <dcterms:modified xsi:type="dcterms:W3CDTF">2023-01-23T05:24:11Z</dcterms:modified>
</cp:coreProperties>
</file>