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5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PSL Omyim" panose="020B0604020202020204" charset="-34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40C2C8"/>
    <a:srgbClr val="FFFFFF"/>
    <a:srgbClr val="B1E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59BEF63-3D2A-4545-A5D9-BB59601B8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7D26FC7-F204-4814-84AE-DBB80B465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4E85DCA-0F0A-4910-81A6-0F393DD1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8E8DFC4-BCD6-4EB8-8D3F-36EC1EC6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528CFC3-91C5-4F52-B37B-8EF970A1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566EB5-7EAC-4526-93DD-296EC613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E0D9A19-E542-43B5-96E7-5F3AA452E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BF8EBBB-1914-4A63-A5F4-D8A85A67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CCBAC7-ACA4-4C65-84EE-467F4988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A30201A-0D3A-47D4-A7AC-4C50A328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9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D93B3E85-7E53-4EDC-8A16-2EC1B89A3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064F34B-6B08-4F3E-B333-B8ED8F88E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F15352A-06B1-40D4-9626-920CB7A0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51069A1-0CFF-46EA-A4D9-D440A574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B26DB28-D0AC-48CC-9B76-88B56320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170D30-1722-4A2E-A362-0259F07D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5AE966-5B67-4F74-9893-C25B6168D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19C76CE-C600-468C-9687-E468BD56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5F9DDC-5C8C-45C9-B050-D5A2A5D9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2C11F80-196F-4112-9686-BD8E77B4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F91F30-E88C-465F-9230-9910DF39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C07C87F-8AE8-4075-AEFB-A749D39AB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629404A-0C65-448D-BAF2-0527966F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33D29EE-ABEC-49E9-AB7E-9B42CD63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CD25A2A-3A95-4787-BEC3-3D5CB829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9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F5531F-CAC2-43C6-962D-39ABD4E7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F13EFE4-56FE-48E5-A09B-E6839CE52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1716F67-34B2-4916-8AE5-9B7610362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29F10BC-9C63-4FDF-8DA8-BB5EDA3C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4795273-C36F-4755-8F95-2A67066B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88923CD-4725-4354-AA60-64C7E10D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0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578C53-6DF7-48DA-8EA3-5CDDBC4D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2958BC4-F856-4F8A-8B77-F425C547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906D55C-591F-4C9E-A572-9DBE4998B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91E3C14-9157-45DD-92F9-CB44839ED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CAF124C-79DA-4FC9-9E7D-37C6F0E17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942B5F1-B6F5-4091-B1AC-CA50A19B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2641E24-047A-4010-B530-6FDF6E86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03CA89D-A297-44ED-90B0-3D01272D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54A157-A71F-4D0E-B6EB-44F0FCAE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AFA48174-B0DD-4DEA-A091-4CC48441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27E9135-7536-4A88-9C9D-21038ED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572762C-4205-4F27-9F6C-4280C625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7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6BB0E52-5203-4608-979F-137D18D4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F0833A6-55DB-4FD7-83B4-552BBCD5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8AFFB4F-343A-4338-AD13-BF0EE323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5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71415B8-4531-455F-8D1E-D150C516E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2A1368B-D8C6-4188-A911-F1C8F5EDF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BC2E8D6-885E-496A-B37A-0B457D48E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099BFC8-EC20-4F00-A03A-AE6CC99F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550F981-7287-477D-B681-E790D765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DAEB778-E8E0-4A75-A5F0-E4E34E97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0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7C2E37-C2C4-4FCC-B11B-B24443D2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2BF85AA-0956-49AE-BB8B-E54919ADF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249E8F9-48DE-4BEA-A762-639CEFA1E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76B95E5-E969-4610-96C5-B5990F11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F24CECA-DD1B-4D7A-B10F-F17B06DC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F552FBA-ECAE-45ED-B619-2F8AC6E2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AB6017-7675-43DC-A3FC-C2C48CA6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6F545EE-A51A-44C2-9319-641AB9265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6995993-9677-4CDD-BE0B-C384F0BD1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A3827A6-29C5-4891-B12F-166F91A1F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20E60AD-1080-4025-96DC-1B0199E1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t15\Downloads\pexels-cottonbro-68308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t="277" r="23951" b="-277"/>
          <a:stretch/>
        </p:blipFill>
        <p:spPr bwMode="auto">
          <a:xfrm>
            <a:off x="6200775" y="1"/>
            <a:ext cx="6029325" cy="68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001C095D-3D9E-4E11-A1CF-B25767C88262}"/>
              </a:ext>
            </a:extLst>
          </p:cNvPr>
          <p:cNvSpPr/>
          <p:nvPr/>
        </p:nvSpPr>
        <p:spPr>
          <a:xfrm>
            <a:off x="0" y="1"/>
            <a:ext cx="628062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-442223" y="2233895"/>
            <a:ext cx="7116925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Unit 5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Writing Personal Letters</a:t>
            </a:r>
          </a:p>
        </p:txBody>
      </p:sp>
    </p:spTree>
    <p:extLst>
      <p:ext uri="{BB962C8B-B14F-4D97-AF65-F5344CB8AC3E}">
        <p14:creationId xmlns:p14="http://schemas.microsoft.com/office/powerpoint/2010/main" val="41276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955"/>
            <a:ext cx="6646460" cy="61365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8065" y="1255594"/>
            <a:ext cx="10099768" cy="49404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13" y="1049595"/>
            <a:ext cx="5712299" cy="466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1072760" y="332254"/>
            <a:ext cx="54482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4.</a:t>
            </a:r>
            <a:r>
              <a:rPr lang="th-TH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Tones of personal letters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53" y="1395999"/>
            <a:ext cx="2825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  </a:t>
            </a:r>
            <a:r>
              <a:rPr lang="th-TH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การเขียนจดหมายที่แสดงความรู้สึกจะมีการใช้ภาษาในการแสดงอารมณ์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9874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648" y="-27303"/>
            <a:ext cx="12205647" cy="3835028"/>
          </a:xfrm>
          <a:prstGeom prst="rect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7656397" y="952989"/>
            <a:ext cx="2177131" cy="2151462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 flipV="1">
            <a:off x="2539895" y="3375132"/>
            <a:ext cx="3152633" cy="3152633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08" y="1291909"/>
            <a:ext cx="4767050" cy="4671415"/>
          </a:xfrm>
          <a:prstGeom prst="rect">
            <a:avLst/>
          </a:prstGeom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1351128" y="195772"/>
            <a:ext cx="917129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Example of using personal tones in a personal letter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sp>
        <p:nvSpPr>
          <p:cNvPr id="9" name="Oval 8"/>
          <p:cNvSpPr/>
          <p:nvPr/>
        </p:nvSpPr>
        <p:spPr>
          <a:xfrm flipH="1" flipV="1">
            <a:off x="7708713" y="4594667"/>
            <a:ext cx="2177131" cy="2151462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2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 animBg="1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1" y="619819"/>
            <a:ext cx="6372225" cy="82798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52038" y="1470897"/>
            <a:ext cx="9549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	</a:t>
            </a:r>
            <a:r>
              <a:rPr lang="en-US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A personal letter is a type of letter (or informal composition) that usually concerns personal matters (rather than professional concerns) and is sent from one individual to another. It's longer than a dashed-off note or invitation and is often handwritten and sent through the mail.</a:t>
            </a:r>
          </a:p>
        </p:txBody>
      </p:sp>
      <p:sp>
        <p:nvSpPr>
          <p:cNvPr id="2" name="Rectangle 1"/>
          <p:cNvSpPr/>
          <p:nvPr/>
        </p:nvSpPr>
        <p:spPr>
          <a:xfrm>
            <a:off x="586697" y="393560"/>
            <a:ext cx="10782300" cy="528637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220561" y="667444"/>
            <a:ext cx="6132613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What is a personal letter? 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pic>
        <p:nvPicPr>
          <p:cNvPr id="2050" name="Picture 2" descr="C:\Users\dot15\OneDrive\เดสก์ท็อป\การเขียนภาษาอังกฤษในชีวิตประจ าวัน\รูป\1x\1x\Монтажная область 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49" y="2322472"/>
            <a:ext cx="7149999" cy="408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2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57787"/>
            <a:ext cx="12192000" cy="1785588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61197" y="561975"/>
            <a:ext cx="7686675" cy="546735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91" y="816651"/>
            <a:ext cx="8234362" cy="4938369"/>
          </a:xfrm>
          <a:prstGeom prst="rect">
            <a:avLst/>
          </a:prstGeom>
          <a:ln w="571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-99928" y="2555605"/>
            <a:ext cx="3786103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1.</a:t>
            </a:r>
            <a:r>
              <a:rPr lang="th-TH" sz="4000" b="1" dirty="0">
                <a:solidFill>
                  <a:srgbClr val="002060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Parts of a personal letter</a:t>
            </a:r>
            <a:endParaRPr lang="en-US" sz="4000" dirty="0">
              <a:solidFill>
                <a:srgbClr val="002060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39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 flipV="1">
            <a:off x="819147" y="381000"/>
            <a:ext cx="10544175" cy="51625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70" y="797572"/>
            <a:ext cx="9030853" cy="558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H="1">
            <a:off x="7077074" y="104774"/>
            <a:ext cx="5114923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7124701" y="-16145"/>
            <a:ext cx="49911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Parts of a personal letter 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71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 flipV="1">
            <a:off x="5791200" y="464820"/>
            <a:ext cx="5311140" cy="589026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622554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895350"/>
            <a:ext cx="4002553" cy="5229225"/>
          </a:xfrm>
          <a:prstGeom prst="rect">
            <a:avLst/>
          </a:prstGeom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Line Callout 1 (Border and Accent Bar) 3"/>
          <p:cNvSpPr/>
          <p:nvPr/>
        </p:nvSpPr>
        <p:spPr>
          <a:xfrm>
            <a:off x="2400300" y="1541664"/>
            <a:ext cx="1058486" cy="315191"/>
          </a:xfrm>
          <a:prstGeom prst="accentBorderCallout1">
            <a:avLst>
              <a:gd name="adj1" fmla="val 53067"/>
              <a:gd name="adj2" fmla="val 103168"/>
              <a:gd name="adj3" fmla="val 174846"/>
              <a:gd name="adj4" fmla="val 216673"/>
            </a:avLst>
          </a:prstGeom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1828798" y="4703963"/>
            <a:ext cx="1904307" cy="315191"/>
          </a:xfrm>
          <a:prstGeom prst="accentBorderCallout1">
            <a:avLst>
              <a:gd name="adj1" fmla="val 53067"/>
              <a:gd name="adj2" fmla="val 103168"/>
              <a:gd name="adj3" fmla="val 56385"/>
              <a:gd name="adj4" fmla="val 240313"/>
            </a:avLst>
          </a:prstGeom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63618" y="1499204"/>
            <a:ext cx="239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SL Omyim" panose="02020603050405020304" pitchFamily="18" charset="-34"/>
                <a:cs typeface="PSL Omyim" panose="02020603050405020304" pitchFamily="18" charset="-34"/>
              </a:rPr>
              <a:t>Salutation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1157" y="4666699"/>
            <a:ext cx="239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SL Omyim" panose="02020603050405020304" pitchFamily="18" charset="-34"/>
                <a:cs typeface="PSL Omyim" panose="02020603050405020304" pitchFamily="18" charset="-34"/>
              </a:rPr>
              <a:t>Complimentary closing</a:t>
            </a:r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8321039" y="1584123"/>
            <a:ext cx="624841" cy="315191"/>
          </a:xfrm>
          <a:prstGeom prst="accentBorderCallout1">
            <a:avLst>
              <a:gd name="adj1" fmla="val 50649"/>
              <a:gd name="adj2" fmla="val -7348"/>
              <a:gd name="adj3" fmla="val 70890"/>
              <a:gd name="adj4" fmla="val -169191"/>
            </a:avLst>
          </a:prstGeom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9118" y="1546859"/>
            <a:ext cx="592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SL Omyim" panose="02020603050405020304" pitchFamily="18" charset="-34"/>
                <a:cs typeface="PSL Omyim" panose="02020603050405020304" pitchFamily="18" charset="-34"/>
              </a:rPr>
              <a:t>Date</a:t>
            </a: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8191499" y="3161463"/>
            <a:ext cx="1325881" cy="315191"/>
          </a:xfrm>
          <a:prstGeom prst="accentBorderCallout1">
            <a:avLst>
              <a:gd name="adj1" fmla="val 50649"/>
              <a:gd name="adj2" fmla="val -7348"/>
              <a:gd name="adj3" fmla="val 70890"/>
              <a:gd name="adj4" fmla="val -169191"/>
            </a:avLst>
          </a:prstGeom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39578" y="3124199"/>
            <a:ext cx="151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SL Omyim" panose="02020603050405020304" pitchFamily="18" charset="-34"/>
                <a:cs typeface="PSL Omyim" panose="02020603050405020304" pitchFamily="18" charset="-34"/>
              </a:rPr>
              <a:t>Body of letter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780019" y="2293620"/>
            <a:ext cx="220981" cy="206502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Callout 1 (Border and Accent Bar) 18"/>
          <p:cNvSpPr/>
          <p:nvPr/>
        </p:nvSpPr>
        <p:spPr>
          <a:xfrm>
            <a:off x="8275319" y="4929303"/>
            <a:ext cx="1257301" cy="315191"/>
          </a:xfrm>
          <a:prstGeom prst="accentBorderCallout1">
            <a:avLst>
              <a:gd name="adj1" fmla="val 50649"/>
              <a:gd name="adj2" fmla="val -7348"/>
              <a:gd name="adj3" fmla="val 75725"/>
              <a:gd name="adj4" fmla="val -95858"/>
            </a:avLst>
          </a:prstGeom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23398" y="4892039"/>
            <a:ext cx="153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SL Omyim" panose="02020603050405020304" pitchFamily="18" charset="-34"/>
                <a:cs typeface="PSL Omyim" panose="02020603050405020304" pitchFamily="18" charset="-34"/>
              </a:rPr>
              <a:t>Writer’s name</a:t>
            </a:r>
          </a:p>
        </p:txBody>
      </p:sp>
      <p:sp>
        <p:nvSpPr>
          <p:cNvPr id="24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400007" y="110877"/>
            <a:ext cx="54482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Example of a personal letter </a:t>
            </a:r>
            <a:endParaRPr lang="en-US" sz="4000" dirty="0">
              <a:solidFill>
                <a:srgbClr val="0070C0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77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4" grpId="0" animBg="1"/>
      <p:bldP spid="6" grpId="0" animBg="1"/>
      <p:bldP spid="7" grpId="0"/>
      <p:bldP spid="8" grpId="0"/>
      <p:bldP spid="10" grpId="0" animBg="1"/>
      <p:bldP spid="11" grpId="0"/>
      <p:bldP spid="14" grpId="0" animBg="1"/>
      <p:bldP spid="15" grpId="0"/>
      <p:bldP spid="5" grpId="0" animBg="1"/>
      <p:bldP spid="19" grpId="0" animBg="1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0640" y="434340"/>
            <a:ext cx="6979920" cy="9677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1783080" y="1158476"/>
            <a:ext cx="6408420" cy="188952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73" y="259080"/>
            <a:ext cx="2854571" cy="6206490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1062947" y="564267"/>
            <a:ext cx="54482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2.</a:t>
            </a:r>
            <a:r>
              <a:rPr lang="th-TH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Styles of personal letters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6878" y="1440417"/>
            <a:ext cx="6055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•</a:t>
            </a:r>
            <a:r>
              <a:rPr lang="th-TH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 </a:t>
            </a:r>
            <a:r>
              <a:rPr lang="en-US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American style or blocked style </a:t>
            </a:r>
          </a:p>
          <a:p>
            <a:r>
              <a:rPr lang="th-TH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  ข้อความทุกส่วนประกอบจดหมายชิดกั้นหน้าซ้ายของ  </a:t>
            </a:r>
            <a:br>
              <a:rPr lang="th-TH" sz="3200" dirty="0">
                <a:latin typeface="PSL Omyim" panose="02020603050405020304" pitchFamily="18" charset="-34"/>
                <a:cs typeface="PSL Omyim" panose="02020603050405020304" pitchFamily="18" charset="-34"/>
              </a:rPr>
            </a:br>
            <a:r>
              <a:rPr lang="th-TH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  จดหมาย</a:t>
            </a:r>
          </a:p>
        </p:txBody>
      </p:sp>
      <p:pic>
        <p:nvPicPr>
          <p:cNvPr id="6147" name="Picture 3" descr="C:\Users\dot15\OneDrive\เดสก์ท็อป\การเขียนภาษาอังกฤษในชีวิตประจ าวัน\รูป\1x\1x\Монтажная область 4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1674"/>
            <a:ext cx="7564852" cy="4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8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 flipV="1">
            <a:off x="2292851" y="941694"/>
            <a:ext cx="9089379" cy="222458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37" y="245665"/>
            <a:ext cx="2946823" cy="6400797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27594" y="434340"/>
            <a:ext cx="6373505" cy="967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6231611" y="536971"/>
            <a:ext cx="54482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2.</a:t>
            </a:r>
            <a:r>
              <a:rPr lang="th-TH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Styles of personal letters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0768" y="1409648"/>
            <a:ext cx="6857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•</a:t>
            </a:r>
            <a:r>
              <a:rPr lang="th-TH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 </a:t>
            </a:r>
            <a:r>
              <a:rPr lang="en-US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British style</a:t>
            </a:r>
          </a:p>
          <a:p>
            <a:r>
              <a:rPr lang="en-US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   </a:t>
            </a:r>
            <a:r>
              <a:rPr lang="th-TH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ที่อยู่ของผู้ส่งและวันที่วางอยู่กึ่งกลางหน้ากระดาษ และข้อความ</a:t>
            </a:r>
            <a:endParaRPr lang="en-US" sz="3200" dirty="0">
              <a:latin typeface="PSL Omyim" panose="02020603050405020304" pitchFamily="18" charset="-34"/>
              <a:cs typeface="PSL Omyim" panose="02020603050405020304" pitchFamily="18" charset="-34"/>
            </a:endParaRPr>
          </a:p>
          <a:p>
            <a:r>
              <a:rPr lang="en-US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   </a:t>
            </a:r>
            <a:r>
              <a:rPr lang="th-TH" sz="3200" dirty="0">
                <a:latin typeface="PSL Omyim" panose="02020603050405020304" pitchFamily="18" charset="-34"/>
                <a:cs typeface="PSL Omyim" panose="02020603050405020304" pitchFamily="18" charset="-34"/>
              </a:rPr>
              <a:t>ชิดมาทางด้านกั้นหน้าขวามือ</a:t>
            </a:r>
          </a:p>
        </p:txBody>
      </p:sp>
      <p:pic>
        <p:nvPicPr>
          <p:cNvPr id="7171" name="Picture 3" descr="C:\Users\dot15\OneDrive\เดสก์ท็อป\การเขียนภาษาอังกฤษในชีวิตประจ าวัน\รูป\1x\1x\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40" y="1771935"/>
            <a:ext cx="5488676" cy="54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flipH="1" flipV="1">
            <a:off x="4739461" y="116004"/>
            <a:ext cx="4313831" cy="431383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7850873" y="2411670"/>
            <a:ext cx="4313831" cy="431383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1319"/>
            <a:ext cx="6760473" cy="968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8187658" y="2748455"/>
            <a:ext cx="3640259" cy="36402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927173"/>
            <a:ext cx="6933063" cy="2863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 flipV="1">
            <a:off x="5076246" y="452789"/>
            <a:ext cx="3640259" cy="36402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76" y="184244"/>
            <a:ext cx="2973229" cy="6475864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35528" y="605210"/>
            <a:ext cx="54482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2.</a:t>
            </a:r>
            <a:r>
              <a:rPr lang="th-TH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Styles of personal letters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793" y="2037443"/>
            <a:ext cx="4823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• Indented style </a:t>
            </a:r>
          </a:p>
          <a:p>
            <a:pPr algn="thaiDist"/>
            <a:r>
              <a:rPr lang="en-US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   </a:t>
            </a:r>
            <a:r>
              <a:rPr lang="th-TH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ที่อยู่ของผู้ส่ง วันที่ คำลงท้าย ชื่อผู้ส่ง และ</a:t>
            </a:r>
            <a:br>
              <a:rPr lang="en-US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</a:br>
            <a:r>
              <a:rPr lang="en-US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   </a:t>
            </a:r>
            <a:r>
              <a:rPr lang="th-TH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ลายเซ็น วางอยู่กึ่งกลางหน้ากระดาษและ</a:t>
            </a:r>
            <a:br>
              <a:rPr lang="en-US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</a:br>
            <a:r>
              <a:rPr lang="en-US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   </a:t>
            </a:r>
            <a:r>
              <a:rPr lang="th-TH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ข้อความชิดมาทางด้านกั้นหน้าขวามือ และมี</a:t>
            </a:r>
            <a:br>
              <a:rPr lang="en-US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</a:br>
            <a:r>
              <a:rPr lang="en-US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   </a:t>
            </a:r>
            <a:r>
              <a:rPr lang="th-TH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การย่อหน้าข้อความของจดหมาย</a:t>
            </a:r>
          </a:p>
        </p:txBody>
      </p:sp>
    </p:spTree>
    <p:extLst>
      <p:ext uri="{BB962C8B-B14F-4D97-AF65-F5344CB8AC3E}">
        <p14:creationId xmlns:p14="http://schemas.microsoft.com/office/powerpoint/2010/main" val="2960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8" grpId="0" animBg="1"/>
      <p:bldP spid="11" grpId="0" animBg="1"/>
      <p:bldP spid="6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 flipV="1">
            <a:off x="984910" y="1105466"/>
            <a:ext cx="10233547" cy="509061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5"/>
          <a:stretch/>
        </p:blipFill>
        <p:spPr bwMode="auto">
          <a:xfrm>
            <a:off x="639455" y="2572120"/>
            <a:ext cx="5256378" cy="3324225"/>
          </a:xfrm>
          <a:prstGeom prst="rect">
            <a:avLst/>
          </a:prstGeom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/>
          <a:stretch/>
        </p:blipFill>
        <p:spPr bwMode="auto">
          <a:xfrm>
            <a:off x="6401085" y="2544824"/>
            <a:ext cx="5256378" cy="3324225"/>
          </a:xfrm>
          <a:prstGeom prst="rect">
            <a:avLst/>
          </a:prstGeom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-13648" y="272952"/>
            <a:ext cx="12205648" cy="9689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3392876" y="386846"/>
            <a:ext cx="54482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3.</a:t>
            </a:r>
            <a:r>
              <a:rPr lang="th-TH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Writing dates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910" y="1532480"/>
            <a:ext cx="6246384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5666" y="1532480"/>
            <a:ext cx="6857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มี 2 รูปแบบ </a:t>
            </a:r>
            <a:r>
              <a:rPr lang="en-US" sz="3200" dirty="0">
                <a:solidFill>
                  <a:schemeClr val="bg1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British and American styles</a:t>
            </a:r>
            <a:endParaRPr lang="th-TH" sz="3200" dirty="0">
              <a:solidFill>
                <a:schemeClr val="bg1"/>
              </a:solidFill>
              <a:latin typeface="PSL Omyim" panose="02020603050405020304" pitchFamily="18" charset="-34"/>
              <a:cs typeface="PSL Omyim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24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/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</TotalTime>
  <Words>236</Words>
  <Application>Microsoft Office PowerPoint</Application>
  <PresentationFormat>แบบจอกว้าง</PresentationFormat>
  <Paragraphs>27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6" baseType="lpstr">
      <vt:lpstr>Arial</vt:lpstr>
      <vt:lpstr>PSL Omyim</vt:lpstr>
      <vt:lpstr>Calibri Light</vt:lpstr>
      <vt:lpstr>Calibri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Admin</cp:lastModifiedBy>
  <cp:revision>249</cp:revision>
  <dcterms:created xsi:type="dcterms:W3CDTF">2020-04-06T06:51:49Z</dcterms:created>
  <dcterms:modified xsi:type="dcterms:W3CDTF">2023-01-23T05:47:34Z</dcterms:modified>
</cp:coreProperties>
</file>