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9" r:id="rId9"/>
    <p:sldId id="263" r:id="rId10"/>
    <p:sldId id="264" r:id="rId11"/>
    <p:sldId id="265" r:id="rId12"/>
    <p:sldId id="266" r:id="rId13"/>
    <p:sldId id="267" r:id="rId14"/>
    <p:sldId id="268" r:id="rId15"/>
    <p:sldId id="270"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8835" autoAdjust="0"/>
  </p:normalViewPr>
  <p:slideViewPr>
    <p:cSldViewPr>
      <p:cViewPr varScale="1">
        <p:scale>
          <a:sx n="96" d="100"/>
          <a:sy n="96" d="100"/>
        </p:scale>
        <p:origin x="630"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740E03-59B9-470B-8F06-3FF99C727E1F}" type="datetimeFigureOut">
              <a:rPr lang="en-US" smtClean="0"/>
              <a:t>1/23/2023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823C71-FB24-4DAE-A15F-A031DD950E54}" type="slidenum">
              <a:rPr lang="en-US" smtClean="0"/>
              <a:t>‹#›</a:t>
            </a:fld>
            <a:endParaRPr lang="en-US"/>
          </a:p>
        </p:txBody>
      </p:sp>
    </p:spTree>
    <p:extLst>
      <p:ext uri="{BB962C8B-B14F-4D97-AF65-F5344CB8AC3E}">
        <p14:creationId xmlns:p14="http://schemas.microsoft.com/office/powerpoint/2010/main" val="4056158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823C71-FB24-4DAE-A15F-A031DD950E54}" type="slidenum">
              <a:rPr lang="en-US" smtClean="0"/>
              <a:t>1</a:t>
            </a:fld>
            <a:endParaRPr lang="en-US"/>
          </a:p>
        </p:txBody>
      </p:sp>
    </p:spTree>
    <p:extLst>
      <p:ext uri="{BB962C8B-B14F-4D97-AF65-F5344CB8AC3E}">
        <p14:creationId xmlns:p14="http://schemas.microsoft.com/office/powerpoint/2010/main" val="1419315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F19F75-9263-4BEC-8C3F-671CFBE9609C}"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5C9DC-1CC1-4CF4-B8EF-4E25F71152A5}" type="slidenum">
              <a:rPr lang="en-US" smtClean="0"/>
              <a:t>‹#›</a:t>
            </a:fld>
            <a:endParaRPr lang="en-US"/>
          </a:p>
        </p:txBody>
      </p:sp>
    </p:spTree>
    <p:extLst>
      <p:ext uri="{BB962C8B-B14F-4D97-AF65-F5344CB8AC3E}">
        <p14:creationId xmlns:p14="http://schemas.microsoft.com/office/powerpoint/2010/main" val="3577588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F19F75-9263-4BEC-8C3F-671CFBE9609C}"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5C9DC-1CC1-4CF4-B8EF-4E25F71152A5}" type="slidenum">
              <a:rPr lang="en-US" smtClean="0"/>
              <a:t>‹#›</a:t>
            </a:fld>
            <a:endParaRPr lang="en-US"/>
          </a:p>
        </p:txBody>
      </p:sp>
    </p:spTree>
    <p:extLst>
      <p:ext uri="{BB962C8B-B14F-4D97-AF65-F5344CB8AC3E}">
        <p14:creationId xmlns:p14="http://schemas.microsoft.com/office/powerpoint/2010/main" val="3620268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1450"/>
            <a:ext cx="2057400" cy="3657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71450"/>
            <a:ext cx="6019800" cy="3657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F19F75-9263-4BEC-8C3F-671CFBE9609C}"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5C9DC-1CC1-4CF4-B8EF-4E25F71152A5}" type="slidenum">
              <a:rPr lang="en-US" smtClean="0"/>
              <a:t>‹#›</a:t>
            </a:fld>
            <a:endParaRPr lang="en-US"/>
          </a:p>
        </p:txBody>
      </p:sp>
    </p:spTree>
    <p:extLst>
      <p:ext uri="{BB962C8B-B14F-4D97-AF65-F5344CB8AC3E}">
        <p14:creationId xmlns:p14="http://schemas.microsoft.com/office/powerpoint/2010/main" val="3731447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F19F75-9263-4BEC-8C3F-671CFBE9609C}"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5C9DC-1CC1-4CF4-B8EF-4E25F71152A5}" type="slidenum">
              <a:rPr lang="en-US" smtClean="0"/>
              <a:t>‹#›</a:t>
            </a:fld>
            <a:endParaRPr lang="en-US"/>
          </a:p>
        </p:txBody>
      </p:sp>
    </p:spTree>
    <p:extLst>
      <p:ext uri="{BB962C8B-B14F-4D97-AF65-F5344CB8AC3E}">
        <p14:creationId xmlns:p14="http://schemas.microsoft.com/office/powerpoint/2010/main" val="439849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F19F75-9263-4BEC-8C3F-671CFBE9609C}"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5C9DC-1CC1-4CF4-B8EF-4E25F71152A5}" type="slidenum">
              <a:rPr lang="en-US" smtClean="0"/>
              <a:t>‹#›</a:t>
            </a:fld>
            <a:endParaRPr lang="en-US"/>
          </a:p>
        </p:txBody>
      </p:sp>
    </p:spTree>
    <p:extLst>
      <p:ext uri="{BB962C8B-B14F-4D97-AF65-F5344CB8AC3E}">
        <p14:creationId xmlns:p14="http://schemas.microsoft.com/office/powerpoint/2010/main" val="1188165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00125"/>
            <a:ext cx="4038600" cy="282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00125"/>
            <a:ext cx="4038600" cy="282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F19F75-9263-4BEC-8C3F-671CFBE9609C}"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5C9DC-1CC1-4CF4-B8EF-4E25F71152A5}" type="slidenum">
              <a:rPr lang="en-US" smtClean="0"/>
              <a:t>‹#›</a:t>
            </a:fld>
            <a:endParaRPr lang="en-US"/>
          </a:p>
        </p:txBody>
      </p:sp>
    </p:spTree>
    <p:extLst>
      <p:ext uri="{BB962C8B-B14F-4D97-AF65-F5344CB8AC3E}">
        <p14:creationId xmlns:p14="http://schemas.microsoft.com/office/powerpoint/2010/main" val="3141903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F19F75-9263-4BEC-8C3F-671CFBE9609C}" type="datetimeFigureOut">
              <a:rPr lang="en-US" smtClean="0"/>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D5C9DC-1CC1-4CF4-B8EF-4E25F71152A5}" type="slidenum">
              <a:rPr lang="en-US" smtClean="0"/>
              <a:t>‹#›</a:t>
            </a:fld>
            <a:endParaRPr lang="en-US"/>
          </a:p>
        </p:txBody>
      </p:sp>
    </p:spTree>
    <p:extLst>
      <p:ext uri="{BB962C8B-B14F-4D97-AF65-F5344CB8AC3E}">
        <p14:creationId xmlns:p14="http://schemas.microsoft.com/office/powerpoint/2010/main" val="2119566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F19F75-9263-4BEC-8C3F-671CFBE9609C}" type="datetimeFigureOut">
              <a:rPr lang="en-US" smtClean="0"/>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D5C9DC-1CC1-4CF4-B8EF-4E25F71152A5}" type="slidenum">
              <a:rPr lang="en-US" smtClean="0"/>
              <a:t>‹#›</a:t>
            </a:fld>
            <a:endParaRPr lang="en-US"/>
          </a:p>
        </p:txBody>
      </p:sp>
    </p:spTree>
    <p:extLst>
      <p:ext uri="{BB962C8B-B14F-4D97-AF65-F5344CB8AC3E}">
        <p14:creationId xmlns:p14="http://schemas.microsoft.com/office/powerpoint/2010/main" val="2832397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F19F75-9263-4BEC-8C3F-671CFBE9609C}" type="datetimeFigureOut">
              <a:rPr lang="en-US" smtClean="0"/>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D5C9DC-1CC1-4CF4-B8EF-4E25F71152A5}" type="slidenum">
              <a:rPr lang="en-US" smtClean="0"/>
              <a:t>‹#›</a:t>
            </a:fld>
            <a:endParaRPr lang="en-US"/>
          </a:p>
        </p:txBody>
      </p:sp>
    </p:spTree>
    <p:extLst>
      <p:ext uri="{BB962C8B-B14F-4D97-AF65-F5344CB8AC3E}">
        <p14:creationId xmlns:p14="http://schemas.microsoft.com/office/powerpoint/2010/main" val="105238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F19F75-9263-4BEC-8C3F-671CFBE9609C}"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5C9DC-1CC1-4CF4-B8EF-4E25F71152A5}" type="slidenum">
              <a:rPr lang="en-US" smtClean="0"/>
              <a:t>‹#›</a:t>
            </a:fld>
            <a:endParaRPr lang="en-US"/>
          </a:p>
        </p:txBody>
      </p:sp>
    </p:spTree>
    <p:extLst>
      <p:ext uri="{BB962C8B-B14F-4D97-AF65-F5344CB8AC3E}">
        <p14:creationId xmlns:p14="http://schemas.microsoft.com/office/powerpoint/2010/main" val="2628810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F19F75-9263-4BEC-8C3F-671CFBE9609C}"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5C9DC-1CC1-4CF4-B8EF-4E25F71152A5}" type="slidenum">
              <a:rPr lang="en-US" smtClean="0"/>
              <a:t>‹#›</a:t>
            </a:fld>
            <a:endParaRPr lang="en-US"/>
          </a:p>
        </p:txBody>
      </p:sp>
    </p:spTree>
    <p:extLst>
      <p:ext uri="{BB962C8B-B14F-4D97-AF65-F5344CB8AC3E}">
        <p14:creationId xmlns:p14="http://schemas.microsoft.com/office/powerpoint/2010/main" val="3224469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9F19F75-9263-4BEC-8C3F-671CFBE9609C}" type="datetimeFigureOut">
              <a:rPr lang="en-US" smtClean="0"/>
              <a:t>1/23/2023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7D5C9DC-1CC1-4CF4-B8EF-4E25F71152A5}" type="slidenum">
              <a:rPr lang="en-US" smtClean="0"/>
              <a:t>‹#›</a:t>
            </a:fld>
            <a:endParaRPr lang="en-US"/>
          </a:p>
        </p:txBody>
      </p:sp>
    </p:spTree>
    <p:extLst>
      <p:ext uri="{BB962C8B-B14F-4D97-AF65-F5344CB8AC3E}">
        <p14:creationId xmlns:p14="http://schemas.microsoft.com/office/powerpoint/2010/main" val="2427732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roprofs.com/quiz-school/story.php?title=parts-of-the-newspaper"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techopedia.com/definition/4837/social-medi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5350" y="-13208"/>
            <a:ext cx="4483100" cy="51435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660900" y="1150025"/>
            <a:ext cx="4572000" cy="1331134"/>
          </a:xfrm>
          <a:prstGeom prst="rect">
            <a:avLst/>
          </a:prstGeom>
        </p:spPr>
        <p:txBody>
          <a:bodyPr>
            <a:spAutoFit/>
          </a:bodyPr>
          <a:lstStyle/>
          <a:p>
            <a:pPr algn="ctr">
              <a:lnSpc>
                <a:spcPct val="150000"/>
              </a:lnSpc>
            </a:pPr>
            <a:r>
              <a:rPr lang="en-US" sz="2800" b="1" dirty="0">
                <a:ln w="18415" cmpd="sng">
                  <a:solidFill>
                    <a:srgbClr val="FFFFFF"/>
                  </a:solidFill>
                  <a:prstDash val="solid"/>
                </a:ln>
                <a:solidFill>
                  <a:srgbClr val="FFFFFF"/>
                </a:solidFill>
                <a:effectLst>
                  <a:outerShdw blurRad="38100" dist="38100" dir="2700000" algn="tl">
                    <a:srgbClr val="000000">
                      <a:alpha val="43137"/>
                    </a:srgbClr>
                  </a:outerShdw>
                </a:effectLst>
              </a:rPr>
              <a:t>Unit</a:t>
            </a:r>
            <a:r>
              <a:rPr lang="th-TH" sz="2800" dirty="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ndParaRPr>
          </a:p>
          <a:p>
            <a:pPr algn="ctr">
              <a:lnSpc>
                <a:spcPct val="150000"/>
              </a:lnSpc>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dia(Body)"/>
              </a:rPr>
              <a:t>Media</a:t>
            </a:r>
            <a:endParaRPr lang="th-TH"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dia(Body)"/>
            </a:endParaRPr>
          </a:p>
        </p:txBody>
      </p:sp>
      <p:sp>
        <p:nvSpPr>
          <p:cNvPr id="9" name="Flowchart: Process 8"/>
          <p:cNvSpPr/>
          <p:nvPr/>
        </p:nvSpPr>
        <p:spPr>
          <a:xfrm>
            <a:off x="0" y="0"/>
            <a:ext cx="4660900" cy="5143500"/>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117588" y="1224975"/>
            <a:ext cx="352982" cy="646331"/>
          </a:xfrm>
          <a:prstGeom prst="rect">
            <a:avLst/>
          </a:prstGeom>
        </p:spPr>
        <p:txBody>
          <a:bodyPr wrap="none">
            <a:spAutoFit/>
          </a:bodyPr>
          <a:lstStyle/>
          <a:p>
            <a:r>
              <a:rPr lang="th-TH" sz="3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dia(Body)"/>
              </a:rPr>
              <a:t>9</a:t>
            </a:r>
            <a:endParaRPr lang="en-US" sz="3600"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241" y="361950"/>
            <a:ext cx="4279559" cy="4508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060570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10" r="4768"/>
          <a:stretch/>
        </p:blipFill>
        <p:spPr bwMode="auto">
          <a:xfrm>
            <a:off x="0" y="-12424"/>
            <a:ext cx="9144000" cy="5155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12424"/>
            <a:ext cx="9144000" cy="51435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343150"/>
            <a:ext cx="9144000" cy="2800350"/>
          </a:xfrm>
          <a:prstGeom prst="rect">
            <a:avLst/>
          </a:prstGeom>
          <a:solidFill>
            <a:srgbClr val="7030A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2501027"/>
            <a:ext cx="3810000" cy="2585323"/>
          </a:xfrm>
          <a:prstGeom prst="rect">
            <a:avLst/>
          </a:prstGeom>
        </p:spPr>
        <p:txBody>
          <a:bodyPr wrap="square">
            <a:spAutoFit/>
          </a:bodyPr>
          <a:lstStyle/>
          <a:p>
            <a:pPr algn="thaiDist"/>
            <a:r>
              <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1. </a:t>
            </a:r>
            <a:r>
              <a:rPr lang="en-US" dirty="0">
                <a:ln w="12700" cmpd="sng">
                  <a:solidFill>
                    <a:srgbClr val="FFFFFF"/>
                  </a:solidFill>
                  <a:prstDash val="solid"/>
                </a:ln>
                <a:solidFill>
                  <a:srgbClr val="FF0000"/>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Headline</a:t>
            </a:r>
            <a:r>
              <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 </a:t>
            </a:r>
            <a:r>
              <a:rPr lang="th-TH"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พาดหัวข่าวหลัก มีความสำคัญ เพราะสามารถ</a:t>
            </a:r>
            <a:br>
              <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br>
            <a:r>
              <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   </a:t>
            </a:r>
            <a:r>
              <a:rPr lang="th-TH"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ดึงดูดให้ผู้อ่าน เข้าไปอ่านรายละเอียดของข่าว</a:t>
            </a:r>
            <a:endPar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endParaRPr>
          </a:p>
          <a:p>
            <a:pPr algn="thaiDist"/>
            <a:r>
              <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2. Sub-headline </a:t>
            </a:r>
            <a:r>
              <a:rPr lang="th-TH"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พาดหัวข่าวรอง ทำหน้าที่พาดหัวข่าว</a:t>
            </a:r>
            <a:br>
              <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br>
            <a:r>
              <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   </a:t>
            </a:r>
            <a:r>
              <a:rPr lang="th-TH"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ประเด็นรอง จึงมีลักษณะคล้ายพาดหัวข่าวหลัก แต่มี</a:t>
            </a:r>
            <a:br>
              <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br>
            <a:r>
              <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   </a:t>
            </a:r>
            <a:r>
              <a:rPr lang="th-TH"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ความสำคัญน้อยกว่า</a:t>
            </a:r>
            <a:endPar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endParaRPr>
          </a:p>
          <a:p>
            <a:pPr algn="thaiDist"/>
            <a:r>
              <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3. Lead </a:t>
            </a:r>
            <a:r>
              <a:rPr lang="th-TH"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บทนำข่าว นำเสนอใจความหลักของข่าว ซึ่งสัมพันธ์</a:t>
            </a:r>
            <a:br>
              <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br>
            <a:r>
              <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   </a:t>
            </a:r>
            <a:r>
              <a:rPr lang="th-TH"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กับพาดหัวข่าว</a:t>
            </a:r>
            <a:endPar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endParaRPr>
          </a:p>
          <a:p>
            <a:pPr algn="thaiDist"/>
            <a:r>
              <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4. Body </a:t>
            </a:r>
            <a:r>
              <a:rPr lang="th-TH"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รายละเอียดของข่าว การบรรยายไม่จำเป็นต้องเขียน</a:t>
            </a:r>
            <a:br>
              <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br>
            <a:r>
              <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   </a:t>
            </a:r>
            <a:r>
              <a:rPr lang="th-TH"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ตามลำดับเหตุการณ์ สามารถเขียนประเด็นสำคัญก่อนได้</a:t>
            </a:r>
            <a:endPar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endParaRPr>
          </a:p>
        </p:txBody>
      </p:sp>
      <p:cxnSp>
        <p:nvCxnSpPr>
          <p:cNvPr id="8" name="Straight Connector 7"/>
          <p:cNvCxnSpPr/>
          <p:nvPr/>
        </p:nvCxnSpPr>
        <p:spPr>
          <a:xfrm>
            <a:off x="4572000" y="2501027"/>
            <a:ext cx="0" cy="2432923"/>
          </a:xfrm>
          <a:prstGeom prst="line">
            <a:avLst/>
          </a:prstGeom>
          <a:ln w="76200">
            <a:solidFill>
              <a:schemeClr val="bg1"/>
            </a:solidFill>
          </a:ln>
        </p:spPr>
        <p:style>
          <a:lnRef idx="1">
            <a:schemeClr val="accent5"/>
          </a:lnRef>
          <a:fillRef idx="0">
            <a:schemeClr val="accent5"/>
          </a:fillRef>
          <a:effectRef idx="0">
            <a:schemeClr val="accent5"/>
          </a:effectRef>
          <a:fontRef idx="minor">
            <a:schemeClr val="tx1"/>
          </a:fontRef>
        </p:style>
      </p:cxnSp>
      <p:sp>
        <p:nvSpPr>
          <p:cNvPr id="10" name="Rectangle 9"/>
          <p:cNvSpPr/>
          <p:nvPr/>
        </p:nvSpPr>
        <p:spPr>
          <a:xfrm>
            <a:off x="4800600" y="2501027"/>
            <a:ext cx="3810000" cy="2308324"/>
          </a:xfrm>
          <a:prstGeom prst="rect">
            <a:avLst/>
          </a:prstGeom>
        </p:spPr>
        <p:txBody>
          <a:bodyPr wrap="square">
            <a:spAutoFit/>
          </a:bodyPr>
          <a:lstStyle/>
          <a:p>
            <a:pPr algn="thaiDist"/>
            <a:r>
              <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5. Source </a:t>
            </a:r>
            <a:r>
              <a:rPr lang="th-TH"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แหล่งข่าว ในที่นี้สามารถหมายถึงที่มาข่าวเกิดขึ้น</a:t>
            </a:r>
            <a:br>
              <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br>
            <a:r>
              <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   </a:t>
            </a:r>
            <a:r>
              <a:rPr lang="th-TH"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ที่ใด หรือหมายถึงรายงานข่าวโดยสำนักพิมพ์ใด </a:t>
            </a:r>
            <a:br>
              <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br>
            <a:r>
              <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   </a:t>
            </a:r>
            <a:r>
              <a:rPr lang="th-TH"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นอกจากนั้น เมื่อปรากฏใต้ภาพ อาจหมายถึง</a:t>
            </a:r>
            <a:r>
              <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 </a:t>
            </a:r>
            <a:r>
              <a:rPr lang="th-TH"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ที่มาของ</a:t>
            </a:r>
            <a:br>
              <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br>
            <a:r>
              <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   </a:t>
            </a:r>
            <a:r>
              <a:rPr lang="th-TH"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ภาพถ่ายประกอบข่าวอีกด้วย</a:t>
            </a:r>
            <a:endPar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endParaRPr>
          </a:p>
          <a:p>
            <a:pPr algn="thaiDist"/>
            <a:r>
              <a:rPr lang="th-TH"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6</a:t>
            </a:r>
            <a:r>
              <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a:t>
            </a:r>
            <a:r>
              <a:rPr lang="th-TH"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 </a:t>
            </a:r>
            <a:r>
              <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Photo </a:t>
            </a:r>
            <a:r>
              <a:rPr lang="th-TH"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ภาพประกอบข่าว มีความสำคัญ เพราะทำให้ผู้อ่าน</a:t>
            </a:r>
            <a:br>
              <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br>
            <a:r>
              <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   </a:t>
            </a:r>
            <a:r>
              <a:rPr lang="th-TH"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สนใจข่าวยิ่งขึ้น</a:t>
            </a:r>
          </a:p>
          <a:p>
            <a:pPr algn="thaiDist"/>
            <a:r>
              <a:rPr lang="th-TH"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7</a:t>
            </a:r>
            <a:r>
              <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a:t>
            </a:r>
            <a:r>
              <a:rPr lang="th-TH"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 </a:t>
            </a:r>
            <a:r>
              <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Caption </a:t>
            </a:r>
            <a:r>
              <a:rPr lang="th-TH"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คำบรรยายใต้ภาพ มักบรรยายภาพเหตุการณ์ที่</a:t>
            </a:r>
            <a:br>
              <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br>
            <a:r>
              <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   </a:t>
            </a:r>
            <a:r>
              <a:rPr lang="th-TH"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เกิดขึ้นในภาพสัมพันธ์กับรายละเอียดของข่าว</a:t>
            </a:r>
          </a:p>
        </p:txBody>
      </p:sp>
      <p:sp>
        <p:nvSpPr>
          <p:cNvPr id="9" name="Rectangle 8"/>
          <p:cNvSpPr/>
          <p:nvPr/>
        </p:nvSpPr>
        <p:spPr>
          <a:xfrm>
            <a:off x="194094" y="2033885"/>
            <a:ext cx="3074881" cy="461665"/>
          </a:xfrm>
          <a:prstGeom prst="rect">
            <a:avLst/>
          </a:prstGeom>
        </p:spPr>
        <p:txBody>
          <a:bodyPr wrap="none">
            <a:spAutoFit/>
          </a:bodyPr>
          <a:lstStyle/>
          <a:p>
            <a:r>
              <a:rPr lang="th-TH" sz="2400" dirty="0">
                <a:ln w="12700" cmpd="sng">
                  <a:solidFill>
                    <a:srgbClr val="7030A0"/>
                  </a:solidFill>
                  <a:prstDash val="solid"/>
                </a:ln>
                <a:solidFill>
                  <a:srgbClr val="7030A0"/>
                </a:solidFill>
                <a:effectLst>
                  <a:outerShdw blurRad="63500" dir="3600000" algn="tl" rotWithShape="0">
                    <a:srgbClr val="000000">
                      <a:alpha val="70000"/>
                    </a:srgbClr>
                  </a:outerShdw>
                </a:effectLst>
              </a:rPr>
              <a:t>องค์ประกอบที่สำคัญของหัวข้อข่าว</a:t>
            </a:r>
            <a:endParaRPr lang="en-US" sz="2400" dirty="0">
              <a:ln w="12700" cmpd="sng">
                <a:solidFill>
                  <a:srgbClr val="7030A0"/>
                </a:solidFill>
                <a:prstDash val="solid"/>
              </a:ln>
              <a:solidFill>
                <a:srgbClr val="7030A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6363794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6"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par>
                          <p:cTn id="38" fill="hold">
                            <p:stCondLst>
                              <p:cond delay="3500"/>
                            </p:stCondLst>
                            <p:childTnLst>
                              <p:par>
                                <p:cTn id="39" presetID="31"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fltVal val="0"/>
                                          </p:val>
                                        </p:tav>
                                        <p:tav tm="100000">
                                          <p:val>
                                            <p:strVal val="#ppt_w"/>
                                          </p:val>
                                        </p:tav>
                                      </p:tavLst>
                                    </p:anim>
                                    <p:anim calcmode="lin" valueType="num">
                                      <p:cBhvr>
                                        <p:cTn id="42" dur="1000" fill="hold"/>
                                        <p:tgtEl>
                                          <p:spTgt spid="6"/>
                                        </p:tgtEl>
                                        <p:attrNameLst>
                                          <p:attrName>ppt_h</p:attrName>
                                        </p:attrNameLst>
                                      </p:cBhvr>
                                      <p:tavLst>
                                        <p:tav tm="0">
                                          <p:val>
                                            <p:fltVal val="0"/>
                                          </p:val>
                                        </p:tav>
                                        <p:tav tm="100000">
                                          <p:val>
                                            <p:strVal val="#ppt_h"/>
                                          </p:val>
                                        </p:tav>
                                      </p:tavLst>
                                    </p:anim>
                                    <p:anim calcmode="lin" valueType="num">
                                      <p:cBhvr>
                                        <p:cTn id="43" dur="1000" fill="hold"/>
                                        <p:tgtEl>
                                          <p:spTgt spid="6"/>
                                        </p:tgtEl>
                                        <p:attrNameLst>
                                          <p:attrName>style.rotation</p:attrName>
                                        </p:attrNameLst>
                                      </p:cBhvr>
                                      <p:tavLst>
                                        <p:tav tm="0">
                                          <p:val>
                                            <p:fltVal val="90"/>
                                          </p:val>
                                        </p:tav>
                                        <p:tav tm="100000">
                                          <p:val>
                                            <p:fltVal val="0"/>
                                          </p:val>
                                        </p:tav>
                                      </p:tavLst>
                                    </p:anim>
                                    <p:animEffect transition="in" filter="fade">
                                      <p:cBhvr>
                                        <p:cTn id="44" dur="1000"/>
                                        <p:tgtEl>
                                          <p:spTgt spid="6"/>
                                        </p:tgtEl>
                                      </p:cBhvr>
                                    </p:animEffect>
                                  </p:childTnLst>
                                </p:cTn>
                              </p:par>
                            </p:childTnLst>
                          </p:cTn>
                        </p:par>
                        <p:par>
                          <p:cTn id="45" fill="hold">
                            <p:stCondLst>
                              <p:cond delay="4500"/>
                            </p:stCondLst>
                            <p:childTnLst>
                              <p:par>
                                <p:cTn id="46" presetID="42" presetClass="entr" presetSubtype="0"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par>
                          <p:cTn id="51" fill="hold">
                            <p:stCondLst>
                              <p:cond delay="5500"/>
                            </p:stCondLst>
                            <p:childTnLst>
                              <p:par>
                                <p:cTn id="52" presetID="26"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down)">
                                      <p:cBhvr>
                                        <p:cTn id="54" dur="580">
                                          <p:stCondLst>
                                            <p:cond delay="0"/>
                                          </p:stCondLst>
                                        </p:cTn>
                                        <p:tgtEl>
                                          <p:spTgt spid="10"/>
                                        </p:tgtEl>
                                      </p:cBhvr>
                                    </p:animEffect>
                                    <p:anim calcmode="lin" valueType="num">
                                      <p:cBhvr>
                                        <p:cTn id="5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0" dur="26">
                                          <p:stCondLst>
                                            <p:cond delay="650"/>
                                          </p:stCondLst>
                                        </p:cTn>
                                        <p:tgtEl>
                                          <p:spTgt spid="10"/>
                                        </p:tgtEl>
                                      </p:cBhvr>
                                      <p:to x="100000" y="60000"/>
                                    </p:animScale>
                                    <p:animScale>
                                      <p:cBhvr>
                                        <p:cTn id="61" dur="166" decel="50000">
                                          <p:stCondLst>
                                            <p:cond delay="676"/>
                                          </p:stCondLst>
                                        </p:cTn>
                                        <p:tgtEl>
                                          <p:spTgt spid="10"/>
                                        </p:tgtEl>
                                      </p:cBhvr>
                                      <p:to x="100000" y="100000"/>
                                    </p:animScale>
                                    <p:animScale>
                                      <p:cBhvr>
                                        <p:cTn id="62" dur="26">
                                          <p:stCondLst>
                                            <p:cond delay="1312"/>
                                          </p:stCondLst>
                                        </p:cTn>
                                        <p:tgtEl>
                                          <p:spTgt spid="10"/>
                                        </p:tgtEl>
                                      </p:cBhvr>
                                      <p:to x="100000" y="80000"/>
                                    </p:animScale>
                                    <p:animScale>
                                      <p:cBhvr>
                                        <p:cTn id="63" dur="166" decel="50000">
                                          <p:stCondLst>
                                            <p:cond delay="1338"/>
                                          </p:stCondLst>
                                        </p:cTn>
                                        <p:tgtEl>
                                          <p:spTgt spid="10"/>
                                        </p:tgtEl>
                                      </p:cBhvr>
                                      <p:to x="100000" y="100000"/>
                                    </p:animScale>
                                    <p:animScale>
                                      <p:cBhvr>
                                        <p:cTn id="64" dur="26">
                                          <p:stCondLst>
                                            <p:cond delay="1642"/>
                                          </p:stCondLst>
                                        </p:cTn>
                                        <p:tgtEl>
                                          <p:spTgt spid="10"/>
                                        </p:tgtEl>
                                      </p:cBhvr>
                                      <p:to x="100000" y="90000"/>
                                    </p:animScale>
                                    <p:animScale>
                                      <p:cBhvr>
                                        <p:cTn id="65" dur="166" decel="50000">
                                          <p:stCondLst>
                                            <p:cond delay="1668"/>
                                          </p:stCondLst>
                                        </p:cTn>
                                        <p:tgtEl>
                                          <p:spTgt spid="10"/>
                                        </p:tgtEl>
                                      </p:cBhvr>
                                      <p:to x="100000" y="100000"/>
                                    </p:animScale>
                                    <p:animScale>
                                      <p:cBhvr>
                                        <p:cTn id="66" dur="26">
                                          <p:stCondLst>
                                            <p:cond delay="1808"/>
                                          </p:stCondLst>
                                        </p:cTn>
                                        <p:tgtEl>
                                          <p:spTgt spid="10"/>
                                        </p:tgtEl>
                                      </p:cBhvr>
                                      <p:to x="100000" y="95000"/>
                                    </p:animScale>
                                    <p:animScale>
                                      <p:cBhvr>
                                        <p:cTn id="67"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0"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4469"/>
          <a:stretch/>
        </p:blipFill>
        <p:spPr bwMode="auto">
          <a:xfrm>
            <a:off x="1706561" y="438150"/>
            <a:ext cx="5730875" cy="4228134"/>
          </a:xfrm>
          <a:prstGeom prst="rect">
            <a:avLst/>
          </a:prstGeom>
          <a:solidFill>
            <a:srgbClr val="000000">
              <a:shade val="95000"/>
            </a:srgbClr>
          </a:solidFill>
          <a:ln w="76200" cap="sq">
            <a:solidFill>
              <a:srgbClr val="7030A0"/>
            </a:solidFill>
            <a:miter lim="800000"/>
          </a:ln>
          <a:effectLst>
            <a:outerShdw blurRad="254000" dist="190500" dir="2700000" sy="90000" algn="bl" rotWithShape="0">
              <a:srgbClr val="000000">
                <a:alpha val="40000"/>
              </a:srgbClr>
            </a:outerShdw>
          </a:effectLst>
        </p:spPr>
      </p:pic>
      <p:sp>
        <p:nvSpPr>
          <p:cNvPr id="5" name="Rectangle 4"/>
          <p:cNvSpPr/>
          <p:nvPr/>
        </p:nvSpPr>
        <p:spPr>
          <a:xfrm>
            <a:off x="3048000" y="4723434"/>
            <a:ext cx="6096000" cy="42006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565" y="-1"/>
            <a:ext cx="4267200" cy="38527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09289" y="4781550"/>
            <a:ext cx="6432276" cy="369332"/>
          </a:xfrm>
          <a:prstGeom prst="rect">
            <a:avLst/>
          </a:prstGeom>
        </p:spPr>
        <p:txBody>
          <a:bodyPr wrap="square">
            <a:spAutoFit/>
          </a:bodyPr>
          <a:lstStyle/>
          <a:p>
            <a:r>
              <a:rPr lang="th-TH"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ที่มา    </a:t>
            </a:r>
            <a:r>
              <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hlinkClick r:id="rId3"/>
              </a:rPr>
              <a:t>https://www.proprofs.com/quiz-school/story.php?title=parts-of-the-newspaper</a:t>
            </a:r>
            <a:endPar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37394668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80">
                                          <p:stCondLst>
                                            <p:cond delay="0"/>
                                          </p:stCondLst>
                                        </p:cTn>
                                        <p:tgtEl>
                                          <p:spTgt spid="5"/>
                                        </p:tgtEl>
                                      </p:cBhvr>
                                    </p:animEffect>
                                    <p:anim calcmode="lin" valueType="num">
                                      <p:cBhvr>
                                        <p:cTn id="2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gtEl>
                                      </p:cBhvr>
                                      <p:to x="100000" y="60000"/>
                                    </p:animScale>
                                    <p:animScale>
                                      <p:cBhvr>
                                        <p:cTn id="29" dur="166" decel="50000">
                                          <p:stCondLst>
                                            <p:cond delay="676"/>
                                          </p:stCondLst>
                                        </p:cTn>
                                        <p:tgtEl>
                                          <p:spTgt spid="5"/>
                                        </p:tgtEl>
                                      </p:cBhvr>
                                      <p:to x="100000" y="100000"/>
                                    </p:animScale>
                                    <p:animScale>
                                      <p:cBhvr>
                                        <p:cTn id="30" dur="26">
                                          <p:stCondLst>
                                            <p:cond delay="1312"/>
                                          </p:stCondLst>
                                        </p:cTn>
                                        <p:tgtEl>
                                          <p:spTgt spid="5"/>
                                        </p:tgtEl>
                                      </p:cBhvr>
                                      <p:to x="100000" y="80000"/>
                                    </p:animScale>
                                    <p:animScale>
                                      <p:cBhvr>
                                        <p:cTn id="31" dur="166" decel="50000">
                                          <p:stCondLst>
                                            <p:cond delay="1338"/>
                                          </p:stCondLst>
                                        </p:cTn>
                                        <p:tgtEl>
                                          <p:spTgt spid="5"/>
                                        </p:tgtEl>
                                      </p:cBhvr>
                                      <p:to x="100000" y="100000"/>
                                    </p:animScale>
                                    <p:animScale>
                                      <p:cBhvr>
                                        <p:cTn id="32" dur="26">
                                          <p:stCondLst>
                                            <p:cond delay="1642"/>
                                          </p:stCondLst>
                                        </p:cTn>
                                        <p:tgtEl>
                                          <p:spTgt spid="5"/>
                                        </p:tgtEl>
                                      </p:cBhvr>
                                      <p:to x="100000" y="90000"/>
                                    </p:animScale>
                                    <p:animScale>
                                      <p:cBhvr>
                                        <p:cTn id="33" dur="166" decel="50000">
                                          <p:stCondLst>
                                            <p:cond delay="1668"/>
                                          </p:stCondLst>
                                        </p:cTn>
                                        <p:tgtEl>
                                          <p:spTgt spid="5"/>
                                        </p:tgtEl>
                                      </p:cBhvr>
                                      <p:to x="100000" y="100000"/>
                                    </p:animScale>
                                    <p:animScale>
                                      <p:cBhvr>
                                        <p:cTn id="34" dur="26">
                                          <p:stCondLst>
                                            <p:cond delay="1808"/>
                                          </p:stCondLst>
                                        </p:cTn>
                                        <p:tgtEl>
                                          <p:spTgt spid="5"/>
                                        </p:tgtEl>
                                      </p:cBhvr>
                                      <p:to x="100000" y="95000"/>
                                    </p:animScale>
                                    <p:animScale>
                                      <p:cBhvr>
                                        <p:cTn id="35" dur="166" decel="50000">
                                          <p:stCondLst>
                                            <p:cond delay="1834"/>
                                          </p:stCondLst>
                                        </p:cTn>
                                        <p:tgtEl>
                                          <p:spTgt spid="5"/>
                                        </p:tgtEl>
                                      </p:cBhvr>
                                      <p:to x="100000" y="100000"/>
                                    </p:animScale>
                                  </p:childTnLst>
                                </p:cTn>
                              </p:par>
                              <p:par>
                                <p:cTn id="36" presetID="26"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80">
                                          <p:stCondLst>
                                            <p:cond delay="0"/>
                                          </p:stCondLst>
                                        </p:cTn>
                                        <p:tgtEl>
                                          <p:spTgt spid="7"/>
                                        </p:tgtEl>
                                      </p:cBhvr>
                                    </p:animEffect>
                                    <p:anim calcmode="lin" valueType="num">
                                      <p:cBhvr>
                                        <p:cTn id="3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4" dur="26">
                                          <p:stCondLst>
                                            <p:cond delay="650"/>
                                          </p:stCondLst>
                                        </p:cTn>
                                        <p:tgtEl>
                                          <p:spTgt spid="7"/>
                                        </p:tgtEl>
                                      </p:cBhvr>
                                      <p:to x="100000" y="60000"/>
                                    </p:animScale>
                                    <p:animScale>
                                      <p:cBhvr>
                                        <p:cTn id="45" dur="166" decel="50000">
                                          <p:stCondLst>
                                            <p:cond delay="676"/>
                                          </p:stCondLst>
                                        </p:cTn>
                                        <p:tgtEl>
                                          <p:spTgt spid="7"/>
                                        </p:tgtEl>
                                      </p:cBhvr>
                                      <p:to x="100000" y="100000"/>
                                    </p:animScale>
                                    <p:animScale>
                                      <p:cBhvr>
                                        <p:cTn id="46" dur="26">
                                          <p:stCondLst>
                                            <p:cond delay="1312"/>
                                          </p:stCondLst>
                                        </p:cTn>
                                        <p:tgtEl>
                                          <p:spTgt spid="7"/>
                                        </p:tgtEl>
                                      </p:cBhvr>
                                      <p:to x="100000" y="80000"/>
                                    </p:animScale>
                                    <p:animScale>
                                      <p:cBhvr>
                                        <p:cTn id="47" dur="166" decel="50000">
                                          <p:stCondLst>
                                            <p:cond delay="1338"/>
                                          </p:stCondLst>
                                        </p:cTn>
                                        <p:tgtEl>
                                          <p:spTgt spid="7"/>
                                        </p:tgtEl>
                                      </p:cBhvr>
                                      <p:to x="100000" y="100000"/>
                                    </p:animScale>
                                    <p:animScale>
                                      <p:cBhvr>
                                        <p:cTn id="48" dur="26">
                                          <p:stCondLst>
                                            <p:cond delay="1642"/>
                                          </p:stCondLst>
                                        </p:cTn>
                                        <p:tgtEl>
                                          <p:spTgt spid="7"/>
                                        </p:tgtEl>
                                      </p:cBhvr>
                                      <p:to x="100000" y="90000"/>
                                    </p:animScale>
                                    <p:animScale>
                                      <p:cBhvr>
                                        <p:cTn id="49" dur="166" decel="50000">
                                          <p:stCondLst>
                                            <p:cond delay="1668"/>
                                          </p:stCondLst>
                                        </p:cTn>
                                        <p:tgtEl>
                                          <p:spTgt spid="7"/>
                                        </p:tgtEl>
                                      </p:cBhvr>
                                      <p:to x="100000" y="100000"/>
                                    </p:animScale>
                                    <p:animScale>
                                      <p:cBhvr>
                                        <p:cTn id="50" dur="26">
                                          <p:stCondLst>
                                            <p:cond delay="1808"/>
                                          </p:stCondLst>
                                        </p:cTn>
                                        <p:tgtEl>
                                          <p:spTgt spid="7"/>
                                        </p:tgtEl>
                                      </p:cBhvr>
                                      <p:to x="100000" y="95000"/>
                                    </p:animScale>
                                    <p:animScale>
                                      <p:cBhvr>
                                        <p:cTn id="5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gonal Stripe 4"/>
          <p:cNvSpPr/>
          <p:nvPr/>
        </p:nvSpPr>
        <p:spPr>
          <a:xfrm>
            <a:off x="4562712" y="0"/>
            <a:ext cx="4505088" cy="4659386"/>
          </a:xfrm>
          <a:prstGeom prst="diagStripe">
            <a:avLst>
              <a:gd name="adj" fmla="val 7480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iagonal Stripe 6"/>
          <p:cNvSpPr/>
          <p:nvPr/>
        </p:nvSpPr>
        <p:spPr>
          <a:xfrm flipH="1">
            <a:off x="66114" y="-19050"/>
            <a:ext cx="4505886" cy="4678436"/>
          </a:xfrm>
          <a:prstGeom prst="diagStripe">
            <a:avLst>
              <a:gd name="adj" fmla="val 7480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62843"/>
            <a:ext cx="5819775" cy="2933700"/>
          </a:xfrm>
          <a:prstGeom prst="rect">
            <a:avLst/>
          </a:prstGeom>
          <a:noFill/>
          <a:ln w="57150">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0739" y="3324870"/>
            <a:ext cx="3763614" cy="183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62000" y="361950"/>
            <a:ext cx="3581400" cy="457200"/>
          </a:xfrm>
          <a:prstGeom prst="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12700" cmpd="sng">
                  <a:solidFill>
                    <a:srgbClr val="7030A0"/>
                  </a:solidFill>
                  <a:prstDash val="solid"/>
                </a:ln>
                <a:solidFill>
                  <a:srgbClr val="7030A0"/>
                </a:solidFill>
                <a:effectLst>
                  <a:outerShdw blurRad="63500" dir="3600000" algn="tl" rotWithShape="0">
                    <a:srgbClr val="000000">
                      <a:alpha val="70000"/>
                    </a:srgbClr>
                  </a:outerShdw>
                </a:effectLst>
              </a:rPr>
              <a:t>Grammar: Newspaper Headlines(1)</a:t>
            </a:r>
          </a:p>
        </p:txBody>
      </p:sp>
    </p:spTree>
    <p:extLst>
      <p:ext uri="{BB962C8B-B14F-4D97-AF65-F5344CB8AC3E}">
        <p14:creationId xmlns:p14="http://schemas.microsoft.com/office/powerpoint/2010/main" val="10080978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075"/>
                                        </p:tgtEl>
                                        <p:attrNameLst>
                                          <p:attrName>style.visibility</p:attrName>
                                        </p:attrNameLst>
                                      </p:cBhvr>
                                      <p:to>
                                        <p:strVal val="visible"/>
                                      </p:to>
                                    </p:set>
                                    <p:animEffect transition="in" filter="fade">
                                      <p:cBhvr>
                                        <p:cTn id="24" dur="1000"/>
                                        <p:tgtEl>
                                          <p:spTgt spid="3075"/>
                                        </p:tgtEl>
                                      </p:cBhvr>
                                    </p:animEffect>
                                    <p:anim calcmode="lin" valueType="num">
                                      <p:cBhvr>
                                        <p:cTn id="25" dur="1000" fill="hold"/>
                                        <p:tgtEl>
                                          <p:spTgt spid="3075"/>
                                        </p:tgtEl>
                                        <p:attrNameLst>
                                          <p:attrName>ppt_x</p:attrName>
                                        </p:attrNameLst>
                                      </p:cBhvr>
                                      <p:tavLst>
                                        <p:tav tm="0">
                                          <p:val>
                                            <p:strVal val="#ppt_x"/>
                                          </p:val>
                                        </p:tav>
                                        <p:tav tm="100000">
                                          <p:val>
                                            <p:strVal val="#ppt_x"/>
                                          </p:val>
                                        </p:tav>
                                      </p:tavLst>
                                    </p:anim>
                                    <p:anim calcmode="lin" valueType="num">
                                      <p:cBhvr>
                                        <p:cTn id="26"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9644" y="2419350"/>
            <a:ext cx="3810000" cy="27241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3810000" cy="27241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801511"/>
            <a:ext cx="5305425" cy="3438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04799" y="418773"/>
            <a:ext cx="3493329" cy="369332"/>
          </a:xfrm>
          <a:prstGeom prst="rect">
            <a:avLst/>
          </a:prstGeom>
        </p:spPr>
        <p:txBody>
          <a:bodyPr wrap="none">
            <a:spAutoFit/>
          </a:bodyPr>
          <a:lstStyle/>
          <a:p>
            <a:r>
              <a:rPr lang="en-US" dirty="0">
                <a:ln w="18415" cmpd="sng">
                  <a:solidFill>
                    <a:schemeClr val="bg1"/>
                  </a:solidFill>
                  <a:prstDash val="solid"/>
                </a:ln>
                <a:solidFill>
                  <a:schemeClr val="bg1"/>
                </a:solidFill>
                <a:effectLst>
                  <a:outerShdw blurRad="63500" dir="3600000" algn="tl" rotWithShape="0">
                    <a:srgbClr val="000000">
                      <a:alpha val="70000"/>
                    </a:srgbClr>
                  </a:outerShdw>
                </a:effectLst>
              </a:rPr>
              <a:t>Grammar: Newspaper Headlines(2)</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693106"/>
            <a:ext cx="3253081" cy="2439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1852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6" presetClass="entr" presetSubtype="16" fill="hold" nodeType="after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circle(in)">
                                      <p:cBhvr>
                                        <p:cTn id="17" dur="2000"/>
                                        <p:tgtEl>
                                          <p:spTgt spid="4098"/>
                                        </p:tgtEl>
                                      </p:cBhvr>
                                    </p:animEffect>
                                  </p:childTnLst>
                                </p:cTn>
                              </p:par>
                            </p:childTnLst>
                          </p:cTn>
                        </p:par>
                        <p:par>
                          <p:cTn id="18" fill="hold">
                            <p:stCondLst>
                              <p:cond delay="3000"/>
                            </p:stCondLst>
                            <p:childTnLst>
                              <p:par>
                                <p:cTn id="19" presetID="26" presetClass="entr" presetSubtype="0" fill="hold" nodeType="afterEffect">
                                  <p:stCondLst>
                                    <p:cond delay="0"/>
                                  </p:stCondLst>
                                  <p:childTnLst>
                                    <p:set>
                                      <p:cBhvr>
                                        <p:cTn id="20" dur="1" fill="hold">
                                          <p:stCondLst>
                                            <p:cond delay="0"/>
                                          </p:stCondLst>
                                        </p:cTn>
                                        <p:tgtEl>
                                          <p:spTgt spid="4099"/>
                                        </p:tgtEl>
                                        <p:attrNameLst>
                                          <p:attrName>style.visibility</p:attrName>
                                        </p:attrNameLst>
                                      </p:cBhvr>
                                      <p:to>
                                        <p:strVal val="visible"/>
                                      </p:to>
                                    </p:set>
                                    <p:animEffect transition="in" filter="wipe(down)">
                                      <p:cBhvr>
                                        <p:cTn id="21" dur="580">
                                          <p:stCondLst>
                                            <p:cond delay="0"/>
                                          </p:stCondLst>
                                        </p:cTn>
                                        <p:tgtEl>
                                          <p:spTgt spid="4099"/>
                                        </p:tgtEl>
                                      </p:cBhvr>
                                    </p:animEffect>
                                    <p:anim calcmode="lin" valueType="num">
                                      <p:cBhvr>
                                        <p:cTn id="22" dur="1822" tmFilter="0,0; 0.14,0.36; 0.43,0.73; 0.71,0.91; 1.0,1.0">
                                          <p:stCondLst>
                                            <p:cond delay="0"/>
                                          </p:stCondLst>
                                        </p:cTn>
                                        <p:tgtEl>
                                          <p:spTgt spid="409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09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09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09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099"/>
                                        </p:tgtEl>
                                        <p:attrNameLst>
                                          <p:attrName>ppt_y</p:attrName>
                                        </p:attrNameLst>
                                      </p:cBhvr>
                                      <p:tavLst>
                                        <p:tav tm="0" fmla="#ppt_y-sin(pi*$)/81">
                                          <p:val>
                                            <p:fltVal val="0"/>
                                          </p:val>
                                        </p:tav>
                                        <p:tav tm="100000">
                                          <p:val>
                                            <p:fltVal val="1"/>
                                          </p:val>
                                        </p:tav>
                                      </p:tavLst>
                                    </p:anim>
                                    <p:animScale>
                                      <p:cBhvr>
                                        <p:cTn id="27" dur="26">
                                          <p:stCondLst>
                                            <p:cond delay="650"/>
                                          </p:stCondLst>
                                        </p:cTn>
                                        <p:tgtEl>
                                          <p:spTgt spid="4099"/>
                                        </p:tgtEl>
                                      </p:cBhvr>
                                      <p:to x="100000" y="60000"/>
                                    </p:animScale>
                                    <p:animScale>
                                      <p:cBhvr>
                                        <p:cTn id="28" dur="166" decel="50000">
                                          <p:stCondLst>
                                            <p:cond delay="676"/>
                                          </p:stCondLst>
                                        </p:cTn>
                                        <p:tgtEl>
                                          <p:spTgt spid="4099"/>
                                        </p:tgtEl>
                                      </p:cBhvr>
                                      <p:to x="100000" y="100000"/>
                                    </p:animScale>
                                    <p:animScale>
                                      <p:cBhvr>
                                        <p:cTn id="29" dur="26">
                                          <p:stCondLst>
                                            <p:cond delay="1312"/>
                                          </p:stCondLst>
                                        </p:cTn>
                                        <p:tgtEl>
                                          <p:spTgt spid="4099"/>
                                        </p:tgtEl>
                                      </p:cBhvr>
                                      <p:to x="100000" y="80000"/>
                                    </p:animScale>
                                    <p:animScale>
                                      <p:cBhvr>
                                        <p:cTn id="30" dur="166" decel="50000">
                                          <p:stCondLst>
                                            <p:cond delay="1338"/>
                                          </p:stCondLst>
                                        </p:cTn>
                                        <p:tgtEl>
                                          <p:spTgt spid="4099"/>
                                        </p:tgtEl>
                                      </p:cBhvr>
                                      <p:to x="100000" y="100000"/>
                                    </p:animScale>
                                    <p:animScale>
                                      <p:cBhvr>
                                        <p:cTn id="31" dur="26">
                                          <p:stCondLst>
                                            <p:cond delay="1642"/>
                                          </p:stCondLst>
                                        </p:cTn>
                                        <p:tgtEl>
                                          <p:spTgt spid="4099"/>
                                        </p:tgtEl>
                                      </p:cBhvr>
                                      <p:to x="100000" y="90000"/>
                                    </p:animScale>
                                    <p:animScale>
                                      <p:cBhvr>
                                        <p:cTn id="32" dur="166" decel="50000">
                                          <p:stCondLst>
                                            <p:cond delay="1668"/>
                                          </p:stCondLst>
                                        </p:cTn>
                                        <p:tgtEl>
                                          <p:spTgt spid="4099"/>
                                        </p:tgtEl>
                                      </p:cBhvr>
                                      <p:to x="100000" y="100000"/>
                                    </p:animScale>
                                    <p:animScale>
                                      <p:cBhvr>
                                        <p:cTn id="33" dur="26">
                                          <p:stCondLst>
                                            <p:cond delay="1808"/>
                                          </p:stCondLst>
                                        </p:cTn>
                                        <p:tgtEl>
                                          <p:spTgt spid="4099"/>
                                        </p:tgtEl>
                                      </p:cBhvr>
                                      <p:to x="100000" y="95000"/>
                                    </p:animScale>
                                    <p:animScale>
                                      <p:cBhvr>
                                        <p:cTn id="34" dur="166" decel="50000">
                                          <p:stCondLst>
                                            <p:cond delay="1834"/>
                                          </p:stCondLst>
                                        </p:cTn>
                                        <p:tgtEl>
                                          <p:spTgt spid="4099"/>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80">
                                          <p:stCondLst>
                                            <p:cond delay="0"/>
                                          </p:stCondLst>
                                        </p:cTn>
                                        <p:tgtEl>
                                          <p:spTgt spid="6"/>
                                        </p:tgtEl>
                                      </p:cBhvr>
                                    </p:animEffect>
                                    <p:anim calcmode="lin" valueType="num">
                                      <p:cBhvr>
                                        <p:cTn id="3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3" dur="26">
                                          <p:stCondLst>
                                            <p:cond delay="650"/>
                                          </p:stCondLst>
                                        </p:cTn>
                                        <p:tgtEl>
                                          <p:spTgt spid="6"/>
                                        </p:tgtEl>
                                      </p:cBhvr>
                                      <p:to x="100000" y="60000"/>
                                    </p:animScale>
                                    <p:animScale>
                                      <p:cBhvr>
                                        <p:cTn id="44" dur="166" decel="50000">
                                          <p:stCondLst>
                                            <p:cond delay="676"/>
                                          </p:stCondLst>
                                        </p:cTn>
                                        <p:tgtEl>
                                          <p:spTgt spid="6"/>
                                        </p:tgtEl>
                                      </p:cBhvr>
                                      <p:to x="100000" y="100000"/>
                                    </p:animScale>
                                    <p:animScale>
                                      <p:cBhvr>
                                        <p:cTn id="45" dur="26">
                                          <p:stCondLst>
                                            <p:cond delay="1312"/>
                                          </p:stCondLst>
                                        </p:cTn>
                                        <p:tgtEl>
                                          <p:spTgt spid="6"/>
                                        </p:tgtEl>
                                      </p:cBhvr>
                                      <p:to x="100000" y="80000"/>
                                    </p:animScale>
                                    <p:animScale>
                                      <p:cBhvr>
                                        <p:cTn id="46" dur="166" decel="50000">
                                          <p:stCondLst>
                                            <p:cond delay="1338"/>
                                          </p:stCondLst>
                                        </p:cTn>
                                        <p:tgtEl>
                                          <p:spTgt spid="6"/>
                                        </p:tgtEl>
                                      </p:cBhvr>
                                      <p:to x="100000" y="100000"/>
                                    </p:animScale>
                                    <p:animScale>
                                      <p:cBhvr>
                                        <p:cTn id="47" dur="26">
                                          <p:stCondLst>
                                            <p:cond delay="1642"/>
                                          </p:stCondLst>
                                        </p:cTn>
                                        <p:tgtEl>
                                          <p:spTgt spid="6"/>
                                        </p:tgtEl>
                                      </p:cBhvr>
                                      <p:to x="100000" y="90000"/>
                                    </p:animScale>
                                    <p:animScale>
                                      <p:cBhvr>
                                        <p:cTn id="48" dur="166" decel="50000">
                                          <p:stCondLst>
                                            <p:cond delay="1668"/>
                                          </p:stCondLst>
                                        </p:cTn>
                                        <p:tgtEl>
                                          <p:spTgt spid="6"/>
                                        </p:tgtEl>
                                      </p:cBhvr>
                                      <p:to x="100000" y="100000"/>
                                    </p:animScale>
                                    <p:animScale>
                                      <p:cBhvr>
                                        <p:cTn id="49" dur="26">
                                          <p:stCondLst>
                                            <p:cond delay="1808"/>
                                          </p:stCondLst>
                                        </p:cTn>
                                        <p:tgtEl>
                                          <p:spTgt spid="6"/>
                                        </p:tgtEl>
                                      </p:cBhvr>
                                      <p:to x="100000" y="95000"/>
                                    </p:animScale>
                                    <p:animScale>
                                      <p:cBhvr>
                                        <p:cTn id="5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47888"/>
            <a:ext cx="3810000" cy="172402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747888"/>
            <a:ext cx="3810000" cy="1724025"/>
          </a:xfrm>
          <a:prstGeom prst="rect">
            <a:avLst/>
          </a:prstGeom>
          <a:solidFill>
            <a:srgbClr val="000000">
              <a:shade val="95000"/>
            </a:srgbClr>
          </a:solidFill>
          <a:ln w="88900">
            <a:solidFill>
              <a:srgbClr val="7030A0"/>
            </a:solidFill>
            <a:miter lim="800000"/>
            <a:headEnd/>
            <a:tailEnd/>
          </a:ln>
          <a:effectLst>
            <a:outerShdw blurRad="254000" dist="190500" dir="2700000" sy="90000" algn="bl" rotWithShape="0">
              <a:srgbClr val="000000">
                <a:alpha val="40000"/>
              </a:srgbClr>
            </a:outerShdw>
          </a:effectLst>
        </p:spPr>
      </p:pic>
      <p:sp>
        <p:nvSpPr>
          <p:cNvPr id="5" name="Rectangle 4"/>
          <p:cNvSpPr/>
          <p:nvPr/>
        </p:nvSpPr>
        <p:spPr>
          <a:xfrm>
            <a:off x="19547" y="830818"/>
            <a:ext cx="3551293" cy="369332"/>
          </a:xfrm>
          <a:prstGeom prst="rect">
            <a:avLst/>
          </a:prstGeom>
        </p:spPr>
        <p:txBody>
          <a:bodyPr wrap="none">
            <a:spAutoFit/>
          </a:bodyPr>
          <a:lstStyle/>
          <a:p>
            <a:r>
              <a:rPr lang="en-US" b="1" dirty="0">
                <a:ln w="12700" cmpd="sng">
                  <a:solidFill>
                    <a:srgbClr val="FFFFFF"/>
                  </a:solidFill>
                  <a:prstDash val="solid"/>
                </a:ln>
                <a:solidFill>
                  <a:srgbClr val="FFFFFF"/>
                </a:solidFill>
                <a:effectLst>
                  <a:outerShdw blurRad="63500" dir="3600000" algn="tl" rotWithShape="0">
                    <a:srgbClr val="000000">
                      <a:alpha val="70000"/>
                    </a:srgbClr>
                  </a:outerShdw>
                </a:effectLst>
              </a:rPr>
              <a:t>Grammar: Newspaper Headlines(3)</a:t>
            </a:r>
          </a:p>
        </p:txBody>
      </p:sp>
      <p:sp>
        <p:nvSpPr>
          <p:cNvPr id="6" name="Rectangle 5"/>
          <p:cNvSpPr/>
          <p:nvPr/>
        </p:nvSpPr>
        <p:spPr>
          <a:xfrm>
            <a:off x="1905000" y="3028950"/>
            <a:ext cx="7239000" cy="1524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C:\Users\Champ\Desktop\44409797 [Convert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335344"/>
            <a:ext cx="3521593" cy="3208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6527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146"/>
                                        </p:tgtEl>
                                        <p:attrNameLst>
                                          <p:attrName>style.visibility</p:attrName>
                                        </p:attrNameLst>
                                      </p:cBhvr>
                                      <p:to>
                                        <p:strVal val="visible"/>
                                      </p:to>
                                    </p:set>
                                    <p:anim calcmode="lin" valueType="num">
                                      <p:cBhvr>
                                        <p:cTn id="18" dur="500" fill="hold"/>
                                        <p:tgtEl>
                                          <p:spTgt spid="6146"/>
                                        </p:tgtEl>
                                        <p:attrNameLst>
                                          <p:attrName>ppt_w</p:attrName>
                                        </p:attrNameLst>
                                      </p:cBhvr>
                                      <p:tavLst>
                                        <p:tav tm="0">
                                          <p:val>
                                            <p:fltVal val="0"/>
                                          </p:val>
                                        </p:tav>
                                        <p:tav tm="100000">
                                          <p:val>
                                            <p:strVal val="#ppt_w"/>
                                          </p:val>
                                        </p:tav>
                                      </p:tavLst>
                                    </p:anim>
                                    <p:anim calcmode="lin" valueType="num">
                                      <p:cBhvr>
                                        <p:cTn id="19" dur="500" fill="hold"/>
                                        <p:tgtEl>
                                          <p:spTgt spid="6146"/>
                                        </p:tgtEl>
                                        <p:attrNameLst>
                                          <p:attrName>ppt_h</p:attrName>
                                        </p:attrNameLst>
                                      </p:cBhvr>
                                      <p:tavLst>
                                        <p:tav tm="0">
                                          <p:val>
                                            <p:fltVal val="0"/>
                                          </p:val>
                                        </p:tav>
                                        <p:tav tm="100000">
                                          <p:val>
                                            <p:strVal val="#ppt_h"/>
                                          </p:val>
                                        </p:tav>
                                      </p:tavLst>
                                    </p:anim>
                                    <p:animEffect transition="in" filter="fade">
                                      <p:cBhvr>
                                        <p:cTn id="20" dur="500"/>
                                        <p:tgtEl>
                                          <p:spTgt spid="614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6148"/>
                                        </p:tgtEl>
                                        <p:attrNameLst>
                                          <p:attrName>style.visibility</p:attrName>
                                        </p:attrNameLst>
                                      </p:cBhvr>
                                      <p:to>
                                        <p:strVal val="visible"/>
                                      </p:to>
                                    </p:set>
                                    <p:animEffect transition="in" filter="fade">
                                      <p:cBhvr>
                                        <p:cTn id="28" dur="1000"/>
                                        <p:tgtEl>
                                          <p:spTgt spid="6148"/>
                                        </p:tgtEl>
                                      </p:cBhvr>
                                    </p:animEffect>
                                    <p:anim calcmode="lin" valueType="num">
                                      <p:cBhvr>
                                        <p:cTn id="29" dur="1000" fill="hold"/>
                                        <p:tgtEl>
                                          <p:spTgt spid="6148"/>
                                        </p:tgtEl>
                                        <p:attrNameLst>
                                          <p:attrName>ppt_x</p:attrName>
                                        </p:attrNameLst>
                                      </p:cBhvr>
                                      <p:tavLst>
                                        <p:tav tm="0">
                                          <p:val>
                                            <p:strVal val="#ppt_x"/>
                                          </p:val>
                                        </p:tav>
                                        <p:tav tm="100000">
                                          <p:val>
                                            <p:strVal val="#ppt_x"/>
                                          </p:val>
                                        </p:tav>
                                      </p:tavLst>
                                    </p:anim>
                                    <p:anim calcmode="lin" valueType="num">
                                      <p:cBhvr>
                                        <p:cTn id="30" dur="1000" fill="hold"/>
                                        <p:tgtEl>
                                          <p:spTgt spid="6148"/>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2" presetClass="emph" presetSubtype="0" repeatCount="indefinite" fill="hold" nodeType="afterEffect">
                                  <p:stCondLst>
                                    <p:cond delay="0"/>
                                  </p:stCondLst>
                                  <p:childTnLst>
                                    <p:animRot by="120000">
                                      <p:cBhvr>
                                        <p:cTn id="33" dur="100" fill="hold">
                                          <p:stCondLst>
                                            <p:cond delay="0"/>
                                          </p:stCondLst>
                                        </p:cTn>
                                        <p:tgtEl>
                                          <p:spTgt spid="6148"/>
                                        </p:tgtEl>
                                        <p:attrNameLst>
                                          <p:attrName>r</p:attrName>
                                        </p:attrNameLst>
                                      </p:cBhvr>
                                    </p:animRot>
                                    <p:animRot by="-240000">
                                      <p:cBhvr>
                                        <p:cTn id="34" dur="200" fill="hold">
                                          <p:stCondLst>
                                            <p:cond delay="200"/>
                                          </p:stCondLst>
                                        </p:cTn>
                                        <p:tgtEl>
                                          <p:spTgt spid="6148"/>
                                        </p:tgtEl>
                                        <p:attrNameLst>
                                          <p:attrName>r</p:attrName>
                                        </p:attrNameLst>
                                      </p:cBhvr>
                                    </p:animRot>
                                    <p:animRot by="240000">
                                      <p:cBhvr>
                                        <p:cTn id="35" dur="200" fill="hold">
                                          <p:stCondLst>
                                            <p:cond delay="400"/>
                                          </p:stCondLst>
                                        </p:cTn>
                                        <p:tgtEl>
                                          <p:spTgt spid="6148"/>
                                        </p:tgtEl>
                                        <p:attrNameLst>
                                          <p:attrName>r</p:attrName>
                                        </p:attrNameLst>
                                      </p:cBhvr>
                                    </p:animRot>
                                    <p:animRot by="-240000">
                                      <p:cBhvr>
                                        <p:cTn id="36" dur="200" fill="hold">
                                          <p:stCondLst>
                                            <p:cond delay="600"/>
                                          </p:stCondLst>
                                        </p:cTn>
                                        <p:tgtEl>
                                          <p:spTgt spid="6148"/>
                                        </p:tgtEl>
                                        <p:attrNameLst>
                                          <p:attrName>r</p:attrName>
                                        </p:attrNameLst>
                                      </p:cBhvr>
                                    </p:animRot>
                                    <p:animRot by="120000">
                                      <p:cBhvr>
                                        <p:cTn id="37" dur="200" fill="hold">
                                          <p:stCondLst>
                                            <p:cond delay="800"/>
                                          </p:stCondLst>
                                        </p:cTn>
                                        <p:tgtEl>
                                          <p:spTgt spid="61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43400" y="0"/>
            <a:ext cx="4800600" cy="51435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584962" y="438150"/>
            <a:ext cx="2987037" cy="457200"/>
          </a:xfrm>
          <a:prstGeom prst="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12700" cmpd="sng">
                  <a:solidFill>
                    <a:srgbClr val="7030A0"/>
                  </a:solidFill>
                  <a:prstDash val="solid"/>
                </a:ln>
                <a:solidFill>
                  <a:srgbClr val="7030A0"/>
                </a:solidFill>
                <a:effectLst>
                  <a:outerShdw blurRad="63500" dir="3600000" algn="tl" rotWithShape="0">
                    <a:srgbClr val="000000">
                      <a:alpha val="70000"/>
                    </a:srgbClr>
                  </a:outerShdw>
                </a:effectLst>
              </a:rPr>
              <a:t>Types of News article items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895350"/>
            <a:ext cx="6006095" cy="346233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กลุ่ม 57">
            <a:extLst>
              <a:ext uri="{FF2B5EF4-FFF2-40B4-BE49-F238E27FC236}">
                <a16:creationId xmlns:a16="http://schemas.microsoft.com/office/drawing/2014/main" id="{7D16744D-8602-4816-BA0D-DEE647B558C9}"/>
              </a:ext>
            </a:extLst>
          </p:cNvPr>
          <p:cNvGrpSpPr/>
          <p:nvPr/>
        </p:nvGrpSpPr>
        <p:grpSpPr>
          <a:xfrm>
            <a:off x="33867" y="1311404"/>
            <a:ext cx="2175933" cy="471580"/>
            <a:chOff x="682123" y="3935398"/>
            <a:chExt cx="2175933" cy="471580"/>
          </a:xfrm>
        </p:grpSpPr>
        <p:sp>
          <p:nvSpPr>
            <p:cNvPr id="8" name="Rectangle 17">
              <a:extLst>
                <a:ext uri="{FF2B5EF4-FFF2-40B4-BE49-F238E27FC236}">
                  <a16:creationId xmlns:a16="http://schemas.microsoft.com/office/drawing/2014/main" id="{4B09E28B-AA83-4227-ACC4-C75A2109FF86}"/>
                </a:ext>
              </a:extLst>
            </p:cNvPr>
            <p:cNvSpPr/>
            <p:nvPr/>
          </p:nvSpPr>
          <p:spPr>
            <a:xfrm>
              <a:off x="682123" y="3963388"/>
              <a:ext cx="1551096" cy="437561"/>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endParaRPr lang="en-US" b="1" dirty="0">
                <a:solidFill>
                  <a:schemeClr val="bg1"/>
                </a:solidFill>
                <a:effectLst/>
                <a:latin typeface="TH Sarabun New" panose="020B0500040200020003" pitchFamily="34" charset="-34"/>
                <a:ea typeface="Calibri" panose="020F0502020204030204" pitchFamily="34" charset="0"/>
                <a:cs typeface="TH Sarabun New" panose="020B0500040200020003" pitchFamily="34" charset="-34"/>
              </a:endParaRPr>
            </a:p>
          </p:txBody>
        </p:sp>
        <p:cxnSp>
          <p:nvCxnSpPr>
            <p:cNvPr id="9" name="Straight Connector 6">
              <a:extLst>
                <a:ext uri="{FF2B5EF4-FFF2-40B4-BE49-F238E27FC236}">
                  <a16:creationId xmlns:a16="http://schemas.microsoft.com/office/drawing/2014/main" id="{9F34672A-9161-4769-92D2-CFC6574EC3BF}"/>
                </a:ext>
              </a:extLst>
            </p:cNvPr>
            <p:cNvCxnSpPr>
              <a:cxnSpLocks/>
              <a:endCxn id="10" idx="1"/>
            </p:cNvCxnSpPr>
            <p:nvPr/>
          </p:nvCxnSpPr>
          <p:spPr>
            <a:xfrm flipH="1" flipV="1">
              <a:off x="2337785" y="4171188"/>
              <a:ext cx="520271" cy="229761"/>
            </a:xfrm>
            <a:prstGeom prst="line">
              <a:avLst/>
            </a:prstGeom>
            <a:ln w="19050">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 name="สี่เหลี่ยมผืนผ้า 39">
              <a:extLst>
                <a:ext uri="{FF2B5EF4-FFF2-40B4-BE49-F238E27FC236}">
                  <a16:creationId xmlns:a16="http://schemas.microsoft.com/office/drawing/2014/main" id="{E6086BBE-7CB8-4DCD-B7EB-8AF53A472704}"/>
                </a:ext>
              </a:extLst>
            </p:cNvPr>
            <p:cNvSpPr/>
            <p:nvPr/>
          </p:nvSpPr>
          <p:spPr>
            <a:xfrm>
              <a:off x="2337785" y="3935398"/>
              <a:ext cx="45719" cy="47158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กลุ่ม 57">
            <a:extLst>
              <a:ext uri="{FF2B5EF4-FFF2-40B4-BE49-F238E27FC236}">
                <a16:creationId xmlns:a16="http://schemas.microsoft.com/office/drawing/2014/main" id="{7D16744D-8602-4816-BA0D-DEE647B558C9}"/>
              </a:ext>
            </a:extLst>
          </p:cNvPr>
          <p:cNvGrpSpPr/>
          <p:nvPr/>
        </p:nvGrpSpPr>
        <p:grpSpPr>
          <a:xfrm>
            <a:off x="33867" y="1929355"/>
            <a:ext cx="2175933" cy="471580"/>
            <a:chOff x="682123" y="3935398"/>
            <a:chExt cx="2175933" cy="471580"/>
          </a:xfrm>
        </p:grpSpPr>
        <p:sp>
          <p:nvSpPr>
            <p:cNvPr id="13" name="Rectangle 17">
              <a:extLst>
                <a:ext uri="{FF2B5EF4-FFF2-40B4-BE49-F238E27FC236}">
                  <a16:creationId xmlns:a16="http://schemas.microsoft.com/office/drawing/2014/main" id="{4B09E28B-AA83-4227-ACC4-C75A2109FF86}"/>
                </a:ext>
              </a:extLst>
            </p:cNvPr>
            <p:cNvSpPr/>
            <p:nvPr/>
          </p:nvSpPr>
          <p:spPr>
            <a:xfrm>
              <a:off x="682123" y="3963388"/>
              <a:ext cx="1551096" cy="437561"/>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endParaRPr lang="en-US" b="1" dirty="0">
                <a:solidFill>
                  <a:schemeClr val="bg1"/>
                </a:solidFill>
                <a:effectLst/>
                <a:latin typeface="TH Sarabun New" panose="020B0500040200020003" pitchFamily="34" charset="-34"/>
                <a:ea typeface="Calibri" panose="020F0502020204030204" pitchFamily="34" charset="0"/>
                <a:cs typeface="TH Sarabun New" panose="020B0500040200020003" pitchFamily="34" charset="-34"/>
              </a:endParaRPr>
            </a:p>
          </p:txBody>
        </p:sp>
        <p:cxnSp>
          <p:nvCxnSpPr>
            <p:cNvPr id="14" name="Straight Connector 6">
              <a:extLst>
                <a:ext uri="{FF2B5EF4-FFF2-40B4-BE49-F238E27FC236}">
                  <a16:creationId xmlns:a16="http://schemas.microsoft.com/office/drawing/2014/main" id="{9F34672A-9161-4769-92D2-CFC6574EC3BF}"/>
                </a:ext>
              </a:extLst>
            </p:cNvPr>
            <p:cNvCxnSpPr>
              <a:cxnSpLocks/>
              <a:endCxn id="15" idx="1"/>
            </p:cNvCxnSpPr>
            <p:nvPr/>
          </p:nvCxnSpPr>
          <p:spPr>
            <a:xfrm flipH="1" flipV="1">
              <a:off x="2337785" y="4171188"/>
              <a:ext cx="520271" cy="10980"/>
            </a:xfrm>
            <a:prstGeom prst="line">
              <a:avLst/>
            </a:prstGeom>
            <a:ln w="19050">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5" name="สี่เหลี่ยมผืนผ้า 39">
              <a:extLst>
                <a:ext uri="{FF2B5EF4-FFF2-40B4-BE49-F238E27FC236}">
                  <a16:creationId xmlns:a16="http://schemas.microsoft.com/office/drawing/2014/main" id="{E6086BBE-7CB8-4DCD-B7EB-8AF53A472704}"/>
                </a:ext>
              </a:extLst>
            </p:cNvPr>
            <p:cNvSpPr/>
            <p:nvPr/>
          </p:nvSpPr>
          <p:spPr>
            <a:xfrm>
              <a:off x="2337785" y="3935398"/>
              <a:ext cx="45719" cy="47158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กลุ่ม 57">
            <a:extLst>
              <a:ext uri="{FF2B5EF4-FFF2-40B4-BE49-F238E27FC236}">
                <a16:creationId xmlns:a16="http://schemas.microsoft.com/office/drawing/2014/main" id="{7D16744D-8602-4816-BA0D-DEE647B558C9}"/>
              </a:ext>
            </a:extLst>
          </p:cNvPr>
          <p:cNvGrpSpPr/>
          <p:nvPr/>
        </p:nvGrpSpPr>
        <p:grpSpPr>
          <a:xfrm>
            <a:off x="23819" y="2580326"/>
            <a:ext cx="2175933" cy="471580"/>
            <a:chOff x="682123" y="3935398"/>
            <a:chExt cx="2175933" cy="471580"/>
          </a:xfrm>
        </p:grpSpPr>
        <p:sp>
          <p:nvSpPr>
            <p:cNvPr id="18" name="Rectangle 17">
              <a:extLst>
                <a:ext uri="{FF2B5EF4-FFF2-40B4-BE49-F238E27FC236}">
                  <a16:creationId xmlns:a16="http://schemas.microsoft.com/office/drawing/2014/main" id="{4B09E28B-AA83-4227-ACC4-C75A2109FF86}"/>
                </a:ext>
              </a:extLst>
            </p:cNvPr>
            <p:cNvSpPr/>
            <p:nvPr/>
          </p:nvSpPr>
          <p:spPr>
            <a:xfrm>
              <a:off x="682123" y="3963388"/>
              <a:ext cx="1551096" cy="437561"/>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endParaRPr lang="en-US" b="1" dirty="0">
                <a:solidFill>
                  <a:schemeClr val="bg1"/>
                </a:solidFill>
                <a:effectLst/>
                <a:latin typeface="TH Sarabun New" panose="020B0500040200020003" pitchFamily="34" charset="-34"/>
                <a:ea typeface="Calibri" panose="020F0502020204030204" pitchFamily="34" charset="0"/>
                <a:cs typeface="TH Sarabun New" panose="020B0500040200020003" pitchFamily="34" charset="-34"/>
              </a:endParaRPr>
            </a:p>
          </p:txBody>
        </p:sp>
        <p:cxnSp>
          <p:nvCxnSpPr>
            <p:cNvPr id="19" name="Straight Connector 6">
              <a:extLst>
                <a:ext uri="{FF2B5EF4-FFF2-40B4-BE49-F238E27FC236}">
                  <a16:creationId xmlns:a16="http://schemas.microsoft.com/office/drawing/2014/main" id="{9F34672A-9161-4769-92D2-CFC6574EC3BF}"/>
                </a:ext>
              </a:extLst>
            </p:cNvPr>
            <p:cNvCxnSpPr>
              <a:cxnSpLocks/>
              <a:endCxn id="20" idx="1"/>
            </p:cNvCxnSpPr>
            <p:nvPr/>
          </p:nvCxnSpPr>
          <p:spPr>
            <a:xfrm flipH="1">
              <a:off x="2337785" y="3981590"/>
              <a:ext cx="520271" cy="189598"/>
            </a:xfrm>
            <a:prstGeom prst="line">
              <a:avLst/>
            </a:prstGeom>
            <a:ln w="19050">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0" name="สี่เหลี่ยมผืนผ้า 39">
              <a:extLst>
                <a:ext uri="{FF2B5EF4-FFF2-40B4-BE49-F238E27FC236}">
                  <a16:creationId xmlns:a16="http://schemas.microsoft.com/office/drawing/2014/main" id="{E6086BBE-7CB8-4DCD-B7EB-8AF53A472704}"/>
                </a:ext>
              </a:extLst>
            </p:cNvPr>
            <p:cNvSpPr/>
            <p:nvPr/>
          </p:nvSpPr>
          <p:spPr>
            <a:xfrm>
              <a:off x="2337785" y="3935398"/>
              <a:ext cx="45719" cy="47158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กลุ่ม 57">
            <a:extLst>
              <a:ext uri="{FF2B5EF4-FFF2-40B4-BE49-F238E27FC236}">
                <a16:creationId xmlns:a16="http://schemas.microsoft.com/office/drawing/2014/main" id="{7D16744D-8602-4816-BA0D-DEE647B558C9}"/>
              </a:ext>
            </a:extLst>
          </p:cNvPr>
          <p:cNvGrpSpPr/>
          <p:nvPr/>
        </p:nvGrpSpPr>
        <p:grpSpPr>
          <a:xfrm>
            <a:off x="33867" y="3045877"/>
            <a:ext cx="2175933" cy="609825"/>
            <a:chOff x="682123" y="3797153"/>
            <a:chExt cx="2175933" cy="609825"/>
          </a:xfrm>
        </p:grpSpPr>
        <p:sp>
          <p:nvSpPr>
            <p:cNvPr id="23" name="Rectangle 22">
              <a:extLst>
                <a:ext uri="{FF2B5EF4-FFF2-40B4-BE49-F238E27FC236}">
                  <a16:creationId xmlns:a16="http://schemas.microsoft.com/office/drawing/2014/main" id="{4B09E28B-AA83-4227-ACC4-C75A2109FF86}"/>
                </a:ext>
              </a:extLst>
            </p:cNvPr>
            <p:cNvSpPr/>
            <p:nvPr/>
          </p:nvSpPr>
          <p:spPr>
            <a:xfrm>
              <a:off x="682123" y="3963388"/>
              <a:ext cx="1551096" cy="437561"/>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endParaRPr lang="en-US" b="1" dirty="0">
                <a:solidFill>
                  <a:schemeClr val="bg1"/>
                </a:solidFill>
                <a:effectLst/>
                <a:latin typeface="TH Sarabun New" panose="020B0500040200020003" pitchFamily="34" charset="-34"/>
                <a:ea typeface="Calibri" panose="020F0502020204030204" pitchFamily="34" charset="0"/>
                <a:cs typeface="TH Sarabun New" panose="020B0500040200020003" pitchFamily="34" charset="-34"/>
              </a:endParaRPr>
            </a:p>
          </p:txBody>
        </p:sp>
        <p:cxnSp>
          <p:nvCxnSpPr>
            <p:cNvPr id="24" name="Straight Connector 6">
              <a:extLst>
                <a:ext uri="{FF2B5EF4-FFF2-40B4-BE49-F238E27FC236}">
                  <a16:creationId xmlns:a16="http://schemas.microsoft.com/office/drawing/2014/main" id="{9F34672A-9161-4769-92D2-CFC6574EC3BF}"/>
                </a:ext>
              </a:extLst>
            </p:cNvPr>
            <p:cNvCxnSpPr>
              <a:cxnSpLocks/>
              <a:endCxn id="25" idx="1"/>
            </p:cNvCxnSpPr>
            <p:nvPr/>
          </p:nvCxnSpPr>
          <p:spPr>
            <a:xfrm flipH="1">
              <a:off x="2337785" y="3797153"/>
              <a:ext cx="520271" cy="374035"/>
            </a:xfrm>
            <a:prstGeom prst="line">
              <a:avLst/>
            </a:prstGeom>
            <a:ln w="19050">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5" name="สี่เหลี่ยมผืนผ้า 39">
              <a:extLst>
                <a:ext uri="{FF2B5EF4-FFF2-40B4-BE49-F238E27FC236}">
                  <a16:creationId xmlns:a16="http://schemas.microsoft.com/office/drawing/2014/main" id="{E6086BBE-7CB8-4DCD-B7EB-8AF53A472704}"/>
                </a:ext>
              </a:extLst>
            </p:cNvPr>
            <p:cNvSpPr/>
            <p:nvPr/>
          </p:nvSpPr>
          <p:spPr>
            <a:xfrm>
              <a:off x="2337785" y="3935398"/>
              <a:ext cx="45719" cy="47158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กลุ่ม 57">
            <a:extLst>
              <a:ext uri="{FF2B5EF4-FFF2-40B4-BE49-F238E27FC236}">
                <a16:creationId xmlns:a16="http://schemas.microsoft.com/office/drawing/2014/main" id="{7D16744D-8602-4816-BA0D-DEE647B558C9}"/>
              </a:ext>
            </a:extLst>
          </p:cNvPr>
          <p:cNvGrpSpPr/>
          <p:nvPr/>
        </p:nvGrpSpPr>
        <p:grpSpPr>
          <a:xfrm>
            <a:off x="33867" y="3232894"/>
            <a:ext cx="2175933" cy="1038774"/>
            <a:chOff x="682123" y="3368204"/>
            <a:chExt cx="2175933" cy="1038774"/>
          </a:xfrm>
        </p:grpSpPr>
        <p:sp>
          <p:nvSpPr>
            <p:cNvPr id="28" name="Rectangle 27">
              <a:extLst>
                <a:ext uri="{FF2B5EF4-FFF2-40B4-BE49-F238E27FC236}">
                  <a16:creationId xmlns:a16="http://schemas.microsoft.com/office/drawing/2014/main" id="{4B09E28B-AA83-4227-ACC4-C75A2109FF86}"/>
                </a:ext>
              </a:extLst>
            </p:cNvPr>
            <p:cNvSpPr/>
            <p:nvPr/>
          </p:nvSpPr>
          <p:spPr>
            <a:xfrm>
              <a:off x="682123" y="3963388"/>
              <a:ext cx="1551096" cy="437561"/>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endParaRPr lang="en-US" b="1" dirty="0">
                <a:solidFill>
                  <a:schemeClr val="bg1"/>
                </a:solidFill>
                <a:effectLst/>
                <a:latin typeface="TH Sarabun New" panose="020B0500040200020003" pitchFamily="34" charset="-34"/>
                <a:ea typeface="Calibri" panose="020F0502020204030204" pitchFamily="34" charset="0"/>
                <a:cs typeface="TH Sarabun New" panose="020B0500040200020003" pitchFamily="34" charset="-34"/>
              </a:endParaRPr>
            </a:p>
          </p:txBody>
        </p:sp>
        <p:cxnSp>
          <p:nvCxnSpPr>
            <p:cNvPr id="29" name="Straight Connector 6">
              <a:extLst>
                <a:ext uri="{FF2B5EF4-FFF2-40B4-BE49-F238E27FC236}">
                  <a16:creationId xmlns:a16="http://schemas.microsoft.com/office/drawing/2014/main" id="{9F34672A-9161-4769-92D2-CFC6574EC3BF}"/>
                </a:ext>
              </a:extLst>
            </p:cNvPr>
            <p:cNvCxnSpPr>
              <a:cxnSpLocks/>
              <a:endCxn id="30" idx="1"/>
            </p:cNvCxnSpPr>
            <p:nvPr/>
          </p:nvCxnSpPr>
          <p:spPr>
            <a:xfrm flipH="1">
              <a:off x="2337785" y="3368204"/>
              <a:ext cx="520271" cy="802984"/>
            </a:xfrm>
            <a:prstGeom prst="line">
              <a:avLst/>
            </a:prstGeom>
            <a:ln w="19050">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0" name="สี่เหลี่ยมผืนผ้า 39">
              <a:extLst>
                <a:ext uri="{FF2B5EF4-FFF2-40B4-BE49-F238E27FC236}">
                  <a16:creationId xmlns:a16="http://schemas.microsoft.com/office/drawing/2014/main" id="{E6086BBE-7CB8-4DCD-B7EB-8AF53A472704}"/>
                </a:ext>
              </a:extLst>
            </p:cNvPr>
            <p:cNvSpPr/>
            <p:nvPr/>
          </p:nvSpPr>
          <p:spPr>
            <a:xfrm>
              <a:off x="2337785" y="3935398"/>
              <a:ext cx="45719" cy="47158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กลุ่ม 57">
            <a:extLst>
              <a:ext uri="{FF2B5EF4-FFF2-40B4-BE49-F238E27FC236}">
                <a16:creationId xmlns:a16="http://schemas.microsoft.com/office/drawing/2014/main" id="{7D16744D-8602-4816-BA0D-DEE647B558C9}"/>
              </a:ext>
            </a:extLst>
          </p:cNvPr>
          <p:cNvGrpSpPr/>
          <p:nvPr/>
        </p:nvGrpSpPr>
        <p:grpSpPr>
          <a:xfrm>
            <a:off x="33867" y="3655702"/>
            <a:ext cx="2165885" cy="1225791"/>
            <a:chOff x="682123" y="3181187"/>
            <a:chExt cx="2165885" cy="1225791"/>
          </a:xfrm>
        </p:grpSpPr>
        <p:sp>
          <p:nvSpPr>
            <p:cNvPr id="33" name="Rectangle 32">
              <a:extLst>
                <a:ext uri="{FF2B5EF4-FFF2-40B4-BE49-F238E27FC236}">
                  <a16:creationId xmlns:a16="http://schemas.microsoft.com/office/drawing/2014/main" id="{4B09E28B-AA83-4227-ACC4-C75A2109FF86}"/>
                </a:ext>
              </a:extLst>
            </p:cNvPr>
            <p:cNvSpPr/>
            <p:nvPr/>
          </p:nvSpPr>
          <p:spPr>
            <a:xfrm>
              <a:off x="682123" y="3963388"/>
              <a:ext cx="1551096" cy="437561"/>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endParaRPr lang="en-US" b="1" dirty="0">
                <a:solidFill>
                  <a:schemeClr val="bg1"/>
                </a:solidFill>
                <a:effectLst/>
                <a:latin typeface="TH Sarabun New" panose="020B0500040200020003" pitchFamily="34" charset="-34"/>
                <a:ea typeface="Calibri" panose="020F0502020204030204" pitchFamily="34" charset="0"/>
                <a:cs typeface="TH Sarabun New" panose="020B0500040200020003" pitchFamily="34" charset="-34"/>
              </a:endParaRPr>
            </a:p>
          </p:txBody>
        </p:sp>
        <p:cxnSp>
          <p:nvCxnSpPr>
            <p:cNvPr id="34" name="Straight Connector 6">
              <a:extLst>
                <a:ext uri="{FF2B5EF4-FFF2-40B4-BE49-F238E27FC236}">
                  <a16:creationId xmlns:a16="http://schemas.microsoft.com/office/drawing/2014/main" id="{9F34672A-9161-4769-92D2-CFC6574EC3BF}"/>
                </a:ext>
              </a:extLst>
            </p:cNvPr>
            <p:cNvCxnSpPr>
              <a:cxnSpLocks/>
              <a:endCxn id="35" idx="1"/>
            </p:cNvCxnSpPr>
            <p:nvPr/>
          </p:nvCxnSpPr>
          <p:spPr>
            <a:xfrm flipH="1">
              <a:off x="2337785" y="3181187"/>
              <a:ext cx="510223" cy="990001"/>
            </a:xfrm>
            <a:prstGeom prst="line">
              <a:avLst/>
            </a:prstGeom>
            <a:ln w="19050">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5" name="สี่เหลี่ยมผืนผ้า 39">
              <a:extLst>
                <a:ext uri="{FF2B5EF4-FFF2-40B4-BE49-F238E27FC236}">
                  <a16:creationId xmlns:a16="http://schemas.microsoft.com/office/drawing/2014/main" id="{E6086BBE-7CB8-4DCD-B7EB-8AF53A472704}"/>
                </a:ext>
              </a:extLst>
            </p:cNvPr>
            <p:cNvSpPr/>
            <p:nvPr/>
          </p:nvSpPr>
          <p:spPr>
            <a:xfrm>
              <a:off x="2337785" y="3935398"/>
              <a:ext cx="45719" cy="47158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กลุ่ม 57">
            <a:extLst>
              <a:ext uri="{FF2B5EF4-FFF2-40B4-BE49-F238E27FC236}">
                <a16:creationId xmlns:a16="http://schemas.microsoft.com/office/drawing/2014/main" id="{7D16744D-8602-4816-BA0D-DEE647B558C9}"/>
              </a:ext>
            </a:extLst>
          </p:cNvPr>
          <p:cNvGrpSpPr/>
          <p:nvPr/>
        </p:nvGrpSpPr>
        <p:grpSpPr>
          <a:xfrm>
            <a:off x="2056769" y="4271668"/>
            <a:ext cx="1642535" cy="722020"/>
            <a:chOff x="590684" y="3695938"/>
            <a:chExt cx="1642535" cy="722020"/>
          </a:xfrm>
        </p:grpSpPr>
        <p:sp>
          <p:nvSpPr>
            <p:cNvPr id="38" name="Rectangle 37">
              <a:extLst>
                <a:ext uri="{FF2B5EF4-FFF2-40B4-BE49-F238E27FC236}">
                  <a16:creationId xmlns:a16="http://schemas.microsoft.com/office/drawing/2014/main" id="{4B09E28B-AA83-4227-ACC4-C75A2109FF86}"/>
                </a:ext>
              </a:extLst>
            </p:cNvPr>
            <p:cNvSpPr/>
            <p:nvPr/>
          </p:nvSpPr>
          <p:spPr>
            <a:xfrm>
              <a:off x="682123" y="3963388"/>
              <a:ext cx="1551096" cy="437561"/>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endParaRPr lang="en-US" b="1" dirty="0">
                <a:solidFill>
                  <a:schemeClr val="bg1"/>
                </a:solidFill>
                <a:effectLst/>
                <a:latin typeface="TH Sarabun New" panose="020B0500040200020003" pitchFamily="34" charset="-34"/>
                <a:ea typeface="Calibri" panose="020F0502020204030204" pitchFamily="34" charset="0"/>
                <a:cs typeface="TH Sarabun New" panose="020B0500040200020003" pitchFamily="34" charset="-34"/>
              </a:endParaRPr>
            </a:p>
          </p:txBody>
        </p:sp>
        <p:cxnSp>
          <p:nvCxnSpPr>
            <p:cNvPr id="39" name="Straight Connector 6">
              <a:extLst>
                <a:ext uri="{FF2B5EF4-FFF2-40B4-BE49-F238E27FC236}">
                  <a16:creationId xmlns:a16="http://schemas.microsoft.com/office/drawing/2014/main" id="{9F34672A-9161-4769-92D2-CFC6574EC3BF}"/>
                </a:ext>
              </a:extLst>
            </p:cNvPr>
            <p:cNvCxnSpPr>
              <a:cxnSpLocks/>
              <a:endCxn id="40" idx="1"/>
            </p:cNvCxnSpPr>
            <p:nvPr/>
          </p:nvCxnSpPr>
          <p:spPr>
            <a:xfrm flipH="1">
              <a:off x="590684" y="3695938"/>
              <a:ext cx="91439" cy="486230"/>
            </a:xfrm>
            <a:prstGeom prst="line">
              <a:avLst/>
            </a:prstGeom>
            <a:ln w="19050">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0" name="สี่เหลี่ยมผืนผ้า 39">
              <a:extLst>
                <a:ext uri="{FF2B5EF4-FFF2-40B4-BE49-F238E27FC236}">
                  <a16:creationId xmlns:a16="http://schemas.microsoft.com/office/drawing/2014/main" id="{E6086BBE-7CB8-4DCD-B7EB-8AF53A472704}"/>
                </a:ext>
              </a:extLst>
            </p:cNvPr>
            <p:cNvSpPr/>
            <p:nvPr/>
          </p:nvSpPr>
          <p:spPr>
            <a:xfrm>
              <a:off x="590684" y="3946378"/>
              <a:ext cx="45719" cy="47158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74" name="Rectangle 7173"/>
          <p:cNvSpPr/>
          <p:nvPr/>
        </p:nvSpPr>
        <p:spPr>
          <a:xfrm>
            <a:off x="464723" y="4487462"/>
            <a:ext cx="830677" cy="369332"/>
          </a:xfrm>
          <a:prstGeom prst="rect">
            <a:avLst/>
          </a:prstGeom>
        </p:spPr>
        <p:txBody>
          <a:bodyPr wrap="none">
            <a:spAutoFit/>
          </a:bodyPr>
          <a:lstStyle/>
          <a:p>
            <a:r>
              <a:rPr lang="th-TH" dirty="0">
                <a:solidFill>
                  <a:schemeClr val="bg1"/>
                </a:solidFill>
                <a:latin typeface="TH Sarabun New" panose="020B0500040200020003" pitchFamily="34" charset="-34"/>
                <a:cs typeface="TH Sarabun New" panose="020B0500040200020003" pitchFamily="34" charset="-34"/>
              </a:rPr>
              <a:t>ข่าวบันเทิง</a:t>
            </a:r>
            <a:endParaRPr lang="en-US" dirty="0">
              <a:solidFill>
                <a:schemeClr val="bg1"/>
              </a:solidFill>
              <a:latin typeface="TH Sarabun New" panose="020B0500040200020003" pitchFamily="34" charset="-34"/>
              <a:cs typeface="TH Sarabun New" panose="020B0500040200020003" pitchFamily="34" charset="-34"/>
            </a:endParaRPr>
          </a:p>
        </p:txBody>
      </p:sp>
      <p:sp>
        <p:nvSpPr>
          <p:cNvPr id="47" name="Rectangle 46"/>
          <p:cNvSpPr/>
          <p:nvPr/>
        </p:nvSpPr>
        <p:spPr>
          <a:xfrm>
            <a:off x="339689" y="1991459"/>
            <a:ext cx="955711" cy="369332"/>
          </a:xfrm>
          <a:prstGeom prst="rect">
            <a:avLst/>
          </a:prstGeom>
        </p:spPr>
        <p:txBody>
          <a:bodyPr wrap="none">
            <a:spAutoFit/>
          </a:bodyPr>
          <a:lstStyle/>
          <a:p>
            <a:r>
              <a:rPr lang="th-TH" dirty="0">
                <a:solidFill>
                  <a:schemeClr val="bg1"/>
                </a:solidFill>
                <a:latin typeface="TH Sarabun New" panose="020B0500040200020003" pitchFamily="34" charset="-34"/>
                <a:cs typeface="TH Sarabun New" panose="020B0500040200020003" pitchFamily="34" charset="-34"/>
              </a:rPr>
              <a:t>ข่าวการเมือง</a:t>
            </a:r>
            <a:endParaRPr lang="en-US" dirty="0">
              <a:solidFill>
                <a:schemeClr val="bg1"/>
              </a:solidFill>
              <a:latin typeface="TH Sarabun New" panose="020B0500040200020003" pitchFamily="34" charset="-34"/>
              <a:cs typeface="TH Sarabun New" panose="020B0500040200020003" pitchFamily="34" charset="-34"/>
            </a:endParaRPr>
          </a:p>
        </p:txBody>
      </p:sp>
      <p:sp>
        <p:nvSpPr>
          <p:cNvPr id="48" name="Rectangle 47"/>
          <p:cNvSpPr/>
          <p:nvPr/>
        </p:nvSpPr>
        <p:spPr>
          <a:xfrm>
            <a:off x="453221" y="2642430"/>
            <a:ext cx="772969" cy="369332"/>
          </a:xfrm>
          <a:prstGeom prst="rect">
            <a:avLst/>
          </a:prstGeom>
        </p:spPr>
        <p:txBody>
          <a:bodyPr wrap="none">
            <a:spAutoFit/>
          </a:bodyPr>
          <a:lstStyle/>
          <a:p>
            <a:r>
              <a:rPr lang="th-TH" dirty="0">
                <a:solidFill>
                  <a:schemeClr val="bg1"/>
                </a:solidFill>
                <a:latin typeface="TH Sarabun New" panose="020B0500040200020003" pitchFamily="34" charset="-34"/>
                <a:cs typeface="TH Sarabun New" panose="020B0500040200020003" pitchFamily="34" charset="-34"/>
              </a:rPr>
              <a:t>ข่าวธุรกิจ</a:t>
            </a:r>
            <a:endParaRPr lang="en-US" dirty="0">
              <a:solidFill>
                <a:schemeClr val="bg1"/>
              </a:solidFill>
              <a:latin typeface="TH Sarabun New" panose="020B0500040200020003" pitchFamily="34" charset="-34"/>
              <a:cs typeface="TH Sarabun New" panose="020B0500040200020003" pitchFamily="34" charset="-34"/>
            </a:endParaRPr>
          </a:p>
        </p:txBody>
      </p:sp>
      <p:sp>
        <p:nvSpPr>
          <p:cNvPr id="49" name="Rectangle 48"/>
          <p:cNvSpPr/>
          <p:nvPr/>
        </p:nvSpPr>
        <p:spPr>
          <a:xfrm>
            <a:off x="228600" y="3232211"/>
            <a:ext cx="1197764" cy="369332"/>
          </a:xfrm>
          <a:prstGeom prst="rect">
            <a:avLst/>
          </a:prstGeom>
        </p:spPr>
        <p:txBody>
          <a:bodyPr wrap="none">
            <a:spAutoFit/>
          </a:bodyPr>
          <a:lstStyle/>
          <a:p>
            <a:r>
              <a:rPr lang="th-TH" dirty="0">
                <a:solidFill>
                  <a:schemeClr val="bg1"/>
                </a:solidFill>
                <a:latin typeface="TH Sarabun New" panose="020B0500040200020003" pitchFamily="34" charset="-34"/>
                <a:cs typeface="TH Sarabun New" panose="020B0500040200020003" pitchFamily="34" charset="-34"/>
              </a:rPr>
              <a:t>ข่าวอาชญากรรม</a:t>
            </a:r>
            <a:endParaRPr lang="en-US" dirty="0">
              <a:solidFill>
                <a:schemeClr val="bg1"/>
              </a:solidFill>
              <a:latin typeface="TH Sarabun New" panose="020B0500040200020003" pitchFamily="34" charset="-34"/>
              <a:cs typeface="TH Sarabun New" panose="020B0500040200020003" pitchFamily="34" charset="-34"/>
            </a:endParaRPr>
          </a:p>
        </p:txBody>
      </p:sp>
      <p:sp>
        <p:nvSpPr>
          <p:cNvPr id="50" name="Rectangle 49"/>
          <p:cNvSpPr/>
          <p:nvPr/>
        </p:nvSpPr>
        <p:spPr>
          <a:xfrm>
            <a:off x="614432" y="3862192"/>
            <a:ext cx="452368" cy="369332"/>
          </a:xfrm>
          <a:prstGeom prst="rect">
            <a:avLst/>
          </a:prstGeom>
        </p:spPr>
        <p:txBody>
          <a:bodyPr wrap="none">
            <a:spAutoFit/>
          </a:bodyPr>
          <a:lstStyle/>
          <a:p>
            <a:r>
              <a:rPr lang="th-TH" dirty="0">
                <a:solidFill>
                  <a:schemeClr val="bg1"/>
                </a:solidFill>
                <a:latin typeface="TH Sarabun New" panose="020B0500040200020003" pitchFamily="34" charset="-34"/>
                <a:cs typeface="TH Sarabun New" panose="020B0500040200020003" pitchFamily="34" charset="-34"/>
              </a:rPr>
              <a:t>กีฬา</a:t>
            </a:r>
            <a:endParaRPr lang="en-US" dirty="0">
              <a:solidFill>
                <a:schemeClr val="bg1"/>
              </a:solidFill>
              <a:latin typeface="TH Sarabun New" panose="020B0500040200020003" pitchFamily="34" charset="-34"/>
              <a:cs typeface="TH Sarabun New" panose="020B0500040200020003" pitchFamily="34" charset="-34"/>
            </a:endParaRPr>
          </a:p>
        </p:txBody>
      </p:sp>
      <p:sp>
        <p:nvSpPr>
          <p:cNvPr id="51" name="Rectangle 50"/>
          <p:cNvSpPr/>
          <p:nvPr/>
        </p:nvSpPr>
        <p:spPr>
          <a:xfrm>
            <a:off x="381000" y="1364218"/>
            <a:ext cx="772969" cy="369332"/>
          </a:xfrm>
          <a:prstGeom prst="rect">
            <a:avLst/>
          </a:prstGeom>
        </p:spPr>
        <p:txBody>
          <a:bodyPr wrap="none">
            <a:spAutoFit/>
          </a:bodyPr>
          <a:lstStyle/>
          <a:p>
            <a:r>
              <a:rPr lang="th-TH" dirty="0">
                <a:solidFill>
                  <a:schemeClr val="bg1"/>
                </a:solidFill>
                <a:latin typeface="TH Sarabun New" panose="020B0500040200020003" pitchFamily="34" charset="-34"/>
                <a:cs typeface="TH Sarabun New" panose="020B0500040200020003" pitchFamily="34" charset="-34"/>
              </a:rPr>
              <a:t>ข่าวทั่วไป</a:t>
            </a:r>
            <a:endParaRPr lang="en-US" dirty="0">
              <a:solidFill>
                <a:schemeClr val="bg1"/>
              </a:solidFill>
              <a:latin typeface="TH Sarabun New" panose="020B0500040200020003" pitchFamily="34" charset="-34"/>
              <a:cs typeface="TH Sarabun New" panose="020B0500040200020003" pitchFamily="34" charset="-34"/>
            </a:endParaRPr>
          </a:p>
        </p:txBody>
      </p:sp>
      <p:sp>
        <p:nvSpPr>
          <p:cNvPr id="52" name="Rectangle 51"/>
          <p:cNvSpPr/>
          <p:nvPr/>
        </p:nvSpPr>
        <p:spPr>
          <a:xfrm>
            <a:off x="2362200" y="4573232"/>
            <a:ext cx="1144865" cy="369332"/>
          </a:xfrm>
          <a:prstGeom prst="rect">
            <a:avLst/>
          </a:prstGeom>
        </p:spPr>
        <p:txBody>
          <a:bodyPr wrap="none">
            <a:spAutoFit/>
          </a:bodyPr>
          <a:lstStyle/>
          <a:p>
            <a:r>
              <a:rPr lang="th-TH" dirty="0">
                <a:solidFill>
                  <a:schemeClr val="bg1"/>
                </a:solidFill>
                <a:latin typeface="TH Sarabun New" panose="020B0500040200020003" pitchFamily="34" charset="-34"/>
                <a:cs typeface="TH Sarabun New" panose="020B0500040200020003" pitchFamily="34" charset="-34"/>
              </a:rPr>
              <a:t>ข่าวต่างประเทศ</a:t>
            </a:r>
            <a:endParaRPr lang="en-US" dirty="0">
              <a:solidFill>
                <a:schemeClr val="bg1"/>
              </a:solidFill>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14079424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fltVal val="0"/>
                                          </p:val>
                                        </p:tav>
                                        <p:tav tm="100000">
                                          <p:val>
                                            <p:strVal val="#ppt_h"/>
                                          </p:val>
                                        </p:tav>
                                      </p:tavLst>
                                    </p:anim>
                                    <p:animEffect transition="in" filter="fade">
                                      <p:cBhvr>
                                        <p:cTn id="26" dur="500"/>
                                        <p:tgtEl>
                                          <p:spTgt spid="53"/>
                                        </p:tgtEl>
                                      </p:cBhvr>
                                    </p:animEffect>
                                  </p:childTnLst>
                                </p:cTn>
                              </p:par>
                            </p:childTnLst>
                          </p:cTn>
                        </p:par>
                        <p:par>
                          <p:cTn id="27" fill="hold">
                            <p:stCondLst>
                              <p:cond delay="2500"/>
                            </p:stCondLst>
                            <p:childTnLst>
                              <p:par>
                                <p:cTn id="28" presetID="31" presetClass="entr" presetSubtype="0" fill="hold" nodeType="afterEffect">
                                  <p:stCondLst>
                                    <p:cond delay="0"/>
                                  </p:stCondLst>
                                  <p:childTnLst>
                                    <p:set>
                                      <p:cBhvr>
                                        <p:cTn id="29" dur="1" fill="hold">
                                          <p:stCondLst>
                                            <p:cond delay="0"/>
                                          </p:stCondLst>
                                        </p:cTn>
                                        <p:tgtEl>
                                          <p:spTgt spid="7170"/>
                                        </p:tgtEl>
                                        <p:attrNameLst>
                                          <p:attrName>style.visibility</p:attrName>
                                        </p:attrNameLst>
                                      </p:cBhvr>
                                      <p:to>
                                        <p:strVal val="visible"/>
                                      </p:to>
                                    </p:set>
                                    <p:anim calcmode="lin" valueType="num">
                                      <p:cBhvr>
                                        <p:cTn id="30" dur="1000" fill="hold"/>
                                        <p:tgtEl>
                                          <p:spTgt spid="7170"/>
                                        </p:tgtEl>
                                        <p:attrNameLst>
                                          <p:attrName>ppt_w</p:attrName>
                                        </p:attrNameLst>
                                      </p:cBhvr>
                                      <p:tavLst>
                                        <p:tav tm="0">
                                          <p:val>
                                            <p:fltVal val="0"/>
                                          </p:val>
                                        </p:tav>
                                        <p:tav tm="100000">
                                          <p:val>
                                            <p:strVal val="#ppt_w"/>
                                          </p:val>
                                        </p:tav>
                                      </p:tavLst>
                                    </p:anim>
                                    <p:anim calcmode="lin" valueType="num">
                                      <p:cBhvr>
                                        <p:cTn id="31" dur="1000" fill="hold"/>
                                        <p:tgtEl>
                                          <p:spTgt spid="7170"/>
                                        </p:tgtEl>
                                        <p:attrNameLst>
                                          <p:attrName>ppt_h</p:attrName>
                                        </p:attrNameLst>
                                      </p:cBhvr>
                                      <p:tavLst>
                                        <p:tav tm="0">
                                          <p:val>
                                            <p:fltVal val="0"/>
                                          </p:val>
                                        </p:tav>
                                        <p:tav tm="100000">
                                          <p:val>
                                            <p:strVal val="#ppt_h"/>
                                          </p:val>
                                        </p:tav>
                                      </p:tavLst>
                                    </p:anim>
                                    <p:anim calcmode="lin" valueType="num">
                                      <p:cBhvr>
                                        <p:cTn id="32" dur="1000" fill="hold"/>
                                        <p:tgtEl>
                                          <p:spTgt spid="7170"/>
                                        </p:tgtEl>
                                        <p:attrNameLst>
                                          <p:attrName>style.rotation</p:attrName>
                                        </p:attrNameLst>
                                      </p:cBhvr>
                                      <p:tavLst>
                                        <p:tav tm="0">
                                          <p:val>
                                            <p:fltVal val="90"/>
                                          </p:val>
                                        </p:tav>
                                        <p:tav tm="100000">
                                          <p:val>
                                            <p:fltVal val="0"/>
                                          </p:val>
                                        </p:tav>
                                      </p:tavLst>
                                    </p:anim>
                                    <p:animEffect transition="in" filter="fade">
                                      <p:cBhvr>
                                        <p:cTn id="33" dur="1000"/>
                                        <p:tgtEl>
                                          <p:spTgt spid="717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righ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righ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right)">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right)">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right)">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nodeType="click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wipe(right)">
                                      <p:cBhvr>
                                        <p:cTn id="6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p:cNvSpPr/>
          <p:nvPr/>
        </p:nvSpPr>
        <p:spPr>
          <a:xfrm>
            <a:off x="1600200" y="1123950"/>
            <a:ext cx="5943600" cy="2895600"/>
          </a:xfrm>
          <a:prstGeom prst="parallelogram">
            <a:avLst/>
          </a:prstGeom>
          <a:solidFill>
            <a:schemeClr val="bg1"/>
          </a:solidFill>
          <a:ln w="76200">
            <a:solidFill>
              <a:srgbClr val="7030A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n w="19050" cmpd="sng">
                <a:solidFill>
                  <a:srgbClr val="7030A0"/>
                </a:solidFill>
                <a:prstDash val="solid"/>
              </a:ln>
              <a:solidFill>
                <a:srgbClr val="7030A0"/>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endParaRPr>
          </a:p>
        </p:txBody>
      </p:sp>
      <p:sp>
        <p:nvSpPr>
          <p:cNvPr id="5" name="Rectangle 4"/>
          <p:cNvSpPr/>
          <p:nvPr/>
        </p:nvSpPr>
        <p:spPr>
          <a:xfrm>
            <a:off x="2331720" y="1279089"/>
            <a:ext cx="4572000" cy="2585323"/>
          </a:xfrm>
          <a:prstGeom prst="rect">
            <a:avLst/>
          </a:prstGeom>
        </p:spPr>
        <p:txBody>
          <a:bodyPr>
            <a:spAutoFit/>
          </a:bodyPr>
          <a:lstStyle/>
          <a:p>
            <a:pPr algn="thaiDist" defTabSz="339725"/>
            <a:r>
              <a:rPr lang="th-TH" dirty="0">
                <a:ln w="12700" cmpd="sng">
                  <a:solidFill>
                    <a:srgbClr val="7030A0"/>
                  </a:solidFill>
                  <a:prstDash val="solid"/>
                </a:ln>
                <a:solidFill>
                  <a:srgbClr val="7030A0"/>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	</a:t>
            </a:r>
            <a:r>
              <a:rPr lang="en-US" dirty="0">
                <a:ln w="12700" cmpd="sng">
                  <a:solidFill>
                    <a:srgbClr val="7030A0"/>
                  </a:solidFill>
                  <a:prstDash val="solid"/>
                </a:ln>
                <a:solidFill>
                  <a:srgbClr val="FF0000"/>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Media</a:t>
            </a:r>
            <a:r>
              <a:rPr lang="en-US" dirty="0">
                <a:ln w="12700" cmpd="sng">
                  <a:solidFill>
                    <a:srgbClr val="7030A0"/>
                  </a:solidFill>
                  <a:prstDash val="solid"/>
                </a:ln>
                <a:solidFill>
                  <a:srgbClr val="7030A0"/>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 is the plural form of medium, which (broadly speaking) describes any channel of communication. This can include anything from printed paper to digital data, and encompasses art, news, educational content and numerous other forms of information. </a:t>
            </a:r>
            <a:r>
              <a:rPr lang="en-US" i="1" dirty="0">
                <a:ln w="12700" cmpd="sng">
                  <a:solidFill>
                    <a:srgbClr val="7030A0"/>
                  </a:solidFill>
                  <a:prstDash val="solid"/>
                </a:ln>
                <a:solidFill>
                  <a:srgbClr val="7030A0"/>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Digital media</a:t>
            </a:r>
            <a:r>
              <a:rPr lang="en-US" dirty="0">
                <a:ln w="12700" cmpd="sng">
                  <a:solidFill>
                    <a:srgbClr val="7030A0"/>
                  </a:solidFill>
                  <a:prstDash val="solid"/>
                </a:ln>
                <a:solidFill>
                  <a:srgbClr val="7030A0"/>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 which makes up an increasingly vast portion of</a:t>
            </a:r>
            <a:r>
              <a:rPr lang="th-TH" dirty="0">
                <a:ln w="12700" cmpd="sng">
                  <a:solidFill>
                    <a:srgbClr val="7030A0"/>
                  </a:solidFill>
                  <a:prstDash val="solid"/>
                </a:ln>
                <a:solidFill>
                  <a:srgbClr val="7030A0"/>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 </a:t>
            </a:r>
            <a:r>
              <a:rPr lang="en-US" dirty="0">
                <a:ln w="12700" cmpd="sng">
                  <a:solidFill>
                    <a:srgbClr val="7030A0"/>
                  </a:solidFill>
                  <a:prstDash val="solid"/>
                </a:ln>
                <a:solidFill>
                  <a:srgbClr val="7030A0"/>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modern communications,</a:t>
            </a:r>
            <a:r>
              <a:rPr lang="th-TH" dirty="0">
                <a:ln w="12700" cmpd="sng">
                  <a:solidFill>
                    <a:srgbClr val="7030A0"/>
                  </a:solidFill>
                  <a:prstDash val="solid"/>
                </a:ln>
                <a:solidFill>
                  <a:srgbClr val="7030A0"/>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 </a:t>
            </a:r>
            <a:r>
              <a:rPr lang="en-US" dirty="0">
                <a:ln w="12700" cmpd="sng">
                  <a:solidFill>
                    <a:srgbClr val="7030A0"/>
                  </a:solidFill>
                  <a:prstDash val="solid"/>
                </a:ln>
                <a:solidFill>
                  <a:srgbClr val="7030A0"/>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is comprised of intricately encoded signals that are transmitted over various forms of physical and virtual media</a:t>
            </a:r>
            <a:r>
              <a:rPr lang="th-TH" dirty="0">
                <a:ln w="12700" cmpd="sng">
                  <a:solidFill>
                    <a:srgbClr val="7030A0"/>
                  </a:solidFill>
                  <a:prstDash val="solid"/>
                </a:ln>
                <a:solidFill>
                  <a:srgbClr val="7030A0"/>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 </a:t>
            </a:r>
            <a:r>
              <a:rPr lang="en-US" dirty="0">
                <a:ln w="12700" cmpd="sng">
                  <a:solidFill>
                    <a:srgbClr val="7030A0"/>
                  </a:solidFill>
                  <a:prstDash val="solid"/>
                </a:ln>
                <a:solidFill>
                  <a:srgbClr val="7030A0"/>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such as fiber optic cable and computer networks.</a:t>
            </a:r>
          </a:p>
        </p:txBody>
      </p:sp>
      <p:sp>
        <p:nvSpPr>
          <p:cNvPr id="6" name="Flowchart: Process 5"/>
          <p:cNvSpPr/>
          <p:nvPr/>
        </p:nvSpPr>
        <p:spPr>
          <a:xfrm>
            <a:off x="0" y="0"/>
            <a:ext cx="4191000" cy="1123950"/>
          </a:xfrm>
          <a:prstGeom prst="flowChart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a:off x="4953000" y="4025008"/>
            <a:ext cx="4191000" cy="1123950"/>
          </a:xfrm>
          <a:prstGeom prst="flowChart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7200" y="678418"/>
            <a:ext cx="3733800" cy="369332"/>
          </a:xfrm>
          <a:prstGeom prst="rect">
            <a:avLst/>
          </a:prstGeom>
          <a:noFill/>
        </p:spPr>
        <p:txBody>
          <a:bodyPr wrap="square" rtlCol="0">
            <a:spAutoFit/>
          </a:bodyPr>
          <a:lstStyle/>
          <a:p>
            <a:r>
              <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rPr>
              <a:t>Definition - What does Media mean?</a:t>
            </a:r>
          </a:p>
        </p:txBody>
      </p:sp>
      <p:sp>
        <p:nvSpPr>
          <p:cNvPr id="9" name="TextBox 8"/>
          <p:cNvSpPr txBox="1"/>
          <p:nvPr/>
        </p:nvSpPr>
        <p:spPr>
          <a:xfrm>
            <a:off x="5105400" y="4171950"/>
            <a:ext cx="4038600" cy="338554"/>
          </a:xfrm>
          <a:prstGeom prst="rect">
            <a:avLst/>
          </a:prstGeom>
          <a:noFill/>
        </p:spPr>
        <p:txBody>
          <a:bodyPr wrap="square" rtlCol="0">
            <a:spAutoFit/>
          </a:bodyPr>
          <a:lstStyle/>
          <a:p>
            <a:r>
              <a:rPr lang="th-TH" sz="1600" dirty="0">
                <a:ln w="12700" cmpd="sng">
                  <a:solidFill>
                    <a:schemeClr val="bg1"/>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ที่มา </a:t>
            </a:r>
            <a:r>
              <a:rPr lang="en-US" sz="1600" u="sng" dirty="0">
                <a:ln w="12700" cmpd="sng">
                  <a:solidFill>
                    <a:schemeClr val="bg1"/>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https://www.techopedia.com/definition/1098/media</a:t>
            </a:r>
            <a:endParaRPr lang="en-US" sz="1600" dirty="0">
              <a:ln w="12700" cmpd="sng">
                <a:solidFill>
                  <a:schemeClr val="bg1"/>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85950"/>
            <a:ext cx="1591995" cy="3109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992442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1"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childTnLst>
                          </p:cTn>
                        </p:par>
                        <p:par>
                          <p:cTn id="24" fill="hold">
                            <p:stCondLst>
                              <p:cond delay="4500"/>
                            </p:stCondLst>
                            <p:childTnLst>
                              <p:par>
                                <p:cTn id="25" presetID="53" presetClass="entr" presetSubtype="1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5000"/>
                            </p:stCondLst>
                            <p:childTnLst>
                              <p:par>
                                <p:cTn id="31" presetID="26"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80">
                                          <p:stCondLst>
                                            <p:cond delay="0"/>
                                          </p:stCondLst>
                                        </p:cTn>
                                        <p:tgtEl>
                                          <p:spTgt spid="9"/>
                                        </p:tgtEl>
                                      </p:cBhvr>
                                    </p:animEffect>
                                    <p:anim calcmode="lin" valueType="num">
                                      <p:cBhvr>
                                        <p:cTn id="3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9" dur="26">
                                          <p:stCondLst>
                                            <p:cond delay="650"/>
                                          </p:stCondLst>
                                        </p:cTn>
                                        <p:tgtEl>
                                          <p:spTgt spid="9"/>
                                        </p:tgtEl>
                                      </p:cBhvr>
                                      <p:to x="100000" y="60000"/>
                                    </p:animScale>
                                    <p:animScale>
                                      <p:cBhvr>
                                        <p:cTn id="40" dur="166" decel="50000">
                                          <p:stCondLst>
                                            <p:cond delay="676"/>
                                          </p:stCondLst>
                                        </p:cTn>
                                        <p:tgtEl>
                                          <p:spTgt spid="9"/>
                                        </p:tgtEl>
                                      </p:cBhvr>
                                      <p:to x="100000" y="100000"/>
                                    </p:animScale>
                                    <p:animScale>
                                      <p:cBhvr>
                                        <p:cTn id="41" dur="26">
                                          <p:stCondLst>
                                            <p:cond delay="1312"/>
                                          </p:stCondLst>
                                        </p:cTn>
                                        <p:tgtEl>
                                          <p:spTgt spid="9"/>
                                        </p:tgtEl>
                                      </p:cBhvr>
                                      <p:to x="100000" y="80000"/>
                                    </p:animScale>
                                    <p:animScale>
                                      <p:cBhvr>
                                        <p:cTn id="42" dur="166" decel="50000">
                                          <p:stCondLst>
                                            <p:cond delay="1338"/>
                                          </p:stCondLst>
                                        </p:cTn>
                                        <p:tgtEl>
                                          <p:spTgt spid="9"/>
                                        </p:tgtEl>
                                      </p:cBhvr>
                                      <p:to x="100000" y="100000"/>
                                    </p:animScale>
                                    <p:animScale>
                                      <p:cBhvr>
                                        <p:cTn id="43" dur="26">
                                          <p:stCondLst>
                                            <p:cond delay="1642"/>
                                          </p:stCondLst>
                                        </p:cTn>
                                        <p:tgtEl>
                                          <p:spTgt spid="9"/>
                                        </p:tgtEl>
                                      </p:cBhvr>
                                      <p:to x="100000" y="90000"/>
                                    </p:animScale>
                                    <p:animScale>
                                      <p:cBhvr>
                                        <p:cTn id="44" dur="166" decel="50000">
                                          <p:stCondLst>
                                            <p:cond delay="1668"/>
                                          </p:stCondLst>
                                        </p:cTn>
                                        <p:tgtEl>
                                          <p:spTgt spid="9"/>
                                        </p:tgtEl>
                                      </p:cBhvr>
                                      <p:to x="100000" y="100000"/>
                                    </p:animScale>
                                    <p:animScale>
                                      <p:cBhvr>
                                        <p:cTn id="45" dur="26">
                                          <p:stCondLst>
                                            <p:cond delay="1808"/>
                                          </p:stCondLst>
                                        </p:cTn>
                                        <p:tgtEl>
                                          <p:spTgt spid="9"/>
                                        </p:tgtEl>
                                      </p:cBhvr>
                                      <p:to x="100000" y="95000"/>
                                    </p:animScale>
                                    <p:animScale>
                                      <p:cBhvr>
                                        <p:cTn id="46" dur="166" decel="50000">
                                          <p:stCondLst>
                                            <p:cond delay="1834"/>
                                          </p:stCondLst>
                                        </p:cTn>
                                        <p:tgtEl>
                                          <p:spTgt spid="9"/>
                                        </p:tgtEl>
                                      </p:cBhvr>
                                      <p:to x="100000" y="100000"/>
                                    </p:animScale>
                                  </p:childTnLst>
                                </p:cTn>
                              </p:par>
                            </p:childTnLst>
                          </p:cTn>
                        </p:par>
                        <p:par>
                          <p:cTn id="47" fill="hold">
                            <p:stCondLst>
                              <p:cond delay="7000"/>
                            </p:stCondLst>
                            <p:childTnLst>
                              <p:par>
                                <p:cTn id="48" presetID="42" presetClass="entr" presetSubtype="0" fill="hold" nodeType="afterEffect">
                                  <p:stCondLst>
                                    <p:cond delay="0"/>
                                  </p:stCondLst>
                                  <p:childTnLst>
                                    <p:set>
                                      <p:cBhvr>
                                        <p:cTn id="49" dur="1" fill="hold">
                                          <p:stCondLst>
                                            <p:cond delay="0"/>
                                          </p:stCondLst>
                                        </p:cTn>
                                        <p:tgtEl>
                                          <p:spTgt spid="13314"/>
                                        </p:tgtEl>
                                        <p:attrNameLst>
                                          <p:attrName>style.visibility</p:attrName>
                                        </p:attrNameLst>
                                      </p:cBhvr>
                                      <p:to>
                                        <p:strVal val="visible"/>
                                      </p:to>
                                    </p:set>
                                    <p:animEffect transition="in" filter="fade">
                                      <p:cBhvr>
                                        <p:cTn id="50" dur="1000"/>
                                        <p:tgtEl>
                                          <p:spTgt spid="13314"/>
                                        </p:tgtEl>
                                      </p:cBhvr>
                                    </p:animEffect>
                                    <p:anim calcmode="lin" valueType="num">
                                      <p:cBhvr>
                                        <p:cTn id="51" dur="1000" fill="hold"/>
                                        <p:tgtEl>
                                          <p:spTgt spid="13314"/>
                                        </p:tgtEl>
                                        <p:attrNameLst>
                                          <p:attrName>ppt_x</p:attrName>
                                        </p:attrNameLst>
                                      </p:cBhvr>
                                      <p:tavLst>
                                        <p:tav tm="0">
                                          <p:val>
                                            <p:strVal val="#ppt_x"/>
                                          </p:val>
                                        </p:tav>
                                        <p:tav tm="100000">
                                          <p:val>
                                            <p:strVal val="#ppt_x"/>
                                          </p:val>
                                        </p:tav>
                                      </p:tavLst>
                                    </p:anim>
                                    <p:anim calcmode="lin" valueType="num">
                                      <p:cBhvr>
                                        <p:cTn id="52"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5181600" y="0"/>
            <a:ext cx="3962400" cy="5143500"/>
          </a:xfrm>
          <a:prstGeom prst="flowChart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4"/>
          <p:cNvSpPr/>
          <p:nvPr/>
        </p:nvSpPr>
        <p:spPr>
          <a:xfrm>
            <a:off x="1371600" y="971550"/>
            <a:ext cx="7239000" cy="2971800"/>
          </a:xfrm>
          <a:prstGeom prst="homePlate">
            <a:avLst/>
          </a:prstGeom>
          <a:solidFill>
            <a:schemeClr val="bg1"/>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00200" y="1205627"/>
            <a:ext cx="5715000" cy="2554545"/>
          </a:xfrm>
          <a:prstGeom prst="rect">
            <a:avLst/>
          </a:prstGeom>
        </p:spPr>
        <p:txBody>
          <a:bodyPr wrap="square">
            <a:spAutoFit/>
          </a:bodyPr>
          <a:lstStyle/>
          <a:p>
            <a:pPr algn="thaiDist" defTabSz="346075"/>
            <a:r>
              <a:rPr lang="th-TH" sz="2000" dirty="0">
                <a:ln w="12700" cmpd="sng">
                  <a:solidFill>
                    <a:schemeClr val="accent5">
                      <a:lumMod val="50000"/>
                    </a:schemeClr>
                  </a:solidFill>
                  <a:prstDash val="solid"/>
                </a:ln>
                <a:solidFill>
                  <a:schemeClr val="accent5">
                    <a:lumMod val="50000"/>
                  </a:schemeClr>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	</a:t>
            </a:r>
            <a:r>
              <a:rPr lang="en-US" sz="2000" u="sng" dirty="0">
                <a:ln w="12700" cmpd="sng">
                  <a:solidFill>
                    <a:schemeClr val="accent5">
                      <a:lumMod val="50000"/>
                    </a:schemeClr>
                  </a:solidFill>
                  <a:prstDash val="solid"/>
                </a:ln>
                <a:solidFill>
                  <a:schemeClr val="accent5">
                    <a:lumMod val="50000"/>
                  </a:schemeClr>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New media</a:t>
            </a:r>
            <a:r>
              <a:rPr lang="en-US" sz="2000" dirty="0">
                <a:ln w="12700" cmpd="sng">
                  <a:solidFill>
                    <a:schemeClr val="accent5">
                      <a:lumMod val="50000"/>
                    </a:schemeClr>
                  </a:solidFill>
                  <a:prstDash val="solid"/>
                </a:ln>
                <a:solidFill>
                  <a:schemeClr val="accent5">
                    <a:lumMod val="50000"/>
                  </a:schemeClr>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 is a catch-all term used for various kinds of electronic communications that are conceivable due to innovation in computer technology. In contrast to “old” media, which includes newspapers, magazines, books, television and other such non-interactive media, new media is comprised of websites, online video/audio streams, email, online social platforms, online communities, online forums, blogs, Internet telephony, Web advertisements, online education and much more.</a:t>
            </a:r>
          </a:p>
        </p:txBody>
      </p:sp>
      <p:sp>
        <p:nvSpPr>
          <p:cNvPr id="7" name="Flowchart: Process 6"/>
          <p:cNvSpPr/>
          <p:nvPr/>
        </p:nvSpPr>
        <p:spPr>
          <a:xfrm>
            <a:off x="304800" y="551380"/>
            <a:ext cx="4152900" cy="420170"/>
          </a:xfrm>
          <a:prstGeom prst="flowChartProcess">
            <a:avLst/>
          </a:prstGeom>
          <a:solidFill>
            <a:schemeClr val="bg1"/>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ln w="12700"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rPr>
              <a:t>Definition - What does New Media mean?</a:t>
            </a:r>
          </a:p>
        </p:txBody>
      </p:sp>
      <p:sp>
        <p:nvSpPr>
          <p:cNvPr id="9" name="Rectangle 8"/>
          <p:cNvSpPr/>
          <p:nvPr/>
        </p:nvSpPr>
        <p:spPr>
          <a:xfrm>
            <a:off x="5148209" y="4019550"/>
            <a:ext cx="4572000" cy="338554"/>
          </a:xfrm>
          <a:prstGeom prst="rect">
            <a:avLst/>
          </a:prstGeom>
        </p:spPr>
        <p:txBody>
          <a:bodyPr>
            <a:spAutoFit/>
          </a:bodyPr>
          <a:lstStyle/>
          <a:p>
            <a:r>
              <a:rPr lang="th-TH" sz="1600" dirty="0">
                <a:ln w="1905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ที่มา  </a:t>
            </a:r>
            <a:r>
              <a:rPr lang="en-US" sz="1600" dirty="0">
                <a:ln w="1905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https://www.techopedia.com/definition/416/new-media</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59" y="3341481"/>
            <a:ext cx="4424182" cy="169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92161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par>
                          <p:cTn id="18" fill="hold">
                            <p:stCondLst>
                              <p:cond delay="3500"/>
                            </p:stCondLst>
                            <p:childTnLst>
                              <p:par>
                                <p:cTn id="19" presetID="42"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4500"/>
                            </p:stCondLst>
                            <p:childTnLst>
                              <p:par>
                                <p:cTn id="25" presetID="26"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80">
                                          <p:stCondLst>
                                            <p:cond delay="0"/>
                                          </p:stCondLst>
                                        </p:cTn>
                                        <p:tgtEl>
                                          <p:spTgt spid="9"/>
                                        </p:tgtEl>
                                      </p:cBhvr>
                                    </p:animEffect>
                                    <p:anim calcmode="lin" valueType="num">
                                      <p:cBhvr>
                                        <p:cTn id="2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3" dur="26">
                                          <p:stCondLst>
                                            <p:cond delay="650"/>
                                          </p:stCondLst>
                                        </p:cTn>
                                        <p:tgtEl>
                                          <p:spTgt spid="9"/>
                                        </p:tgtEl>
                                      </p:cBhvr>
                                      <p:to x="100000" y="60000"/>
                                    </p:animScale>
                                    <p:animScale>
                                      <p:cBhvr>
                                        <p:cTn id="34" dur="166" decel="50000">
                                          <p:stCondLst>
                                            <p:cond delay="676"/>
                                          </p:stCondLst>
                                        </p:cTn>
                                        <p:tgtEl>
                                          <p:spTgt spid="9"/>
                                        </p:tgtEl>
                                      </p:cBhvr>
                                      <p:to x="100000" y="100000"/>
                                    </p:animScale>
                                    <p:animScale>
                                      <p:cBhvr>
                                        <p:cTn id="35" dur="26">
                                          <p:stCondLst>
                                            <p:cond delay="1312"/>
                                          </p:stCondLst>
                                        </p:cTn>
                                        <p:tgtEl>
                                          <p:spTgt spid="9"/>
                                        </p:tgtEl>
                                      </p:cBhvr>
                                      <p:to x="100000" y="80000"/>
                                    </p:animScale>
                                    <p:animScale>
                                      <p:cBhvr>
                                        <p:cTn id="36" dur="166" decel="50000">
                                          <p:stCondLst>
                                            <p:cond delay="1338"/>
                                          </p:stCondLst>
                                        </p:cTn>
                                        <p:tgtEl>
                                          <p:spTgt spid="9"/>
                                        </p:tgtEl>
                                      </p:cBhvr>
                                      <p:to x="100000" y="100000"/>
                                    </p:animScale>
                                    <p:animScale>
                                      <p:cBhvr>
                                        <p:cTn id="37" dur="26">
                                          <p:stCondLst>
                                            <p:cond delay="1642"/>
                                          </p:stCondLst>
                                        </p:cTn>
                                        <p:tgtEl>
                                          <p:spTgt spid="9"/>
                                        </p:tgtEl>
                                      </p:cBhvr>
                                      <p:to x="100000" y="90000"/>
                                    </p:animScale>
                                    <p:animScale>
                                      <p:cBhvr>
                                        <p:cTn id="38" dur="166" decel="50000">
                                          <p:stCondLst>
                                            <p:cond delay="1668"/>
                                          </p:stCondLst>
                                        </p:cTn>
                                        <p:tgtEl>
                                          <p:spTgt spid="9"/>
                                        </p:tgtEl>
                                      </p:cBhvr>
                                      <p:to x="100000" y="100000"/>
                                    </p:animScale>
                                    <p:animScale>
                                      <p:cBhvr>
                                        <p:cTn id="39" dur="26">
                                          <p:stCondLst>
                                            <p:cond delay="1808"/>
                                          </p:stCondLst>
                                        </p:cTn>
                                        <p:tgtEl>
                                          <p:spTgt spid="9"/>
                                        </p:tgtEl>
                                      </p:cBhvr>
                                      <p:to x="100000" y="95000"/>
                                    </p:animScale>
                                    <p:animScale>
                                      <p:cBhvr>
                                        <p:cTn id="40" dur="166" decel="50000">
                                          <p:stCondLst>
                                            <p:cond delay="1834"/>
                                          </p:stCondLst>
                                        </p:cTn>
                                        <p:tgtEl>
                                          <p:spTgt spid="9"/>
                                        </p:tgtEl>
                                      </p:cBhvr>
                                      <p:to x="100000" y="100000"/>
                                    </p:animScale>
                                  </p:childTnLst>
                                </p:cTn>
                              </p:par>
                            </p:childTnLst>
                          </p:cTn>
                        </p:par>
                        <p:par>
                          <p:cTn id="41" fill="hold">
                            <p:stCondLst>
                              <p:cond delay="6500"/>
                            </p:stCondLst>
                            <p:childTnLst>
                              <p:par>
                                <p:cTn id="42" presetID="42" presetClass="entr" presetSubtype="0" fill="hold" nodeType="afterEffect">
                                  <p:stCondLst>
                                    <p:cond delay="0"/>
                                  </p:stCondLst>
                                  <p:childTnLst>
                                    <p:set>
                                      <p:cBhvr>
                                        <p:cTn id="43" dur="1" fill="hold">
                                          <p:stCondLst>
                                            <p:cond delay="0"/>
                                          </p:stCondLst>
                                        </p:cTn>
                                        <p:tgtEl>
                                          <p:spTgt spid="14338"/>
                                        </p:tgtEl>
                                        <p:attrNameLst>
                                          <p:attrName>style.visibility</p:attrName>
                                        </p:attrNameLst>
                                      </p:cBhvr>
                                      <p:to>
                                        <p:strVal val="visible"/>
                                      </p:to>
                                    </p:set>
                                    <p:animEffect transition="in" filter="fade">
                                      <p:cBhvr>
                                        <p:cTn id="44" dur="1000"/>
                                        <p:tgtEl>
                                          <p:spTgt spid="14338"/>
                                        </p:tgtEl>
                                      </p:cBhvr>
                                    </p:animEffect>
                                    <p:anim calcmode="lin" valueType="num">
                                      <p:cBhvr>
                                        <p:cTn id="45" dur="1000" fill="hold"/>
                                        <p:tgtEl>
                                          <p:spTgt spid="14338"/>
                                        </p:tgtEl>
                                        <p:attrNameLst>
                                          <p:attrName>ppt_x</p:attrName>
                                        </p:attrNameLst>
                                      </p:cBhvr>
                                      <p:tavLst>
                                        <p:tav tm="0">
                                          <p:val>
                                            <p:strVal val="#ppt_x"/>
                                          </p:val>
                                        </p:tav>
                                        <p:tav tm="100000">
                                          <p:val>
                                            <p:strVal val="#ppt_x"/>
                                          </p:val>
                                        </p:tav>
                                      </p:tavLst>
                                    </p:anim>
                                    <p:anim calcmode="lin" valueType="num">
                                      <p:cBhvr>
                                        <p:cTn id="46"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7241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a:off x="0" y="4107403"/>
            <a:ext cx="4343400" cy="521747"/>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sz="16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ที่มา  </a:t>
            </a:r>
            <a:r>
              <a:rPr lang="en-US" sz="1600" u="sng"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hlinkClick r:id="rId2"/>
              </a:rPr>
              <a:t>https://www.techopedia.com/definition/</a:t>
            </a:r>
            <a:r>
              <a:rPr lang="th-TH" sz="1600" u="sng"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hlinkClick r:id="rId2"/>
              </a:rPr>
              <a:t>4837/</a:t>
            </a:r>
            <a:r>
              <a:rPr lang="en-US" sz="1600" u="sng"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hlinkClick r:id="rId2"/>
              </a:rPr>
              <a:t>social-media</a:t>
            </a:r>
            <a:endParaRPr lang="en-US" sz="16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endParaRPr>
          </a:p>
        </p:txBody>
      </p:sp>
      <p:sp>
        <p:nvSpPr>
          <p:cNvPr id="5" name="Rounded Rectangle 4"/>
          <p:cNvSpPr/>
          <p:nvPr/>
        </p:nvSpPr>
        <p:spPr>
          <a:xfrm>
            <a:off x="1676400" y="1123950"/>
            <a:ext cx="6172200" cy="3048000"/>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05000" y="1233428"/>
            <a:ext cx="5715000" cy="2862322"/>
          </a:xfrm>
          <a:prstGeom prst="rect">
            <a:avLst/>
          </a:prstGeom>
        </p:spPr>
        <p:txBody>
          <a:bodyPr wrap="square">
            <a:spAutoFit/>
          </a:bodyPr>
          <a:lstStyle/>
          <a:p>
            <a:pPr algn="thaiDist" defTabSz="284163"/>
            <a:r>
              <a:rPr lang="th-TH" sz="2000" dirty="0">
                <a:ln w="12700" cmpd="sng">
                  <a:solidFill>
                    <a:srgbClr val="7030A0"/>
                  </a:solidFill>
                  <a:prstDash val="solid"/>
                </a:ln>
                <a:solidFill>
                  <a:srgbClr val="7030A0"/>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	</a:t>
            </a:r>
            <a:r>
              <a:rPr lang="en-US" sz="2000" u="sng" dirty="0">
                <a:ln w="12700" cmpd="sng">
                  <a:solidFill>
                    <a:srgbClr val="7030A0"/>
                  </a:solidFill>
                  <a:prstDash val="solid"/>
                </a:ln>
                <a:solidFill>
                  <a:srgbClr val="7030A0"/>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Social media</a:t>
            </a:r>
            <a:r>
              <a:rPr lang="en-US" sz="2000" dirty="0">
                <a:ln w="12700" cmpd="sng">
                  <a:solidFill>
                    <a:srgbClr val="7030A0"/>
                  </a:solidFill>
                  <a:prstDash val="solid"/>
                </a:ln>
                <a:solidFill>
                  <a:srgbClr val="7030A0"/>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 is a catch-all term for a variety of internet applications that allow users to create content and interact with each other. This interaction can take many forms, but some common types include:</a:t>
            </a:r>
          </a:p>
          <a:p>
            <a:pPr algn="thaiDist"/>
            <a:r>
              <a:rPr lang="en-US" sz="2000" dirty="0">
                <a:ln w="12700" cmpd="sng">
                  <a:solidFill>
                    <a:srgbClr val="7030A0"/>
                  </a:solidFill>
                  <a:prstDash val="solid"/>
                </a:ln>
                <a:solidFill>
                  <a:srgbClr val="7030A0"/>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-Sharing links to interesting content produced by third parties</a:t>
            </a:r>
          </a:p>
          <a:p>
            <a:pPr algn="thaiDist"/>
            <a:r>
              <a:rPr lang="en-US" sz="2000" dirty="0">
                <a:ln w="12700" cmpd="sng">
                  <a:solidFill>
                    <a:srgbClr val="7030A0"/>
                  </a:solidFill>
                  <a:prstDash val="solid"/>
                </a:ln>
                <a:solidFill>
                  <a:srgbClr val="7030A0"/>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-Public updates to a profile, including information on current activities </a:t>
            </a:r>
            <a:r>
              <a:rPr lang="th-TH" sz="2000" dirty="0">
                <a:ln w="12700" cmpd="sng">
                  <a:solidFill>
                    <a:srgbClr val="7030A0"/>
                  </a:solidFill>
                  <a:prstDash val="solid"/>
                </a:ln>
                <a:solidFill>
                  <a:srgbClr val="7030A0"/>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 </a:t>
            </a:r>
          </a:p>
          <a:p>
            <a:pPr algn="thaiDist"/>
            <a:r>
              <a:rPr lang="th-TH" sz="2000" dirty="0">
                <a:ln w="12700" cmpd="sng">
                  <a:solidFill>
                    <a:srgbClr val="7030A0"/>
                  </a:solidFill>
                  <a:prstDash val="solid"/>
                </a:ln>
                <a:solidFill>
                  <a:srgbClr val="7030A0"/>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 </a:t>
            </a:r>
            <a:r>
              <a:rPr lang="en-US" sz="2000" dirty="0">
                <a:ln w="12700" cmpd="sng">
                  <a:solidFill>
                    <a:srgbClr val="7030A0"/>
                  </a:solidFill>
                  <a:prstDash val="solid"/>
                </a:ln>
                <a:solidFill>
                  <a:srgbClr val="7030A0"/>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and even location data</a:t>
            </a:r>
            <a:endParaRPr lang="th-TH" sz="2000" dirty="0">
              <a:ln w="12700" cmpd="sng">
                <a:solidFill>
                  <a:srgbClr val="7030A0"/>
                </a:solidFill>
                <a:prstDash val="solid"/>
              </a:ln>
              <a:solidFill>
                <a:srgbClr val="7030A0"/>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endParaRPr>
          </a:p>
          <a:p>
            <a:pPr algn="thaiDist"/>
            <a:r>
              <a:rPr lang="en-US" sz="2000" dirty="0">
                <a:ln w="12700" cmpd="sng">
                  <a:solidFill>
                    <a:srgbClr val="7030A0"/>
                  </a:solidFill>
                  <a:prstDash val="solid"/>
                </a:ln>
                <a:solidFill>
                  <a:srgbClr val="7030A0"/>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-Sharing photos, videos and posts</a:t>
            </a:r>
          </a:p>
          <a:p>
            <a:pPr algn="thaiDist"/>
            <a:r>
              <a:rPr lang="en-US" sz="2000" dirty="0">
                <a:ln w="12700" cmpd="sng">
                  <a:solidFill>
                    <a:srgbClr val="7030A0"/>
                  </a:solidFill>
                  <a:prstDash val="solid"/>
                </a:ln>
                <a:solidFill>
                  <a:srgbClr val="7030A0"/>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-Commenting on the photos, posts, updates, videos and links shared </a:t>
            </a:r>
            <a:endParaRPr lang="th-TH" sz="2000" dirty="0">
              <a:ln w="12700" cmpd="sng">
                <a:solidFill>
                  <a:srgbClr val="7030A0"/>
                </a:solidFill>
                <a:prstDash val="solid"/>
              </a:ln>
              <a:solidFill>
                <a:srgbClr val="7030A0"/>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endParaRPr>
          </a:p>
          <a:p>
            <a:pPr algn="thaiDist"/>
            <a:r>
              <a:rPr lang="th-TH" sz="2000" dirty="0">
                <a:ln w="12700" cmpd="sng">
                  <a:solidFill>
                    <a:srgbClr val="7030A0"/>
                  </a:solidFill>
                  <a:prstDash val="solid"/>
                </a:ln>
                <a:solidFill>
                  <a:srgbClr val="7030A0"/>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 </a:t>
            </a:r>
            <a:r>
              <a:rPr lang="en-US" sz="2000" dirty="0">
                <a:ln w="12700" cmpd="sng">
                  <a:solidFill>
                    <a:srgbClr val="7030A0"/>
                  </a:solidFill>
                  <a:prstDash val="solid"/>
                </a:ln>
                <a:solidFill>
                  <a:srgbClr val="7030A0"/>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by others</a:t>
            </a:r>
          </a:p>
        </p:txBody>
      </p:sp>
      <p:pic>
        <p:nvPicPr>
          <p:cNvPr id="15363" name="Picture 3" descr="C:\Users\Champ\Desktop\79038626 [Converted].png"/>
          <p:cNvPicPr>
            <a:picLocks noChangeAspect="1" noChangeArrowheads="1"/>
          </p:cNvPicPr>
          <p:nvPr/>
        </p:nvPicPr>
        <p:blipFill rotWithShape="1">
          <a:blip r:embed="rId3">
            <a:extLst>
              <a:ext uri="{28A0092B-C50C-407E-A947-70E740481C1C}">
                <a14:useLocalDpi xmlns:a14="http://schemas.microsoft.com/office/drawing/2010/main" val="0"/>
              </a:ext>
            </a:extLst>
          </a:blip>
          <a:srcRect l="77780" t="51265"/>
          <a:stretch/>
        </p:blipFill>
        <p:spPr bwMode="auto">
          <a:xfrm>
            <a:off x="7239000" y="1977711"/>
            <a:ext cx="1828664" cy="313376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04152" y="678418"/>
            <a:ext cx="4377447" cy="369332"/>
          </a:xfrm>
          <a:prstGeom prst="rect">
            <a:avLst/>
          </a:prstGeom>
          <a:noFill/>
        </p:spPr>
        <p:txBody>
          <a:bodyPr wrap="square" rtlCol="0">
            <a:spAutoFit/>
          </a:bodyPr>
          <a:lstStyle/>
          <a:p>
            <a:r>
              <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rPr>
              <a:t>Definition - What does Social Media mean?</a:t>
            </a:r>
          </a:p>
        </p:txBody>
      </p:sp>
    </p:spTree>
    <p:extLst>
      <p:ext uri="{BB962C8B-B14F-4D97-AF65-F5344CB8AC3E}">
        <p14:creationId xmlns:p14="http://schemas.microsoft.com/office/powerpoint/2010/main" val="2614785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80">
                                          <p:stCondLst>
                                            <p:cond delay="0"/>
                                          </p:stCondLst>
                                        </p:cTn>
                                        <p:tgtEl>
                                          <p:spTgt spid="7"/>
                                        </p:tgtEl>
                                      </p:cBhvr>
                                    </p:animEffect>
                                    <p:anim calcmode="lin" valueType="num">
                                      <p:cBhvr>
                                        <p:cTn id="3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8" dur="26">
                                          <p:stCondLst>
                                            <p:cond delay="650"/>
                                          </p:stCondLst>
                                        </p:cTn>
                                        <p:tgtEl>
                                          <p:spTgt spid="7"/>
                                        </p:tgtEl>
                                      </p:cBhvr>
                                      <p:to x="100000" y="60000"/>
                                    </p:animScale>
                                    <p:animScale>
                                      <p:cBhvr>
                                        <p:cTn id="39" dur="166" decel="50000">
                                          <p:stCondLst>
                                            <p:cond delay="676"/>
                                          </p:stCondLst>
                                        </p:cTn>
                                        <p:tgtEl>
                                          <p:spTgt spid="7"/>
                                        </p:tgtEl>
                                      </p:cBhvr>
                                      <p:to x="100000" y="100000"/>
                                    </p:animScale>
                                    <p:animScale>
                                      <p:cBhvr>
                                        <p:cTn id="40" dur="26">
                                          <p:stCondLst>
                                            <p:cond delay="1312"/>
                                          </p:stCondLst>
                                        </p:cTn>
                                        <p:tgtEl>
                                          <p:spTgt spid="7"/>
                                        </p:tgtEl>
                                      </p:cBhvr>
                                      <p:to x="100000" y="80000"/>
                                    </p:animScale>
                                    <p:animScale>
                                      <p:cBhvr>
                                        <p:cTn id="41" dur="166" decel="50000">
                                          <p:stCondLst>
                                            <p:cond delay="1338"/>
                                          </p:stCondLst>
                                        </p:cTn>
                                        <p:tgtEl>
                                          <p:spTgt spid="7"/>
                                        </p:tgtEl>
                                      </p:cBhvr>
                                      <p:to x="100000" y="100000"/>
                                    </p:animScale>
                                    <p:animScale>
                                      <p:cBhvr>
                                        <p:cTn id="42" dur="26">
                                          <p:stCondLst>
                                            <p:cond delay="1642"/>
                                          </p:stCondLst>
                                        </p:cTn>
                                        <p:tgtEl>
                                          <p:spTgt spid="7"/>
                                        </p:tgtEl>
                                      </p:cBhvr>
                                      <p:to x="100000" y="90000"/>
                                    </p:animScale>
                                    <p:animScale>
                                      <p:cBhvr>
                                        <p:cTn id="43" dur="166" decel="50000">
                                          <p:stCondLst>
                                            <p:cond delay="1668"/>
                                          </p:stCondLst>
                                        </p:cTn>
                                        <p:tgtEl>
                                          <p:spTgt spid="7"/>
                                        </p:tgtEl>
                                      </p:cBhvr>
                                      <p:to x="100000" y="100000"/>
                                    </p:animScale>
                                    <p:animScale>
                                      <p:cBhvr>
                                        <p:cTn id="44" dur="26">
                                          <p:stCondLst>
                                            <p:cond delay="1808"/>
                                          </p:stCondLst>
                                        </p:cTn>
                                        <p:tgtEl>
                                          <p:spTgt spid="7"/>
                                        </p:tgtEl>
                                      </p:cBhvr>
                                      <p:to x="100000" y="95000"/>
                                    </p:animScale>
                                    <p:animScale>
                                      <p:cBhvr>
                                        <p:cTn id="45" dur="166" decel="50000">
                                          <p:stCondLst>
                                            <p:cond delay="1834"/>
                                          </p:stCondLst>
                                        </p:cTn>
                                        <p:tgtEl>
                                          <p:spTgt spid="7"/>
                                        </p:tgtEl>
                                      </p:cBhvr>
                                      <p:to x="100000" y="100000"/>
                                    </p:animScale>
                                  </p:childTnLst>
                                </p:cTn>
                              </p:par>
                              <p:par>
                                <p:cTn id="46" presetID="26"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down)">
                                      <p:cBhvr>
                                        <p:cTn id="48" dur="580">
                                          <p:stCondLst>
                                            <p:cond delay="0"/>
                                          </p:stCondLst>
                                        </p:cTn>
                                        <p:tgtEl>
                                          <p:spTgt spid="5"/>
                                        </p:tgtEl>
                                      </p:cBhvr>
                                    </p:animEffect>
                                    <p:anim calcmode="lin" valueType="num">
                                      <p:cBhvr>
                                        <p:cTn id="4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4" dur="26">
                                          <p:stCondLst>
                                            <p:cond delay="650"/>
                                          </p:stCondLst>
                                        </p:cTn>
                                        <p:tgtEl>
                                          <p:spTgt spid="5"/>
                                        </p:tgtEl>
                                      </p:cBhvr>
                                      <p:to x="100000" y="60000"/>
                                    </p:animScale>
                                    <p:animScale>
                                      <p:cBhvr>
                                        <p:cTn id="55" dur="166" decel="50000">
                                          <p:stCondLst>
                                            <p:cond delay="676"/>
                                          </p:stCondLst>
                                        </p:cTn>
                                        <p:tgtEl>
                                          <p:spTgt spid="5"/>
                                        </p:tgtEl>
                                      </p:cBhvr>
                                      <p:to x="100000" y="100000"/>
                                    </p:animScale>
                                    <p:animScale>
                                      <p:cBhvr>
                                        <p:cTn id="56" dur="26">
                                          <p:stCondLst>
                                            <p:cond delay="1312"/>
                                          </p:stCondLst>
                                        </p:cTn>
                                        <p:tgtEl>
                                          <p:spTgt spid="5"/>
                                        </p:tgtEl>
                                      </p:cBhvr>
                                      <p:to x="100000" y="80000"/>
                                    </p:animScale>
                                    <p:animScale>
                                      <p:cBhvr>
                                        <p:cTn id="57" dur="166" decel="50000">
                                          <p:stCondLst>
                                            <p:cond delay="1338"/>
                                          </p:stCondLst>
                                        </p:cTn>
                                        <p:tgtEl>
                                          <p:spTgt spid="5"/>
                                        </p:tgtEl>
                                      </p:cBhvr>
                                      <p:to x="100000" y="100000"/>
                                    </p:animScale>
                                    <p:animScale>
                                      <p:cBhvr>
                                        <p:cTn id="58" dur="26">
                                          <p:stCondLst>
                                            <p:cond delay="1642"/>
                                          </p:stCondLst>
                                        </p:cTn>
                                        <p:tgtEl>
                                          <p:spTgt spid="5"/>
                                        </p:tgtEl>
                                      </p:cBhvr>
                                      <p:to x="100000" y="90000"/>
                                    </p:animScale>
                                    <p:animScale>
                                      <p:cBhvr>
                                        <p:cTn id="59" dur="166" decel="50000">
                                          <p:stCondLst>
                                            <p:cond delay="1668"/>
                                          </p:stCondLst>
                                        </p:cTn>
                                        <p:tgtEl>
                                          <p:spTgt spid="5"/>
                                        </p:tgtEl>
                                      </p:cBhvr>
                                      <p:to x="100000" y="100000"/>
                                    </p:animScale>
                                    <p:animScale>
                                      <p:cBhvr>
                                        <p:cTn id="60" dur="26">
                                          <p:stCondLst>
                                            <p:cond delay="1808"/>
                                          </p:stCondLst>
                                        </p:cTn>
                                        <p:tgtEl>
                                          <p:spTgt spid="5"/>
                                        </p:tgtEl>
                                      </p:cBhvr>
                                      <p:to x="100000" y="95000"/>
                                    </p:animScale>
                                    <p:animScale>
                                      <p:cBhvr>
                                        <p:cTn id="61" dur="166" decel="50000">
                                          <p:stCondLst>
                                            <p:cond delay="1834"/>
                                          </p:stCondLst>
                                        </p:cTn>
                                        <p:tgtEl>
                                          <p:spTgt spid="5"/>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heel(1)">
                                      <p:cBhvr>
                                        <p:cTn id="66" dur="20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15363"/>
                                        </p:tgtEl>
                                        <p:attrNameLst>
                                          <p:attrName>style.visibility</p:attrName>
                                        </p:attrNameLst>
                                      </p:cBhvr>
                                      <p:to>
                                        <p:strVal val="visible"/>
                                      </p:to>
                                    </p:set>
                                    <p:anim calcmode="lin" valueType="num">
                                      <p:cBhvr>
                                        <p:cTn id="71" dur="500" fill="hold"/>
                                        <p:tgtEl>
                                          <p:spTgt spid="15363"/>
                                        </p:tgtEl>
                                        <p:attrNameLst>
                                          <p:attrName>ppt_w</p:attrName>
                                        </p:attrNameLst>
                                      </p:cBhvr>
                                      <p:tavLst>
                                        <p:tav tm="0">
                                          <p:val>
                                            <p:fltVal val="0"/>
                                          </p:val>
                                        </p:tav>
                                        <p:tav tm="100000">
                                          <p:val>
                                            <p:strVal val="#ppt_w"/>
                                          </p:val>
                                        </p:tav>
                                      </p:tavLst>
                                    </p:anim>
                                    <p:anim calcmode="lin" valueType="num">
                                      <p:cBhvr>
                                        <p:cTn id="72" dur="500" fill="hold"/>
                                        <p:tgtEl>
                                          <p:spTgt spid="15363"/>
                                        </p:tgtEl>
                                        <p:attrNameLst>
                                          <p:attrName>ppt_h</p:attrName>
                                        </p:attrNameLst>
                                      </p:cBhvr>
                                      <p:tavLst>
                                        <p:tav tm="0">
                                          <p:val>
                                            <p:fltVal val="0"/>
                                          </p:val>
                                        </p:tav>
                                        <p:tav tm="100000">
                                          <p:val>
                                            <p:strVal val="#ppt_h"/>
                                          </p:val>
                                        </p:tav>
                                      </p:tavLst>
                                    </p:anim>
                                    <p:animEffect transition="in" filter="fade">
                                      <p:cBhvr>
                                        <p:cTn id="73"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5" grpId="0" animBg="1"/>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474723" cy="51435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0728" y="1657350"/>
            <a:ext cx="3505200" cy="1477328"/>
          </a:xfrm>
          <a:prstGeom prst="rect">
            <a:avLst/>
          </a:prstGeom>
          <a:solidFill>
            <a:schemeClr val="bg1"/>
          </a:solidFill>
          <a:effectLst>
            <a:innerShdw blurRad="114300">
              <a:prstClr val="black"/>
            </a:innerShdw>
          </a:effectLst>
        </p:spPr>
        <p:txBody>
          <a:bodyPr wrap="square">
            <a:spAutoFit/>
          </a:bodyPr>
          <a:lstStyle/>
          <a:p>
            <a:r>
              <a:rPr lang="en-US" b="1" dirty="0">
                <a:ln>
                  <a:solidFill>
                    <a:srgbClr val="7030A0"/>
                  </a:solidFill>
                </a:ln>
                <a:solidFill>
                  <a:srgbClr val="7030A0"/>
                </a:solidFill>
                <a:latin typeface="TH Sarabun New" panose="020B0500040200020003" pitchFamily="34" charset="-34"/>
                <a:cs typeface="TH Sarabun New" panose="020B0500040200020003" pitchFamily="34" charset="-34"/>
              </a:rPr>
              <a:t>Part of speech: </a:t>
            </a:r>
            <a:r>
              <a:rPr lang="en-US" b="1" dirty="0">
                <a:ln>
                  <a:solidFill>
                    <a:srgbClr val="FF0000"/>
                  </a:solidFill>
                </a:ln>
                <a:solidFill>
                  <a:srgbClr val="FF0000"/>
                </a:solidFill>
                <a:latin typeface="TH Sarabun New" panose="020B0500040200020003" pitchFamily="34" charset="-34"/>
                <a:cs typeface="TH Sarabun New" panose="020B0500040200020003" pitchFamily="34" charset="-34"/>
              </a:rPr>
              <a:t>noun</a:t>
            </a:r>
            <a:endParaRPr lang="en-US" dirty="0">
              <a:ln>
                <a:solidFill>
                  <a:srgbClr val="FF0000"/>
                </a:solidFill>
              </a:ln>
              <a:solidFill>
                <a:srgbClr val="FF0000"/>
              </a:solidFill>
              <a:latin typeface="TH Sarabun New" panose="020B0500040200020003" pitchFamily="34" charset="-34"/>
              <a:cs typeface="TH Sarabun New" panose="020B0500040200020003" pitchFamily="34" charset="-34"/>
            </a:endParaRPr>
          </a:p>
          <a:p>
            <a:r>
              <a:rPr lang="en-US" dirty="0">
                <a:latin typeface="TH Sarabun New" panose="020B0500040200020003" pitchFamily="34" charset="-34"/>
                <a:cs typeface="TH Sarabun New" panose="020B0500040200020003" pitchFamily="34" charset="-34"/>
              </a:rPr>
              <a:t>I have many Facebook </a:t>
            </a:r>
            <a:r>
              <a:rPr lang="en-US" b="1" i="1" dirty="0">
                <a:solidFill>
                  <a:srgbClr val="FF0000"/>
                </a:solidFill>
                <a:latin typeface="TH Sarabun New" panose="020B0500040200020003" pitchFamily="34" charset="-34"/>
                <a:cs typeface="TH Sarabun New" panose="020B0500040200020003" pitchFamily="34" charset="-34"/>
              </a:rPr>
              <a:t>friends</a:t>
            </a:r>
            <a:r>
              <a:rPr lang="en-US" b="1" dirty="0">
                <a:solidFill>
                  <a:srgbClr val="FF0000"/>
                </a:solidFill>
                <a:latin typeface="TH Sarabun New" panose="020B0500040200020003" pitchFamily="34" charset="-34"/>
                <a:cs typeface="TH Sarabun New" panose="020B0500040200020003" pitchFamily="34" charset="-34"/>
              </a:rPr>
              <a:t>.</a:t>
            </a:r>
          </a:p>
          <a:p>
            <a:r>
              <a:rPr lang="en-US" dirty="0">
                <a:latin typeface="TH Sarabun New" panose="020B0500040200020003" pitchFamily="34" charset="-34"/>
                <a:cs typeface="TH Sarabun New" panose="020B0500040200020003" pitchFamily="34" charset="-34"/>
              </a:rPr>
              <a:t>How many </a:t>
            </a:r>
            <a:r>
              <a:rPr lang="en-US" b="1" i="1" dirty="0">
                <a:solidFill>
                  <a:srgbClr val="FF0000"/>
                </a:solidFill>
                <a:latin typeface="TH Sarabun New" panose="020B0500040200020003" pitchFamily="34" charset="-34"/>
                <a:cs typeface="TH Sarabun New" panose="020B0500040200020003" pitchFamily="34" charset="-34"/>
              </a:rPr>
              <a:t>friends</a:t>
            </a:r>
            <a:r>
              <a:rPr lang="en-US" dirty="0">
                <a:latin typeface="TH Sarabun New" panose="020B0500040200020003" pitchFamily="34" charset="-34"/>
                <a:cs typeface="TH Sarabun New" panose="020B0500040200020003" pitchFamily="34" charset="-34"/>
              </a:rPr>
              <a:t> do you have on Facebook?</a:t>
            </a:r>
          </a:p>
          <a:p>
            <a:r>
              <a:rPr lang="en-US" dirty="0">
                <a:latin typeface="TH Sarabun New" panose="020B0500040200020003" pitchFamily="34" charset="-34"/>
                <a:cs typeface="TH Sarabun New" panose="020B0500040200020003" pitchFamily="34" charset="-34"/>
              </a:rPr>
              <a:t>Jane has hundreds of </a:t>
            </a:r>
            <a:r>
              <a:rPr lang="en-US" b="1" i="1" dirty="0">
                <a:solidFill>
                  <a:srgbClr val="FF0000"/>
                </a:solidFill>
                <a:latin typeface="TH Sarabun New" panose="020B0500040200020003" pitchFamily="34" charset="-34"/>
                <a:cs typeface="TH Sarabun New" panose="020B0500040200020003" pitchFamily="34" charset="-34"/>
              </a:rPr>
              <a:t>friends</a:t>
            </a:r>
            <a:r>
              <a:rPr lang="en-US" i="1" dirty="0">
                <a:latin typeface="TH Sarabun New" panose="020B0500040200020003" pitchFamily="34" charset="-34"/>
                <a:cs typeface="TH Sarabun New" panose="020B0500040200020003" pitchFamily="34" charset="-34"/>
              </a:rPr>
              <a:t> </a:t>
            </a:r>
            <a:r>
              <a:rPr lang="en-US" dirty="0">
                <a:latin typeface="TH Sarabun New" panose="020B0500040200020003" pitchFamily="34" charset="-34"/>
                <a:cs typeface="TH Sarabun New" panose="020B0500040200020003" pitchFamily="34" charset="-34"/>
              </a:rPr>
              <a:t>on Facebook. </a:t>
            </a:r>
          </a:p>
          <a:p>
            <a:r>
              <a:rPr lang="en-US" dirty="0">
                <a:latin typeface="TH Sarabun New" panose="020B0500040200020003" pitchFamily="34" charset="-34"/>
                <a:cs typeface="TH Sarabun New" panose="020B0500040200020003" pitchFamily="34" charset="-34"/>
              </a:rPr>
              <a:t>Jack and I have mutual </a:t>
            </a:r>
            <a:r>
              <a:rPr lang="en-US" b="1" i="1" dirty="0">
                <a:solidFill>
                  <a:srgbClr val="FF0000"/>
                </a:solidFill>
                <a:latin typeface="TH Sarabun New" panose="020B0500040200020003" pitchFamily="34" charset="-34"/>
                <a:cs typeface="TH Sarabun New" panose="020B0500040200020003" pitchFamily="34" charset="-34"/>
              </a:rPr>
              <a:t>friends </a:t>
            </a:r>
            <a:r>
              <a:rPr lang="en-US" dirty="0">
                <a:latin typeface="TH Sarabun New" panose="020B0500040200020003" pitchFamily="34" charset="-34"/>
                <a:cs typeface="TH Sarabun New" panose="020B0500040200020003" pitchFamily="34" charset="-34"/>
              </a:rPr>
              <a:t>on Facebook.</a:t>
            </a:r>
          </a:p>
        </p:txBody>
      </p:sp>
      <p:sp>
        <p:nvSpPr>
          <p:cNvPr id="5" name="Isosceles Triangle 4"/>
          <p:cNvSpPr/>
          <p:nvPr/>
        </p:nvSpPr>
        <p:spPr>
          <a:xfrm rot="5400000">
            <a:off x="4073962" y="1824514"/>
            <a:ext cx="1219200" cy="1143000"/>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Users\Champ\Desktop\Facebook_Logo_(201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5062" y="653771"/>
            <a:ext cx="3484485" cy="34844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4232" y="2082206"/>
            <a:ext cx="5749767" cy="30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04800" y="920750"/>
            <a:ext cx="3965372" cy="646331"/>
          </a:xfrm>
          <a:prstGeom prst="rect">
            <a:avLst/>
          </a:prstGeom>
        </p:spPr>
        <p:txBody>
          <a:bodyPr wrap="square">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Expression: Social media with the word “</a:t>
            </a:r>
            <a:r>
              <a:rPr lang="en-US" dirty="0">
                <a:ln w="18415" cmpd="sng">
                  <a:solidFill>
                    <a:srgbClr val="FFFFFF"/>
                  </a:solidFill>
                  <a:prstDash val="solid"/>
                </a:ln>
                <a:solidFill>
                  <a:srgbClr val="FF0000"/>
                </a:solidFill>
                <a:effectLst>
                  <a:outerShdw blurRad="63500" dir="3600000" algn="tl" rotWithShape="0">
                    <a:srgbClr val="000000">
                      <a:alpha val="70000"/>
                    </a:srgbClr>
                  </a:outerShdw>
                </a:effectLst>
              </a:rPr>
              <a:t>friend</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p:txBody>
      </p:sp>
    </p:spTree>
    <p:extLst>
      <p:ext uri="{BB962C8B-B14F-4D97-AF65-F5344CB8AC3E}">
        <p14:creationId xmlns:p14="http://schemas.microsoft.com/office/powerpoint/2010/main" val="38488686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par>
                          <p:cTn id="27" fill="hold">
                            <p:stCondLst>
                              <p:cond delay="3000"/>
                            </p:stCondLst>
                            <p:childTnLst>
                              <p:par>
                                <p:cTn id="28" presetID="21" presetClass="entr" presetSubtype="1"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heel(1)">
                                      <p:cBhvr>
                                        <p:cTn id="30" dur="2000"/>
                                        <p:tgtEl>
                                          <p:spTgt spid="2"/>
                                        </p:tgtEl>
                                      </p:cBhvr>
                                    </p:animEffect>
                                  </p:childTnLst>
                                </p:cTn>
                              </p:par>
                            </p:childTnLst>
                          </p:cTn>
                        </p:par>
                        <p:par>
                          <p:cTn id="31" fill="hold">
                            <p:stCondLst>
                              <p:cond delay="5000"/>
                            </p:stCondLst>
                            <p:childTnLst>
                              <p:par>
                                <p:cTn id="32" presetID="31"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1000" fill="hold"/>
                                        <p:tgtEl>
                                          <p:spTgt spid="5"/>
                                        </p:tgtEl>
                                        <p:attrNameLst>
                                          <p:attrName>ppt_w</p:attrName>
                                        </p:attrNameLst>
                                      </p:cBhvr>
                                      <p:tavLst>
                                        <p:tav tm="0">
                                          <p:val>
                                            <p:fltVal val="0"/>
                                          </p:val>
                                        </p:tav>
                                        <p:tav tm="100000">
                                          <p:val>
                                            <p:strVal val="#ppt_w"/>
                                          </p:val>
                                        </p:tav>
                                      </p:tavLst>
                                    </p:anim>
                                    <p:anim calcmode="lin" valueType="num">
                                      <p:cBhvr>
                                        <p:cTn id="35" dur="1000" fill="hold"/>
                                        <p:tgtEl>
                                          <p:spTgt spid="5"/>
                                        </p:tgtEl>
                                        <p:attrNameLst>
                                          <p:attrName>ppt_h</p:attrName>
                                        </p:attrNameLst>
                                      </p:cBhvr>
                                      <p:tavLst>
                                        <p:tav tm="0">
                                          <p:val>
                                            <p:fltVal val="0"/>
                                          </p:val>
                                        </p:tav>
                                        <p:tav tm="100000">
                                          <p:val>
                                            <p:strVal val="#ppt_h"/>
                                          </p:val>
                                        </p:tav>
                                      </p:tavLst>
                                    </p:anim>
                                    <p:anim calcmode="lin" valueType="num">
                                      <p:cBhvr>
                                        <p:cTn id="36" dur="1000" fill="hold"/>
                                        <p:tgtEl>
                                          <p:spTgt spid="5"/>
                                        </p:tgtEl>
                                        <p:attrNameLst>
                                          <p:attrName>style.rotation</p:attrName>
                                        </p:attrNameLst>
                                      </p:cBhvr>
                                      <p:tavLst>
                                        <p:tav tm="0">
                                          <p:val>
                                            <p:fltVal val="90"/>
                                          </p:val>
                                        </p:tav>
                                        <p:tav tm="100000">
                                          <p:val>
                                            <p:fltVal val="0"/>
                                          </p:val>
                                        </p:tav>
                                      </p:tavLst>
                                    </p:anim>
                                    <p:animEffect transition="in" filter="fade">
                                      <p:cBhvr>
                                        <p:cTn id="37" dur="1000"/>
                                        <p:tgtEl>
                                          <p:spTgt spid="5"/>
                                        </p:tgtEl>
                                      </p:cBhvr>
                                    </p:animEffect>
                                  </p:childTnLst>
                                </p:cTn>
                              </p:par>
                            </p:childTnLst>
                          </p:cTn>
                        </p:par>
                        <p:par>
                          <p:cTn id="38" fill="hold">
                            <p:stCondLst>
                              <p:cond delay="6000"/>
                            </p:stCondLst>
                            <p:childTnLst>
                              <p:par>
                                <p:cTn id="39" presetID="53" presetClass="entr" presetSubtype="16" fill="hold" nodeType="afterEffect">
                                  <p:stCondLst>
                                    <p:cond delay="0"/>
                                  </p:stCondLst>
                                  <p:childTnLst>
                                    <p:set>
                                      <p:cBhvr>
                                        <p:cTn id="40" dur="1" fill="hold">
                                          <p:stCondLst>
                                            <p:cond delay="0"/>
                                          </p:stCondLst>
                                        </p:cTn>
                                        <p:tgtEl>
                                          <p:spTgt spid="1026"/>
                                        </p:tgtEl>
                                        <p:attrNameLst>
                                          <p:attrName>style.visibility</p:attrName>
                                        </p:attrNameLst>
                                      </p:cBhvr>
                                      <p:to>
                                        <p:strVal val="visible"/>
                                      </p:to>
                                    </p:set>
                                    <p:anim calcmode="lin" valueType="num">
                                      <p:cBhvr>
                                        <p:cTn id="41" dur="500" fill="hold"/>
                                        <p:tgtEl>
                                          <p:spTgt spid="1026"/>
                                        </p:tgtEl>
                                        <p:attrNameLst>
                                          <p:attrName>ppt_w</p:attrName>
                                        </p:attrNameLst>
                                      </p:cBhvr>
                                      <p:tavLst>
                                        <p:tav tm="0">
                                          <p:val>
                                            <p:fltVal val="0"/>
                                          </p:val>
                                        </p:tav>
                                        <p:tav tm="100000">
                                          <p:val>
                                            <p:strVal val="#ppt_w"/>
                                          </p:val>
                                        </p:tav>
                                      </p:tavLst>
                                    </p:anim>
                                    <p:anim calcmode="lin" valueType="num">
                                      <p:cBhvr>
                                        <p:cTn id="42" dur="500" fill="hold"/>
                                        <p:tgtEl>
                                          <p:spTgt spid="1026"/>
                                        </p:tgtEl>
                                        <p:attrNameLst>
                                          <p:attrName>ppt_h</p:attrName>
                                        </p:attrNameLst>
                                      </p:cBhvr>
                                      <p:tavLst>
                                        <p:tav tm="0">
                                          <p:val>
                                            <p:fltVal val="0"/>
                                          </p:val>
                                        </p:tav>
                                        <p:tav tm="100000">
                                          <p:val>
                                            <p:strVal val="#ppt_h"/>
                                          </p:val>
                                        </p:tav>
                                      </p:tavLst>
                                    </p:anim>
                                    <p:animEffect transition="in" filter="fade">
                                      <p:cBhvr>
                                        <p:cTn id="4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495800" cy="51435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95800" y="0"/>
            <a:ext cx="4648200" cy="51435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6940"/>
            <a:ext cx="4648200" cy="476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4724400" y="1547336"/>
            <a:ext cx="4267200" cy="14773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0600" y="1547336"/>
            <a:ext cx="4572000" cy="1477328"/>
          </a:xfrm>
          <a:prstGeom prst="rect">
            <a:avLst/>
          </a:prstGeom>
        </p:spPr>
        <p:txBody>
          <a:bodyPr>
            <a:spAutoFit/>
          </a:bodyPr>
          <a:lstStyle/>
          <a:p>
            <a:r>
              <a:rPr lang="en-US" b="1" dirty="0">
                <a:ln>
                  <a:solidFill>
                    <a:srgbClr val="7030A0"/>
                  </a:solidFill>
                </a:ln>
                <a:solidFill>
                  <a:srgbClr val="7030A0"/>
                </a:solidFill>
                <a:latin typeface="TH Sarabun New" panose="020B0500040200020003" pitchFamily="34" charset="-34"/>
                <a:cs typeface="TH Sarabun New" panose="020B0500040200020003" pitchFamily="34" charset="-34"/>
              </a:rPr>
              <a:t>Part of speech: </a:t>
            </a:r>
            <a:r>
              <a:rPr lang="en-US" b="1" dirty="0">
                <a:ln>
                  <a:solidFill>
                    <a:srgbClr val="FF0000"/>
                  </a:solidFill>
                </a:ln>
                <a:solidFill>
                  <a:srgbClr val="FF0000"/>
                </a:solidFill>
                <a:latin typeface="TH Sarabun New" panose="020B0500040200020003" pitchFamily="34" charset="-34"/>
                <a:cs typeface="TH Sarabun New" panose="020B0500040200020003" pitchFamily="34" charset="-34"/>
              </a:rPr>
              <a:t>verb</a:t>
            </a:r>
            <a:endParaRPr lang="en-US" dirty="0">
              <a:ln>
                <a:solidFill>
                  <a:srgbClr val="FF0000"/>
                </a:solidFill>
              </a:ln>
              <a:solidFill>
                <a:srgbClr val="FF0000"/>
              </a:solidFill>
              <a:latin typeface="TH Sarabun New" panose="020B0500040200020003" pitchFamily="34" charset="-34"/>
              <a:cs typeface="TH Sarabun New" panose="020B0500040200020003" pitchFamily="34" charset="-34"/>
            </a:endParaRPr>
          </a:p>
          <a:p>
            <a:r>
              <a:rPr lang="en-US" dirty="0">
                <a:latin typeface="TH Sarabun New" panose="020B0500040200020003" pitchFamily="34" charset="-34"/>
                <a:cs typeface="TH Sarabun New" panose="020B0500040200020003" pitchFamily="34" charset="-34"/>
              </a:rPr>
              <a:t>My teacher</a:t>
            </a:r>
            <a:r>
              <a:rPr lang="en-US" dirty="0">
                <a:solidFill>
                  <a:srgbClr val="FF0000"/>
                </a:solidFill>
                <a:latin typeface="TH Sarabun New" panose="020B0500040200020003" pitchFamily="34" charset="-34"/>
                <a:cs typeface="TH Sarabun New" panose="020B0500040200020003" pitchFamily="34" charset="-34"/>
              </a:rPr>
              <a:t> </a:t>
            </a:r>
            <a:r>
              <a:rPr lang="en-US" b="1" i="1" dirty="0">
                <a:solidFill>
                  <a:srgbClr val="FF0000"/>
                </a:solidFill>
                <a:latin typeface="TH Sarabun New" panose="020B0500040200020003" pitchFamily="34" charset="-34"/>
                <a:cs typeface="TH Sarabun New" panose="020B0500040200020003" pitchFamily="34" charset="-34"/>
              </a:rPr>
              <a:t>friended</a:t>
            </a:r>
            <a:r>
              <a:rPr lang="en-US" i="1" dirty="0">
                <a:solidFill>
                  <a:srgbClr val="FF0000"/>
                </a:solidFill>
                <a:latin typeface="TH Sarabun New" panose="020B0500040200020003" pitchFamily="34" charset="-34"/>
                <a:cs typeface="TH Sarabun New" panose="020B0500040200020003" pitchFamily="34" charset="-34"/>
              </a:rPr>
              <a:t> </a:t>
            </a:r>
            <a:r>
              <a:rPr lang="en-US" dirty="0">
                <a:latin typeface="TH Sarabun New" panose="020B0500040200020003" pitchFamily="34" charset="-34"/>
                <a:cs typeface="TH Sarabun New" panose="020B0500040200020003" pitchFamily="34" charset="-34"/>
              </a:rPr>
              <a:t>me, and I didn’t know how to say no.</a:t>
            </a:r>
          </a:p>
          <a:p>
            <a:r>
              <a:rPr lang="en-US" dirty="0">
                <a:latin typeface="TH Sarabun New" panose="020B0500040200020003" pitchFamily="34" charset="-34"/>
                <a:cs typeface="TH Sarabun New" panose="020B0500040200020003" pitchFamily="34" charset="-34"/>
              </a:rPr>
              <a:t>Can I </a:t>
            </a:r>
            <a:r>
              <a:rPr lang="en-US" b="1" i="1" dirty="0">
                <a:solidFill>
                  <a:srgbClr val="FF0000"/>
                </a:solidFill>
                <a:latin typeface="TH Sarabun New" panose="020B0500040200020003" pitchFamily="34" charset="-34"/>
                <a:cs typeface="TH Sarabun New" panose="020B0500040200020003" pitchFamily="34" charset="-34"/>
              </a:rPr>
              <a:t>friend</a:t>
            </a:r>
            <a:r>
              <a:rPr lang="en-US" b="1" i="1" dirty="0">
                <a:latin typeface="TH Sarabun New" panose="020B0500040200020003" pitchFamily="34" charset="-34"/>
                <a:cs typeface="TH Sarabun New" panose="020B0500040200020003" pitchFamily="34" charset="-34"/>
              </a:rPr>
              <a:t> </a:t>
            </a:r>
            <a:r>
              <a:rPr lang="en-US" dirty="0">
                <a:latin typeface="TH Sarabun New" panose="020B0500040200020003" pitchFamily="34" charset="-34"/>
                <a:cs typeface="TH Sarabun New" panose="020B0500040200020003" pitchFamily="34" charset="-34"/>
              </a:rPr>
              <a:t>you on Facebook?</a:t>
            </a:r>
          </a:p>
          <a:p>
            <a:r>
              <a:rPr lang="en-US" dirty="0">
                <a:latin typeface="TH Sarabun New" panose="020B0500040200020003" pitchFamily="34" charset="-34"/>
                <a:cs typeface="TH Sarabun New" panose="020B0500040200020003" pitchFamily="34" charset="-34"/>
              </a:rPr>
              <a:t>Nicole just </a:t>
            </a:r>
            <a:r>
              <a:rPr lang="en-US" b="1" i="1" dirty="0">
                <a:solidFill>
                  <a:srgbClr val="FF0000"/>
                </a:solidFill>
                <a:latin typeface="TH Sarabun New" panose="020B0500040200020003" pitchFamily="34" charset="-34"/>
                <a:cs typeface="TH Sarabun New" panose="020B0500040200020003" pitchFamily="34" charset="-34"/>
              </a:rPr>
              <a:t>friended</a:t>
            </a:r>
            <a:r>
              <a:rPr lang="en-US" b="1" dirty="0">
                <a:latin typeface="TH Sarabun New" panose="020B0500040200020003" pitchFamily="34" charset="-34"/>
                <a:cs typeface="TH Sarabun New" panose="020B0500040200020003" pitchFamily="34" charset="-34"/>
              </a:rPr>
              <a:t> </a:t>
            </a:r>
            <a:r>
              <a:rPr lang="en-US" dirty="0">
                <a:latin typeface="TH Sarabun New" panose="020B0500040200020003" pitchFamily="34" charset="-34"/>
                <a:cs typeface="TH Sarabun New" panose="020B0500040200020003" pitchFamily="34" charset="-34"/>
              </a:rPr>
              <a:t>me on Instagram.</a:t>
            </a:r>
          </a:p>
          <a:p>
            <a:r>
              <a:rPr lang="en-US" dirty="0">
                <a:latin typeface="TH Sarabun New" panose="020B0500040200020003" pitchFamily="34" charset="-34"/>
                <a:cs typeface="TH Sarabun New" panose="020B0500040200020003" pitchFamily="34" charset="-34"/>
              </a:rPr>
              <a:t>I </a:t>
            </a:r>
            <a:r>
              <a:rPr lang="en-US" b="1" i="1" dirty="0">
                <a:solidFill>
                  <a:srgbClr val="FF0000"/>
                </a:solidFill>
                <a:latin typeface="TH Sarabun New" panose="020B0500040200020003" pitchFamily="34" charset="-34"/>
                <a:cs typeface="TH Sarabun New" panose="020B0500040200020003" pitchFamily="34" charset="-34"/>
              </a:rPr>
              <a:t>friended</a:t>
            </a:r>
            <a:r>
              <a:rPr lang="en-US" i="1" dirty="0">
                <a:latin typeface="TH Sarabun New" panose="020B0500040200020003" pitchFamily="34" charset="-34"/>
                <a:cs typeface="TH Sarabun New" panose="020B0500040200020003" pitchFamily="34" charset="-34"/>
              </a:rPr>
              <a:t> </a:t>
            </a:r>
            <a:r>
              <a:rPr lang="en-US" dirty="0">
                <a:latin typeface="TH Sarabun New" panose="020B0500040200020003" pitchFamily="34" charset="-34"/>
                <a:cs typeface="TH Sarabun New" panose="020B0500040200020003" pitchFamily="34" charset="-34"/>
              </a:rPr>
              <a:t>Cindy and sent her a message.</a:t>
            </a:r>
          </a:p>
        </p:txBody>
      </p:sp>
      <p:sp>
        <p:nvSpPr>
          <p:cNvPr id="9" name="Rectangle 8"/>
          <p:cNvSpPr/>
          <p:nvPr/>
        </p:nvSpPr>
        <p:spPr>
          <a:xfrm>
            <a:off x="4648200" y="858619"/>
            <a:ext cx="3965372" cy="646331"/>
          </a:xfrm>
          <a:prstGeom prst="rect">
            <a:avLst/>
          </a:prstGeom>
        </p:spPr>
        <p:txBody>
          <a:bodyPr wrap="square">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Expression: Social media with the word “friend”</a:t>
            </a:r>
          </a:p>
        </p:txBody>
      </p:sp>
    </p:spTree>
    <p:extLst>
      <p:ext uri="{BB962C8B-B14F-4D97-AF65-F5344CB8AC3E}">
        <p14:creationId xmlns:p14="http://schemas.microsoft.com/office/powerpoint/2010/main" val="23378649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1000"/>
                                        <p:tgtEl>
                                          <p:spTgt spid="2050"/>
                                        </p:tgtEl>
                                      </p:cBhvr>
                                    </p:animEffect>
                                    <p:anim calcmode="lin" valueType="num">
                                      <p:cBhvr>
                                        <p:cTn id="25" dur="1000" fill="hold"/>
                                        <p:tgtEl>
                                          <p:spTgt spid="2050"/>
                                        </p:tgtEl>
                                        <p:attrNameLst>
                                          <p:attrName>ppt_x</p:attrName>
                                        </p:attrNameLst>
                                      </p:cBhvr>
                                      <p:tavLst>
                                        <p:tav tm="0">
                                          <p:val>
                                            <p:strVal val="#ppt_x"/>
                                          </p:val>
                                        </p:tav>
                                        <p:tav tm="100000">
                                          <p:val>
                                            <p:strVal val="#ppt_x"/>
                                          </p:val>
                                        </p:tav>
                                      </p:tavLst>
                                    </p:anim>
                                    <p:anim calcmode="lin" valueType="num">
                                      <p:cBhvr>
                                        <p:cTn id="26" dur="1000" fill="hold"/>
                                        <p:tgtEl>
                                          <p:spTgt spid="205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657350"/>
            <a:ext cx="9144000" cy="1828800"/>
          </a:xfrm>
          <a:prstGeom prst="rect">
            <a:avLst/>
          </a:prstGeom>
          <a:solidFill>
            <a:srgbClr val="7030A0"/>
          </a:solid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Data 5"/>
          <p:cNvSpPr/>
          <p:nvPr/>
        </p:nvSpPr>
        <p:spPr>
          <a:xfrm>
            <a:off x="5219700" y="0"/>
            <a:ext cx="2971800" cy="5143500"/>
          </a:xfrm>
          <a:prstGeom prst="flowChartInputOutput">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4" name="Rectangle 3"/>
          <p:cNvSpPr/>
          <p:nvPr/>
        </p:nvSpPr>
        <p:spPr>
          <a:xfrm>
            <a:off x="3962400" y="1971586"/>
            <a:ext cx="3276600" cy="1200329"/>
          </a:xfrm>
          <a:prstGeom prst="rect">
            <a:avLst/>
          </a:prstGeom>
          <a:solidFill>
            <a:schemeClr val="bg1"/>
          </a:solidFill>
          <a:effectLst>
            <a:innerShdw blurRad="114300">
              <a:prstClr val="black"/>
            </a:innerShdw>
          </a:effectLst>
        </p:spPr>
        <p:txBody>
          <a:bodyPr wrap="square">
            <a:spAutoFit/>
          </a:bodyPr>
          <a:lstStyle/>
          <a:p>
            <a:r>
              <a:rPr lang="en-US" b="1" dirty="0">
                <a:ln>
                  <a:solidFill>
                    <a:srgbClr val="7030A0"/>
                  </a:solidFill>
                </a:ln>
                <a:solidFill>
                  <a:srgbClr val="7030A0"/>
                </a:solidFill>
                <a:latin typeface="TH Sarabun New" panose="020B0500040200020003" pitchFamily="34" charset="-34"/>
                <a:cs typeface="TH Sarabun New" panose="020B0500040200020003" pitchFamily="34" charset="-34"/>
              </a:rPr>
              <a:t>Part of speech: </a:t>
            </a:r>
            <a:r>
              <a:rPr lang="en-US" b="1" dirty="0">
                <a:ln>
                  <a:solidFill>
                    <a:srgbClr val="FF0000"/>
                  </a:solidFill>
                </a:ln>
                <a:solidFill>
                  <a:srgbClr val="FF0000"/>
                </a:solidFill>
                <a:latin typeface="TH Sarabun New" panose="020B0500040200020003" pitchFamily="34" charset="-34"/>
                <a:cs typeface="TH Sarabun New" panose="020B0500040200020003" pitchFamily="34" charset="-34"/>
              </a:rPr>
              <a:t>noun</a:t>
            </a:r>
            <a:endParaRPr lang="en-US" dirty="0">
              <a:ln>
                <a:solidFill>
                  <a:srgbClr val="FF0000"/>
                </a:solidFill>
              </a:ln>
              <a:solidFill>
                <a:srgbClr val="FF0000"/>
              </a:solidFill>
              <a:latin typeface="TH Sarabun New" panose="020B0500040200020003" pitchFamily="34" charset="-34"/>
              <a:cs typeface="TH Sarabun New" panose="020B0500040200020003" pitchFamily="34" charset="-34"/>
            </a:endParaRPr>
          </a:p>
          <a:p>
            <a:r>
              <a:rPr lang="en-US" dirty="0">
                <a:latin typeface="TH Sarabun New" panose="020B0500040200020003" pitchFamily="34" charset="-34"/>
                <a:cs typeface="TH Sarabun New" panose="020B0500040200020003" pitchFamily="34" charset="-34"/>
              </a:rPr>
              <a:t>This post got many </a:t>
            </a:r>
            <a:r>
              <a:rPr lang="en-US" b="1" i="1" dirty="0">
                <a:solidFill>
                  <a:srgbClr val="FF0000"/>
                </a:solidFill>
                <a:latin typeface="TH Sarabun New" panose="020B0500040200020003" pitchFamily="34" charset="-34"/>
                <a:cs typeface="TH Sarabun New" panose="020B0500040200020003" pitchFamily="34" charset="-34"/>
              </a:rPr>
              <a:t>likes</a:t>
            </a:r>
            <a:r>
              <a:rPr lang="en-US" dirty="0">
                <a:latin typeface="TH Sarabun New" panose="020B0500040200020003" pitchFamily="34" charset="-34"/>
                <a:cs typeface="TH Sarabun New" panose="020B0500040200020003" pitchFamily="34" charset="-34"/>
              </a:rPr>
              <a:t>.</a:t>
            </a:r>
          </a:p>
          <a:p>
            <a:r>
              <a:rPr lang="en-US" dirty="0">
                <a:latin typeface="TH Sarabun New" panose="020B0500040200020003" pitchFamily="34" charset="-34"/>
                <a:cs typeface="TH Sarabun New" panose="020B0500040200020003" pitchFamily="34" charset="-34"/>
              </a:rPr>
              <a:t>There were thousands of Facebook </a:t>
            </a:r>
            <a:r>
              <a:rPr lang="en-US" b="1" i="1" dirty="0">
                <a:solidFill>
                  <a:srgbClr val="FF0000"/>
                </a:solidFill>
                <a:latin typeface="TH Sarabun New" panose="020B0500040200020003" pitchFamily="34" charset="-34"/>
                <a:cs typeface="TH Sarabun New" panose="020B0500040200020003" pitchFamily="34" charset="-34"/>
              </a:rPr>
              <a:t>likes</a:t>
            </a:r>
            <a:r>
              <a:rPr lang="en-US" dirty="0">
                <a:latin typeface="TH Sarabun New" panose="020B0500040200020003" pitchFamily="34" charset="-34"/>
                <a:cs typeface="TH Sarabun New" panose="020B0500040200020003" pitchFamily="34" charset="-34"/>
              </a:rPr>
              <a:t>.</a:t>
            </a:r>
          </a:p>
          <a:p>
            <a:r>
              <a:rPr lang="en-US" dirty="0">
                <a:latin typeface="TH Sarabun New" panose="020B0500040200020003" pitchFamily="34" charset="-34"/>
                <a:cs typeface="TH Sarabun New" panose="020B0500040200020003" pitchFamily="34" charset="-34"/>
              </a:rPr>
              <a:t>This Facebook page has almost 5,000 </a:t>
            </a:r>
            <a:r>
              <a:rPr lang="en-US" b="1" i="1" dirty="0">
                <a:solidFill>
                  <a:srgbClr val="FF0000"/>
                </a:solidFill>
                <a:latin typeface="TH Sarabun New" panose="020B0500040200020003" pitchFamily="34" charset="-34"/>
                <a:cs typeface="TH Sarabun New" panose="020B0500040200020003" pitchFamily="34" charset="-34"/>
              </a:rPr>
              <a:t>likes</a:t>
            </a:r>
            <a:r>
              <a:rPr lang="en-US" dirty="0">
                <a:latin typeface="TH Sarabun New" panose="020B0500040200020003" pitchFamily="34" charset="-34"/>
                <a:cs typeface="TH Sarabun New" panose="020B0500040200020003" pitchFamily="34" charset="-34"/>
              </a:rPr>
              <a:t>.</a:t>
            </a:r>
          </a:p>
        </p:txBody>
      </p:sp>
      <p:sp>
        <p:nvSpPr>
          <p:cNvPr id="7" name="Rectangle 6"/>
          <p:cNvSpPr/>
          <p:nvPr/>
        </p:nvSpPr>
        <p:spPr>
          <a:xfrm>
            <a:off x="2971800" y="1276350"/>
            <a:ext cx="4495800" cy="369332"/>
          </a:xfrm>
          <a:prstGeom prst="rect">
            <a:avLst/>
          </a:prstGeom>
          <a:solidFill>
            <a:schemeClr val="bg1"/>
          </a:solidFill>
          <a:ln w="57150">
            <a:solidFill>
              <a:srgbClr val="7030A0"/>
            </a:solidFill>
          </a:ln>
        </p:spPr>
        <p:txBody>
          <a:bodyPr wrap="square">
            <a:spAutoFit/>
          </a:bodyPr>
          <a:lstStyle/>
          <a:p>
            <a:r>
              <a:rPr lang="en-US" dirty="0">
                <a:ln w="18415" cmpd="sng">
                  <a:solidFill>
                    <a:srgbClr val="7030A0"/>
                  </a:solidFill>
                  <a:prstDash val="solid"/>
                </a:ln>
                <a:solidFill>
                  <a:srgbClr val="7030A0"/>
                </a:solidFill>
                <a:effectLst>
                  <a:outerShdw blurRad="63500" dir="3600000" algn="tl" rotWithShape="0">
                    <a:srgbClr val="000000">
                      <a:alpha val="70000"/>
                    </a:srgbClr>
                  </a:outerShdw>
                </a:effectLst>
              </a:rPr>
              <a:t>Expression: Social media with the word “like”</a:t>
            </a:r>
          </a:p>
        </p:txBody>
      </p:sp>
      <p:pic>
        <p:nvPicPr>
          <p:cNvPr id="3075" name="Picture 3" descr="C:\Users\Champ\Desktop\91614207 [Convert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07335"/>
            <a:ext cx="3592513" cy="407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8600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par>
                          <p:cTn id="20" fill="hold">
                            <p:stCondLst>
                              <p:cond delay="2500"/>
                            </p:stCondLst>
                            <p:childTnLst>
                              <p:par>
                                <p:cTn id="21" presetID="21"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childTnLst>
                          </p:cTn>
                        </p:par>
                        <p:par>
                          <p:cTn id="24" fill="hold">
                            <p:stCondLst>
                              <p:cond delay="4500"/>
                            </p:stCondLst>
                            <p:childTnLst>
                              <p:par>
                                <p:cTn id="25" presetID="26" presetClass="entr" presetSubtype="0" fill="hold" nodeType="after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wipe(down)">
                                      <p:cBhvr>
                                        <p:cTn id="27" dur="580">
                                          <p:stCondLst>
                                            <p:cond delay="0"/>
                                          </p:stCondLst>
                                        </p:cTn>
                                        <p:tgtEl>
                                          <p:spTgt spid="3075"/>
                                        </p:tgtEl>
                                      </p:cBhvr>
                                    </p:animEffect>
                                    <p:anim calcmode="lin" valueType="num">
                                      <p:cBhvr>
                                        <p:cTn id="28"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33" dur="26">
                                          <p:stCondLst>
                                            <p:cond delay="650"/>
                                          </p:stCondLst>
                                        </p:cTn>
                                        <p:tgtEl>
                                          <p:spTgt spid="3075"/>
                                        </p:tgtEl>
                                      </p:cBhvr>
                                      <p:to x="100000" y="60000"/>
                                    </p:animScale>
                                    <p:animScale>
                                      <p:cBhvr>
                                        <p:cTn id="34" dur="166" decel="50000">
                                          <p:stCondLst>
                                            <p:cond delay="676"/>
                                          </p:stCondLst>
                                        </p:cTn>
                                        <p:tgtEl>
                                          <p:spTgt spid="3075"/>
                                        </p:tgtEl>
                                      </p:cBhvr>
                                      <p:to x="100000" y="100000"/>
                                    </p:animScale>
                                    <p:animScale>
                                      <p:cBhvr>
                                        <p:cTn id="35" dur="26">
                                          <p:stCondLst>
                                            <p:cond delay="1312"/>
                                          </p:stCondLst>
                                        </p:cTn>
                                        <p:tgtEl>
                                          <p:spTgt spid="3075"/>
                                        </p:tgtEl>
                                      </p:cBhvr>
                                      <p:to x="100000" y="80000"/>
                                    </p:animScale>
                                    <p:animScale>
                                      <p:cBhvr>
                                        <p:cTn id="36" dur="166" decel="50000">
                                          <p:stCondLst>
                                            <p:cond delay="1338"/>
                                          </p:stCondLst>
                                        </p:cTn>
                                        <p:tgtEl>
                                          <p:spTgt spid="3075"/>
                                        </p:tgtEl>
                                      </p:cBhvr>
                                      <p:to x="100000" y="100000"/>
                                    </p:animScale>
                                    <p:animScale>
                                      <p:cBhvr>
                                        <p:cTn id="37" dur="26">
                                          <p:stCondLst>
                                            <p:cond delay="1642"/>
                                          </p:stCondLst>
                                        </p:cTn>
                                        <p:tgtEl>
                                          <p:spTgt spid="3075"/>
                                        </p:tgtEl>
                                      </p:cBhvr>
                                      <p:to x="100000" y="90000"/>
                                    </p:animScale>
                                    <p:animScale>
                                      <p:cBhvr>
                                        <p:cTn id="38" dur="166" decel="50000">
                                          <p:stCondLst>
                                            <p:cond delay="1668"/>
                                          </p:stCondLst>
                                        </p:cTn>
                                        <p:tgtEl>
                                          <p:spTgt spid="3075"/>
                                        </p:tgtEl>
                                      </p:cBhvr>
                                      <p:to x="100000" y="100000"/>
                                    </p:animScale>
                                    <p:animScale>
                                      <p:cBhvr>
                                        <p:cTn id="39" dur="26">
                                          <p:stCondLst>
                                            <p:cond delay="1808"/>
                                          </p:stCondLst>
                                        </p:cTn>
                                        <p:tgtEl>
                                          <p:spTgt spid="3075"/>
                                        </p:tgtEl>
                                      </p:cBhvr>
                                      <p:to x="100000" y="95000"/>
                                    </p:animScale>
                                    <p:animScale>
                                      <p:cBhvr>
                                        <p:cTn id="40" dur="166" decel="50000">
                                          <p:stCondLst>
                                            <p:cond delay="1834"/>
                                          </p:stCondLst>
                                        </p:cTn>
                                        <p:tgtEl>
                                          <p:spTgt spid="307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19350"/>
            <a:ext cx="4343400" cy="25908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rgbClr val="7030A0"/>
              </a:solidFill>
            </a:endParaRPr>
          </a:p>
        </p:txBody>
      </p:sp>
      <p:sp>
        <p:nvSpPr>
          <p:cNvPr id="7" name="Rectangle 6"/>
          <p:cNvSpPr/>
          <p:nvPr/>
        </p:nvSpPr>
        <p:spPr>
          <a:xfrm>
            <a:off x="4800600" y="209550"/>
            <a:ext cx="4343400" cy="25908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rgbClr val="7030A0"/>
              </a:solidFill>
            </a:endParaRPr>
          </a:p>
        </p:txBody>
      </p:sp>
      <p:sp>
        <p:nvSpPr>
          <p:cNvPr id="10" name="Rectangle 9"/>
          <p:cNvSpPr/>
          <p:nvPr/>
        </p:nvSpPr>
        <p:spPr>
          <a:xfrm>
            <a:off x="5257800" y="722903"/>
            <a:ext cx="3276600" cy="923330"/>
          </a:xfrm>
          <a:prstGeom prst="rect">
            <a:avLst/>
          </a:prstGeom>
          <a:solidFill>
            <a:schemeClr val="bg1"/>
          </a:solidFill>
          <a:effectLst>
            <a:innerShdw blurRad="114300">
              <a:prstClr val="black"/>
            </a:innerShdw>
          </a:effectLst>
        </p:spPr>
        <p:txBody>
          <a:bodyPr wrap="square">
            <a:spAutoFit/>
          </a:bodyPr>
          <a:lstStyle/>
          <a:p>
            <a:r>
              <a:rPr lang="en-US" b="1" dirty="0">
                <a:ln>
                  <a:solidFill>
                    <a:srgbClr val="7030A0"/>
                  </a:solidFill>
                </a:ln>
                <a:solidFill>
                  <a:srgbClr val="7030A0"/>
                </a:solidFill>
                <a:latin typeface="TH Sarabun New" panose="020B0500040200020003" pitchFamily="34" charset="-34"/>
                <a:cs typeface="TH Sarabun New" panose="020B0500040200020003" pitchFamily="34" charset="-34"/>
              </a:rPr>
              <a:t>Part of speech: </a:t>
            </a:r>
            <a:r>
              <a:rPr lang="en-US" b="1" dirty="0">
                <a:ln>
                  <a:solidFill>
                    <a:srgbClr val="FF0000"/>
                  </a:solidFill>
                </a:ln>
                <a:solidFill>
                  <a:srgbClr val="FF0000"/>
                </a:solidFill>
                <a:latin typeface="TH Sarabun New" panose="020B0500040200020003" pitchFamily="34" charset="-34"/>
                <a:cs typeface="TH Sarabun New" panose="020B0500040200020003" pitchFamily="34" charset="-34"/>
              </a:rPr>
              <a:t>verb</a:t>
            </a:r>
          </a:p>
          <a:p>
            <a:r>
              <a:rPr lang="en-US" dirty="0">
                <a:latin typeface="TH Sarabun New" panose="020B0500040200020003" pitchFamily="34" charset="-34"/>
                <a:cs typeface="TH Sarabun New" panose="020B0500040200020003" pitchFamily="34" charset="-34"/>
              </a:rPr>
              <a:t>A few friends </a:t>
            </a:r>
            <a:r>
              <a:rPr lang="en-US" b="1" i="1" dirty="0">
                <a:solidFill>
                  <a:srgbClr val="FF0000"/>
                </a:solidFill>
                <a:latin typeface="TH Sarabun New" panose="020B0500040200020003" pitchFamily="34" charset="-34"/>
                <a:cs typeface="TH Sarabun New" panose="020B0500040200020003" pitchFamily="34" charset="-34"/>
              </a:rPr>
              <a:t>liked</a:t>
            </a:r>
            <a:r>
              <a:rPr lang="en-US" dirty="0">
                <a:latin typeface="TH Sarabun New" panose="020B0500040200020003" pitchFamily="34" charset="-34"/>
                <a:cs typeface="TH Sarabun New" panose="020B0500040200020003" pitchFamily="34" charset="-34"/>
              </a:rPr>
              <a:t> my Instagram post.</a:t>
            </a:r>
          </a:p>
          <a:p>
            <a:r>
              <a:rPr lang="en-US" dirty="0">
                <a:latin typeface="TH Sarabun New" panose="020B0500040200020003" pitchFamily="34" charset="-34"/>
                <a:cs typeface="TH Sarabun New" panose="020B0500040200020003" pitchFamily="34" charset="-34"/>
              </a:rPr>
              <a:t>More than 100 people </a:t>
            </a:r>
            <a:r>
              <a:rPr lang="en-US" b="1" i="1" dirty="0">
                <a:solidFill>
                  <a:srgbClr val="FF0000"/>
                </a:solidFill>
                <a:latin typeface="TH Sarabun New" panose="020B0500040200020003" pitchFamily="34" charset="-34"/>
                <a:cs typeface="TH Sarabun New" panose="020B0500040200020003" pitchFamily="34" charset="-34"/>
              </a:rPr>
              <a:t>liked</a:t>
            </a:r>
            <a:r>
              <a:rPr lang="en-US" dirty="0">
                <a:latin typeface="TH Sarabun New" panose="020B0500040200020003" pitchFamily="34" charset="-34"/>
                <a:cs typeface="TH Sarabun New" panose="020B0500040200020003" pitchFamily="34" charset="-34"/>
              </a:rPr>
              <a:t> my post.</a:t>
            </a:r>
          </a:p>
        </p:txBody>
      </p:sp>
      <p:sp>
        <p:nvSpPr>
          <p:cNvPr id="11" name="Rectangle 10"/>
          <p:cNvSpPr/>
          <p:nvPr/>
        </p:nvSpPr>
        <p:spPr>
          <a:xfrm>
            <a:off x="4989689" y="398993"/>
            <a:ext cx="4154311" cy="400110"/>
          </a:xfrm>
          <a:prstGeom prst="rect">
            <a:avLst/>
          </a:prstGeom>
        </p:spPr>
        <p:txBody>
          <a:bodyPr wrap="square">
            <a:spAutoFit/>
          </a:bodyPr>
          <a:lstStyle/>
          <a:p>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Expression: Social media with the word “like”</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04950"/>
            <a:ext cx="3962400" cy="3405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4797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123"/>
                                        </p:tgtEl>
                                        <p:attrNameLst>
                                          <p:attrName>style.visibility</p:attrName>
                                        </p:attrNameLst>
                                      </p:cBhvr>
                                      <p:to>
                                        <p:strVal val="visible"/>
                                      </p:to>
                                    </p:set>
                                    <p:anim calcmode="lin" valueType="num">
                                      <p:cBhvr additive="base">
                                        <p:cTn id="28" dur="500" fill="hold"/>
                                        <p:tgtEl>
                                          <p:spTgt spid="5123"/>
                                        </p:tgtEl>
                                        <p:attrNameLst>
                                          <p:attrName>ppt_x</p:attrName>
                                        </p:attrNameLst>
                                      </p:cBhvr>
                                      <p:tavLst>
                                        <p:tav tm="0">
                                          <p:val>
                                            <p:strVal val="#ppt_x"/>
                                          </p:val>
                                        </p:tav>
                                        <p:tav tm="100000">
                                          <p:val>
                                            <p:strVal val="#ppt_x"/>
                                          </p:val>
                                        </p:tav>
                                      </p:tavLst>
                                    </p:anim>
                                    <p:anim calcmode="lin" valueType="num">
                                      <p:cBhvr additive="base">
                                        <p:cTn id="29" dur="500" fill="hold"/>
                                        <p:tgtEl>
                                          <p:spTgt spid="512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696" y="0"/>
            <a:ext cx="9193696" cy="514350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49037">
            <a:off x="2927904" y="2593839"/>
            <a:ext cx="5875263" cy="296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Isosceles Triangle 4"/>
          <p:cNvSpPr/>
          <p:nvPr/>
        </p:nvSpPr>
        <p:spPr>
          <a:xfrm rot="10800000">
            <a:off x="-49696" y="0"/>
            <a:ext cx="9193696" cy="5143500"/>
          </a:xfrm>
          <a:prstGeom prst="triangle">
            <a:avLst>
              <a:gd name="adj" fmla="val 99718"/>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47800" y="1135617"/>
            <a:ext cx="3657600" cy="1295400"/>
          </a:xfrm>
          <a:prstGeom prst="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n w="12700" cmpd="sng">
                  <a:solidFill>
                    <a:srgbClr val="7030A0"/>
                  </a:solidFill>
                  <a:prstDash val="solid"/>
                </a:ln>
                <a:solidFill>
                  <a:srgbClr val="7030A0"/>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Part of speech: </a:t>
            </a:r>
            <a:r>
              <a:rPr lang="en-US" dirty="0">
                <a:ln w="12700" cmpd="sng">
                  <a:solidFill>
                    <a:srgbClr val="FF0000"/>
                  </a:solidFill>
                  <a:prstDash val="solid"/>
                </a:ln>
                <a:solidFill>
                  <a:srgbClr val="FF0000"/>
                </a:solidFill>
                <a:effectLst>
                  <a:outerShdw blurRad="63500" dir="3600000" algn="tl" rotWithShape="0">
                    <a:srgbClr val="000000">
                      <a:alpha val="70000"/>
                    </a:srgbClr>
                  </a:outerShdw>
                </a:effectLst>
                <a:latin typeface="TH Sarabun New" panose="020B0500040200020003" pitchFamily="34" charset="-34"/>
                <a:cs typeface="TH Sarabun New" panose="020B0500040200020003" pitchFamily="34" charset="-34"/>
              </a:rPr>
              <a:t>verb</a:t>
            </a:r>
          </a:p>
          <a:p>
            <a:r>
              <a:rPr lang="en-US" dirty="0">
                <a:solidFill>
                  <a:sysClr val="windowText" lastClr="000000"/>
                </a:solidFill>
                <a:latin typeface="TH Sarabun New" panose="020B0500040200020003" pitchFamily="34" charset="-34"/>
                <a:cs typeface="TH Sarabun New" panose="020B0500040200020003" pitchFamily="34" charset="-34"/>
              </a:rPr>
              <a:t>You can </a:t>
            </a:r>
            <a:r>
              <a:rPr lang="en-US" b="1" i="1" dirty="0">
                <a:solidFill>
                  <a:srgbClr val="FF0000"/>
                </a:solidFill>
                <a:latin typeface="TH Sarabun New" panose="020B0500040200020003" pitchFamily="34" charset="-34"/>
                <a:cs typeface="TH Sarabun New" panose="020B0500040200020003" pitchFamily="34" charset="-34"/>
              </a:rPr>
              <a:t>follow</a:t>
            </a:r>
            <a:r>
              <a:rPr lang="en-US" dirty="0">
                <a:solidFill>
                  <a:sysClr val="windowText" lastClr="000000"/>
                </a:solidFill>
                <a:latin typeface="TH Sarabun New" panose="020B0500040200020003" pitchFamily="34" charset="-34"/>
                <a:cs typeface="TH Sarabun New" panose="020B0500040200020003" pitchFamily="34" charset="-34"/>
              </a:rPr>
              <a:t> us on Facebook and Twitter.</a:t>
            </a:r>
          </a:p>
          <a:p>
            <a:r>
              <a:rPr lang="en-US" dirty="0">
                <a:solidFill>
                  <a:sysClr val="windowText" lastClr="000000"/>
                </a:solidFill>
                <a:latin typeface="TH Sarabun New" panose="020B0500040200020003" pitchFamily="34" charset="-34"/>
                <a:cs typeface="TH Sarabun New" panose="020B0500040200020003" pitchFamily="34" charset="-34"/>
              </a:rPr>
              <a:t>My old friends </a:t>
            </a:r>
            <a:r>
              <a:rPr lang="en-US" i="1" dirty="0">
                <a:solidFill>
                  <a:sysClr val="windowText" lastClr="000000"/>
                </a:solidFill>
                <a:latin typeface="TH Sarabun New" panose="020B0500040200020003" pitchFamily="34" charset="-34"/>
                <a:cs typeface="TH Sarabun New" panose="020B0500040200020003" pitchFamily="34" charset="-34"/>
              </a:rPr>
              <a:t>are </a:t>
            </a:r>
            <a:r>
              <a:rPr lang="en-US" b="1" i="1" dirty="0">
                <a:solidFill>
                  <a:srgbClr val="FF0000"/>
                </a:solidFill>
                <a:latin typeface="TH Sarabun New" panose="020B0500040200020003" pitchFamily="34" charset="-34"/>
                <a:cs typeface="TH Sarabun New" panose="020B0500040200020003" pitchFamily="34" charset="-34"/>
              </a:rPr>
              <a:t>following</a:t>
            </a:r>
            <a:r>
              <a:rPr lang="en-US" dirty="0">
                <a:solidFill>
                  <a:sysClr val="windowText" lastClr="000000"/>
                </a:solidFill>
                <a:latin typeface="TH Sarabun New" panose="020B0500040200020003" pitchFamily="34" charset="-34"/>
                <a:cs typeface="TH Sarabun New" panose="020B0500040200020003" pitchFamily="34" charset="-34"/>
              </a:rPr>
              <a:t> me on Instagram.</a:t>
            </a:r>
          </a:p>
          <a:p>
            <a:r>
              <a:rPr lang="en-US" dirty="0">
                <a:solidFill>
                  <a:sysClr val="windowText" lastClr="000000"/>
                </a:solidFill>
                <a:latin typeface="TH Sarabun New" panose="020B0500040200020003" pitchFamily="34" charset="-34"/>
                <a:cs typeface="TH Sarabun New" panose="020B0500040200020003" pitchFamily="34" charset="-34"/>
              </a:rPr>
              <a:t>I’m </a:t>
            </a:r>
            <a:r>
              <a:rPr lang="en-US" b="1" i="1" dirty="0">
                <a:solidFill>
                  <a:srgbClr val="FF0000"/>
                </a:solidFill>
                <a:latin typeface="TH Sarabun New" panose="020B0500040200020003" pitchFamily="34" charset="-34"/>
                <a:cs typeface="TH Sarabun New" panose="020B0500040200020003" pitchFamily="34" charset="-34"/>
              </a:rPr>
              <a:t>following </a:t>
            </a:r>
            <a:r>
              <a:rPr lang="en-US" dirty="0">
                <a:solidFill>
                  <a:sysClr val="windowText" lastClr="000000"/>
                </a:solidFill>
                <a:latin typeface="TH Sarabun New" panose="020B0500040200020003" pitchFamily="34" charset="-34"/>
                <a:cs typeface="TH Sarabun New" panose="020B0500040200020003" pitchFamily="34" charset="-34"/>
              </a:rPr>
              <a:t>Mai </a:t>
            </a:r>
            <a:r>
              <a:rPr lang="en-US" dirty="0" err="1">
                <a:solidFill>
                  <a:sysClr val="windowText" lastClr="000000"/>
                </a:solidFill>
                <a:latin typeface="TH Sarabun New" panose="020B0500040200020003" pitchFamily="34" charset="-34"/>
                <a:cs typeface="TH Sarabun New" panose="020B0500040200020003" pitchFamily="34" charset="-34"/>
              </a:rPr>
              <a:t>Davika</a:t>
            </a:r>
            <a:r>
              <a:rPr lang="en-US" dirty="0">
                <a:solidFill>
                  <a:sysClr val="windowText" lastClr="000000"/>
                </a:solidFill>
                <a:latin typeface="TH Sarabun New" panose="020B0500040200020003" pitchFamily="34" charset="-34"/>
                <a:cs typeface="TH Sarabun New" panose="020B0500040200020003" pitchFamily="34" charset="-34"/>
              </a:rPr>
              <a:t> on Instagram.</a:t>
            </a:r>
          </a:p>
        </p:txBody>
      </p:sp>
      <p:sp>
        <p:nvSpPr>
          <p:cNvPr id="6" name="Rectangle 5"/>
          <p:cNvSpPr/>
          <p:nvPr/>
        </p:nvSpPr>
        <p:spPr>
          <a:xfrm>
            <a:off x="1371600" y="830817"/>
            <a:ext cx="4670574" cy="369332"/>
          </a:xfrm>
          <a:prstGeom prst="rect">
            <a:avLst/>
          </a:prstGeom>
        </p:spPr>
        <p:txBody>
          <a:bodyPr wrap="none">
            <a:spAutoFit/>
          </a:bodyPr>
          <a:lstStyle/>
          <a:p>
            <a:r>
              <a:rPr lang="en-US" dirty="0">
                <a:ln w="18415" cmpd="sng">
                  <a:solidFill>
                    <a:schemeClr val="bg1"/>
                  </a:solidFill>
                  <a:prstDash val="solid"/>
                </a:ln>
                <a:solidFill>
                  <a:schemeClr val="bg1"/>
                </a:solidFill>
                <a:effectLst>
                  <a:outerShdw blurRad="63500" dir="3600000" algn="tl" rotWithShape="0">
                    <a:srgbClr val="000000">
                      <a:alpha val="70000"/>
                    </a:srgbClr>
                  </a:outerShdw>
                </a:effectLst>
              </a:rPr>
              <a:t>Expression: Social media with the word “follow”</a:t>
            </a:r>
          </a:p>
        </p:txBody>
      </p:sp>
    </p:spTree>
    <p:extLst>
      <p:ext uri="{BB962C8B-B14F-4D97-AF65-F5344CB8AC3E}">
        <p14:creationId xmlns:p14="http://schemas.microsoft.com/office/powerpoint/2010/main" val="28163470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6"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par>
                          <p:cTn id="33" fill="hold">
                            <p:stCondLst>
                              <p:cond delay="4000"/>
                            </p:stCondLst>
                            <p:childTnLst>
                              <p:par>
                                <p:cTn id="34" presetID="14" presetClass="entr" presetSubtype="1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randombar(horizontal)">
                                      <p:cBhvr>
                                        <p:cTn id="36" dur="500"/>
                                        <p:tgtEl>
                                          <p:spTgt spid="4"/>
                                        </p:tgtEl>
                                      </p:cBhvr>
                                    </p:animEffect>
                                  </p:childTnLst>
                                </p:cTn>
                              </p:par>
                            </p:childTnLst>
                          </p:cTn>
                        </p:par>
                        <p:par>
                          <p:cTn id="37" fill="hold">
                            <p:stCondLst>
                              <p:cond delay="4500"/>
                            </p:stCondLst>
                            <p:childTnLst>
                              <p:par>
                                <p:cTn id="38" presetID="47" presetClass="entr" presetSubtype="0" fill="hold" nodeType="afterEffect">
                                  <p:stCondLst>
                                    <p:cond delay="0"/>
                                  </p:stCondLst>
                                  <p:childTnLst>
                                    <p:set>
                                      <p:cBhvr>
                                        <p:cTn id="39" dur="1" fill="hold">
                                          <p:stCondLst>
                                            <p:cond delay="0"/>
                                          </p:stCondLst>
                                        </p:cTn>
                                        <p:tgtEl>
                                          <p:spTgt spid="1027"/>
                                        </p:tgtEl>
                                        <p:attrNameLst>
                                          <p:attrName>style.visibility</p:attrName>
                                        </p:attrNameLst>
                                      </p:cBhvr>
                                      <p:to>
                                        <p:strVal val="visible"/>
                                      </p:to>
                                    </p:set>
                                    <p:animEffect transition="in" filter="fade">
                                      <p:cBhvr>
                                        <p:cTn id="40" dur="1000"/>
                                        <p:tgtEl>
                                          <p:spTgt spid="1027"/>
                                        </p:tgtEl>
                                      </p:cBhvr>
                                    </p:animEffect>
                                    <p:anim calcmode="lin" valueType="num">
                                      <p:cBhvr>
                                        <p:cTn id="41" dur="1000" fill="hold"/>
                                        <p:tgtEl>
                                          <p:spTgt spid="1027"/>
                                        </p:tgtEl>
                                        <p:attrNameLst>
                                          <p:attrName>ppt_x</p:attrName>
                                        </p:attrNameLst>
                                      </p:cBhvr>
                                      <p:tavLst>
                                        <p:tav tm="0">
                                          <p:val>
                                            <p:strVal val="#ppt_x"/>
                                          </p:val>
                                        </p:tav>
                                        <p:tav tm="100000">
                                          <p:val>
                                            <p:strVal val="#ppt_x"/>
                                          </p:val>
                                        </p:tav>
                                      </p:tavLst>
                                    </p:anim>
                                    <p:anim calcmode="lin" valueType="num">
                                      <p:cBhvr>
                                        <p:cTn id="42"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4"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9404</TotalTime>
  <Words>771</Words>
  <Application>Microsoft Office PowerPoint</Application>
  <PresentationFormat>นำเสนอทางหน้าจอ (16:9)</PresentationFormat>
  <Paragraphs>65</Paragraphs>
  <Slides>15</Slides>
  <Notes>1</Notes>
  <HiddenSlides>0</HiddenSlides>
  <MMClips>0</MMClips>
  <ScaleCrop>false</ScaleCrop>
  <HeadingPairs>
    <vt:vector size="6" baseType="variant">
      <vt:variant>
        <vt:lpstr>ฟอนต์ที่ถูกใช้</vt:lpstr>
      </vt:variant>
      <vt:variant>
        <vt:i4>4</vt:i4>
      </vt:variant>
      <vt:variant>
        <vt:lpstr>ธีม</vt:lpstr>
      </vt:variant>
      <vt:variant>
        <vt:i4>1</vt:i4>
      </vt:variant>
      <vt:variant>
        <vt:lpstr>ชื่อเรื่องสไลด์</vt:lpstr>
      </vt:variant>
      <vt:variant>
        <vt:i4>15</vt:i4>
      </vt:variant>
    </vt:vector>
  </HeadingPairs>
  <TitlesOfParts>
    <vt:vector size="20" baseType="lpstr">
      <vt:lpstr>Arial</vt:lpstr>
      <vt:lpstr>Calibri</vt:lpstr>
      <vt:lpstr>Cordia(Body)</vt:lpstr>
      <vt:lpstr>TH Sarabun New</vt:lpstr>
      <vt:lpstr>Office Theme</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Champ</dc:creator>
  <cp:lastModifiedBy>Admin</cp:lastModifiedBy>
  <cp:revision>428</cp:revision>
  <dcterms:created xsi:type="dcterms:W3CDTF">2020-05-18T10:10:55Z</dcterms:created>
  <dcterms:modified xsi:type="dcterms:W3CDTF">2023-01-23T06:46:16Z</dcterms:modified>
</cp:coreProperties>
</file>