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0D7D2"/>
    <a:srgbClr val="12E6E6"/>
    <a:srgbClr val="82C650"/>
    <a:srgbClr val="F6F8A6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3" d="100"/>
          <a:sy n="73" d="100"/>
        </p:scale>
        <p:origin x="1566" y="60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23/01/66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198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46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256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867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616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42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55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85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511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35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powerpoint-00.pptx" TargetMode="External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3.png"/><Relationship Id="rId19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6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powerpoint-00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รูปภาพ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06" y="3809735"/>
            <a:ext cx="4643674" cy="1773640"/>
          </a:xfrm>
          <a:prstGeom prst="rect">
            <a:avLst/>
          </a:prstGeom>
        </p:spPr>
      </p:pic>
      <p:grpSp>
        <p:nvGrpSpPr>
          <p:cNvPr id="37" name="กลุ่ม 36"/>
          <p:cNvGrpSpPr/>
          <p:nvPr/>
        </p:nvGrpSpPr>
        <p:grpSpPr>
          <a:xfrm>
            <a:off x="426186" y="3672881"/>
            <a:ext cx="3971798" cy="1640190"/>
            <a:chOff x="1137715" y="3672881"/>
            <a:chExt cx="3971798" cy="1640190"/>
          </a:xfrm>
        </p:grpSpPr>
        <p:sp>
          <p:nvSpPr>
            <p:cNvPr id="9" name="Block Arc 41">
              <a:extLst>
                <a:ext uri="{FF2B5EF4-FFF2-40B4-BE49-F238E27FC236}">
                  <a16:creationId xmlns:a16="http://schemas.microsoft.com/office/drawing/2014/main" id="{AD901A5D-3E23-4544-A084-5EFF99D95174}"/>
                </a:ext>
              </a:extLst>
            </p:cNvPr>
            <p:cNvSpPr/>
            <p:nvPr/>
          </p:nvSpPr>
          <p:spPr>
            <a:xfrm flipH="1">
              <a:off x="1951315" y="3672881"/>
              <a:ext cx="1640190" cy="1640190"/>
            </a:xfrm>
            <a:prstGeom prst="blockArc">
              <a:avLst>
                <a:gd name="adj1" fmla="val 15588674"/>
                <a:gd name="adj2" fmla="val 6670533"/>
                <a:gd name="adj3" fmla="val 3684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2" name="กลุ่ม 31"/>
            <p:cNvGrpSpPr/>
            <p:nvPr/>
          </p:nvGrpSpPr>
          <p:grpSpPr>
            <a:xfrm>
              <a:off x="1137715" y="3727314"/>
              <a:ext cx="3971798" cy="1484800"/>
              <a:chOff x="1137715" y="3727314"/>
              <a:chExt cx="3971798" cy="1484800"/>
            </a:xfrm>
          </p:grpSpPr>
          <p:sp>
            <p:nvSpPr>
              <p:cNvPr id="15" name="Oval 39">
                <a:extLst>
                  <a:ext uri="{FF2B5EF4-FFF2-40B4-BE49-F238E27FC236}">
                    <a16:creationId xmlns:a16="http://schemas.microsoft.com/office/drawing/2014/main" id="{F3ED44AC-B3F2-4A12-A249-E94E32BF9E34}"/>
                  </a:ext>
                </a:extLst>
              </p:cNvPr>
              <p:cNvSpPr/>
              <p:nvPr/>
            </p:nvSpPr>
            <p:spPr>
              <a:xfrm>
                <a:off x="1342417" y="4103754"/>
                <a:ext cx="1041565" cy="1041565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0680C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สี่เหลี่ยมผืนผ้า 19"/>
              <p:cNvSpPr/>
              <p:nvPr/>
            </p:nvSpPr>
            <p:spPr>
              <a:xfrm>
                <a:off x="2519701" y="4484418"/>
                <a:ext cx="2589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ช่วงก่อนวัยเกษียณอายุ</a:t>
                </a:r>
                <a:endParaRPr lang="th-TH" dirty="0"/>
              </a:p>
            </p:txBody>
          </p:sp>
          <p:pic>
            <p:nvPicPr>
              <p:cNvPr id="24" name="รูปภาพ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522" y="4300713"/>
                <a:ext cx="594808" cy="911401"/>
              </a:xfrm>
              <a:prstGeom prst="rect">
                <a:avLst/>
              </a:prstGeom>
            </p:spPr>
          </p:pic>
          <p:pic>
            <p:nvPicPr>
              <p:cNvPr id="29" name="รูปภาพ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715" y="3727314"/>
                <a:ext cx="1113355" cy="1458362"/>
              </a:xfrm>
              <a:prstGeom prst="rect">
                <a:avLst/>
              </a:prstGeom>
            </p:spPr>
          </p:pic>
        </p:grpSp>
      </p:grpSp>
      <p:grpSp>
        <p:nvGrpSpPr>
          <p:cNvPr id="36" name="กลุ่ม 35"/>
          <p:cNvGrpSpPr/>
          <p:nvPr/>
        </p:nvGrpSpPr>
        <p:grpSpPr>
          <a:xfrm>
            <a:off x="2088633" y="2235203"/>
            <a:ext cx="5377842" cy="1665665"/>
            <a:chOff x="2800162" y="2235203"/>
            <a:chExt cx="5377842" cy="1665665"/>
          </a:xfrm>
        </p:grpSpPr>
        <p:sp>
          <p:nvSpPr>
            <p:cNvPr id="10" name="Block Arc 41">
              <a:extLst>
                <a:ext uri="{FF2B5EF4-FFF2-40B4-BE49-F238E27FC236}">
                  <a16:creationId xmlns:a16="http://schemas.microsoft.com/office/drawing/2014/main" id="{7EE96BEC-3229-419A-873A-0E0CDDE06425}"/>
                </a:ext>
              </a:extLst>
            </p:cNvPr>
            <p:cNvSpPr/>
            <p:nvPr/>
          </p:nvSpPr>
          <p:spPr>
            <a:xfrm>
              <a:off x="2800162" y="2235203"/>
              <a:ext cx="1665666" cy="1665665"/>
            </a:xfrm>
            <a:prstGeom prst="blockArc">
              <a:avLst>
                <a:gd name="adj1" fmla="val 15588674"/>
                <a:gd name="adj2" fmla="val 6670533"/>
                <a:gd name="adj3" fmla="val 3684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4" name="กลุ่ม 33"/>
            <p:cNvGrpSpPr/>
            <p:nvPr/>
          </p:nvGrpSpPr>
          <p:grpSpPr>
            <a:xfrm>
              <a:off x="4070182" y="2329513"/>
              <a:ext cx="4107822" cy="1443120"/>
              <a:chOff x="4070182" y="2329513"/>
              <a:chExt cx="4107822" cy="1443120"/>
            </a:xfrm>
          </p:grpSpPr>
          <p:sp>
            <p:nvSpPr>
              <p:cNvPr id="12" name="Oval 37">
                <a:extLst>
                  <a:ext uri="{FF2B5EF4-FFF2-40B4-BE49-F238E27FC236}">
                    <a16:creationId xmlns:a16="http://schemas.microsoft.com/office/drawing/2014/main" id="{87724749-2B1F-4ADE-9925-C6DBCFD7F6DD}"/>
                  </a:ext>
                </a:extLst>
              </p:cNvPr>
              <p:cNvSpPr/>
              <p:nvPr/>
            </p:nvSpPr>
            <p:spPr>
              <a:xfrm>
                <a:off x="4070182" y="2554403"/>
                <a:ext cx="1041565" cy="1041565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90C22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5414747" y="2857826"/>
                <a:ext cx="2763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ช่วงวัยหลังจบการศึกษา </a:t>
                </a:r>
                <a:endParaRPr lang="th-TH" dirty="0"/>
              </a:p>
            </p:txBody>
          </p:sp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772" y="2634003"/>
                <a:ext cx="594808" cy="911401"/>
              </a:xfrm>
              <a:prstGeom prst="rect">
                <a:avLst/>
              </a:prstGeom>
            </p:spPr>
          </p:pic>
          <p:pic>
            <p:nvPicPr>
              <p:cNvPr id="27" name="รูปภาพ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104" y="2329513"/>
                <a:ext cx="825062" cy="1443120"/>
              </a:xfrm>
              <a:prstGeom prst="rect">
                <a:avLst/>
              </a:prstGeom>
            </p:spPr>
          </p:pic>
        </p:grp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963955" cy="57606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377891" y="980728"/>
            <a:ext cx="8370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542925" algn="l"/>
              </a:tabLst>
            </a:pPr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บุคคลส่วนใหญ่ต้องวางเป้าหมายและวางแผนในแต่ละช่วงชีวิตให้สอดคล้อง</a:t>
            </a:r>
            <a:b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กับรายได้และความรับผิดชอบในช่วงนั้น เพื่อป้องกันไม่ให้เกิดปัญหาในอนาคต ดังต่อไปนี้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2186140" y="1737362"/>
            <a:ext cx="2466419" cy="1204425"/>
            <a:chOff x="2897669" y="1737362"/>
            <a:chExt cx="2466419" cy="1204425"/>
          </a:xfrm>
        </p:grpSpPr>
        <p:sp>
          <p:nvSpPr>
            <p:cNvPr id="11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2897669" y="1900222"/>
              <a:ext cx="1041565" cy="1041565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4021413" y="1920408"/>
              <a:ext cx="13426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ช่วงวัยเด็ก </a:t>
              </a:r>
              <a:endParaRPr lang="th-TH" dirty="0"/>
            </a:p>
          </p:txBody>
        </p: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979" y="1737362"/>
              <a:ext cx="594808" cy="911401"/>
            </a:xfrm>
            <a:prstGeom prst="rect">
              <a:avLst/>
            </a:prstGeom>
          </p:spPr>
        </p:pic>
        <p:pic>
          <p:nvPicPr>
            <p:cNvPr id="26" name="รูปภาพ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961" y="1754389"/>
              <a:ext cx="1008034" cy="1157686"/>
            </a:xfrm>
            <a:prstGeom prst="rect">
              <a:avLst/>
            </a:prstGeom>
          </p:spPr>
        </p:pic>
      </p:grpSp>
      <p:grpSp>
        <p:nvGrpSpPr>
          <p:cNvPr id="33" name="กลุ่ม 32"/>
          <p:cNvGrpSpPr/>
          <p:nvPr/>
        </p:nvGrpSpPr>
        <p:grpSpPr>
          <a:xfrm>
            <a:off x="1765709" y="2760927"/>
            <a:ext cx="3665790" cy="1849617"/>
            <a:chOff x="2477238" y="2760927"/>
            <a:chExt cx="3665790" cy="1849617"/>
          </a:xfrm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0E62A881-8F7B-476D-91D0-B81B26935175}"/>
                </a:ext>
              </a:extLst>
            </p:cNvPr>
            <p:cNvSpPr/>
            <p:nvPr/>
          </p:nvSpPr>
          <p:spPr>
            <a:xfrm>
              <a:off x="2748463" y="3152098"/>
              <a:ext cx="1041565" cy="1041565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3964868" y="3859123"/>
              <a:ext cx="21781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ช่วงวัยทำงานเต็มที่</a:t>
              </a:r>
              <a:endParaRPr lang="th-TH" dirty="0"/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445" y="3539312"/>
              <a:ext cx="594808" cy="911401"/>
            </a:xfrm>
            <a:prstGeom prst="rect">
              <a:avLst/>
            </a:prstGeom>
          </p:spPr>
        </p:pic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238" y="2760927"/>
              <a:ext cx="1278702" cy="1849617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581588" y="5029321"/>
            <a:ext cx="3880637" cy="1429245"/>
            <a:chOff x="1293117" y="5029321"/>
            <a:chExt cx="3880637" cy="1429245"/>
          </a:xfrm>
        </p:grpSpPr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7F5D63D1-C6E3-45AC-B2BC-677F610D4E73}"/>
                </a:ext>
              </a:extLst>
            </p:cNvPr>
            <p:cNvSpPr/>
            <p:nvPr/>
          </p:nvSpPr>
          <p:spPr>
            <a:xfrm>
              <a:off x="2250627" y="5172665"/>
              <a:ext cx="1041565" cy="1041565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5768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3477777" y="5475222"/>
              <a:ext cx="16959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วัยเกษียณอายุ</a:t>
              </a:r>
              <a:endParaRPr lang="th-TH" dirty="0"/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608" y="5278925"/>
              <a:ext cx="594808" cy="911401"/>
            </a:xfrm>
            <a:prstGeom prst="rect">
              <a:avLst/>
            </a:prstGeom>
          </p:spPr>
        </p:pic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117" y="5029321"/>
              <a:ext cx="1906052" cy="1429245"/>
            </a:xfrm>
            <a:prstGeom prst="rect">
              <a:avLst/>
            </a:prstGeom>
          </p:spPr>
        </p:pic>
      </p:grp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40" y="4573209"/>
            <a:ext cx="4446396" cy="18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968552" cy="61356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64980" y="1124744"/>
            <a:ext cx="831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เป้าหมายที่ดีนั้นควรจะกำหนดตามหลัก </a:t>
            </a:r>
            <a:r>
              <a:rPr lang="en-US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SMART </a:t>
            </a:r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ดังนี้</a:t>
            </a:r>
            <a:endParaRPr lang="th-TH" dirty="0"/>
          </a:p>
        </p:txBody>
      </p:sp>
      <p:grpSp>
        <p:nvGrpSpPr>
          <p:cNvPr id="29" name="กลุ่ม 28"/>
          <p:cNvGrpSpPr/>
          <p:nvPr/>
        </p:nvGrpSpPr>
        <p:grpSpPr>
          <a:xfrm>
            <a:off x="1188596" y="5217117"/>
            <a:ext cx="7667231" cy="1272959"/>
            <a:chOff x="1188596" y="5217117"/>
            <a:chExt cx="7667231" cy="1272959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96" y="5217117"/>
              <a:ext cx="1249239" cy="1272959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113" y="5242421"/>
              <a:ext cx="750914" cy="743552"/>
            </a:xfrm>
            <a:prstGeom prst="rect">
              <a:avLst/>
            </a:prstGeom>
          </p:spPr>
        </p:pic>
        <p:sp>
          <p:nvSpPr>
            <p:cNvPr id="28" name="สี่เหลี่ยมผืนผ้า 27"/>
            <p:cNvSpPr/>
            <p:nvPr/>
          </p:nvSpPr>
          <p:spPr>
            <a:xfrm>
              <a:off x="2480030" y="5225791"/>
              <a:ext cx="63757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70" dirty="0">
                  <a:solidFill>
                    <a:srgbClr val="00B05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Timely</a:t>
              </a:r>
            </a:p>
            <a:p>
              <a:r>
                <a:rPr lang="en-US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เป้าหมายนั้นต้องมีการกำหนดเวลาแน่นอน</a:t>
              </a:r>
              <a:endParaRPr lang="th-TH" dirty="0"/>
            </a:p>
          </p:txBody>
        </p:sp>
      </p:grpSp>
      <p:grpSp>
        <p:nvGrpSpPr>
          <p:cNvPr id="30" name="กลุ่ม 29"/>
          <p:cNvGrpSpPr/>
          <p:nvPr/>
        </p:nvGrpSpPr>
        <p:grpSpPr>
          <a:xfrm>
            <a:off x="539552" y="4232413"/>
            <a:ext cx="8316275" cy="1284819"/>
            <a:chOff x="539552" y="4190465"/>
            <a:chExt cx="8316275" cy="1284819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190465"/>
              <a:ext cx="1332258" cy="1284819"/>
            </a:xfrm>
            <a:prstGeom prst="rect">
              <a:avLst/>
            </a:prstGeom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79" y="4337989"/>
              <a:ext cx="750914" cy="743552"/>
            </a:xfrm>
            <a:prstGeom prst="rect">
              <a:avLst/>
            </a:prstGeom>
          </p:spPr>
        </p:pic>
        <p:sp>
          <p:nvSpPr>
            <p:cNvPr id="27" name="สี่เหลี่ยมผืนผ้า 26"/>
            <p:cNvSpPr/>
            <p:nvPr/>
          </p:nvSpPr>
          <p:spPr>
            <a:xfrm>
              <a:off x="1577505" y="4323266"/>
              <a:ext cx="727832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70" dirty="0">
                  <a:solidFill>
                    <a:srgbClr val="FFC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Realistic</a:t>
              </a:r>
            </a:p>
            <a:p>
              <a:r>
                <a:rPr lang="en-US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เป้าหมายนั้นต้องอยู่บนพื้นฐานของความเป็นจริง</a:t>
              </a:r>
              <a:endParaRPr lang="th-TH" dirty="0"/>
            </a:p>
          </p:txBody>
        </p:sp>
      </p:grpSp>
      <p:grpSp>
        <p:nvGrpSpPr>
          <p:cNvPr id="32" name="กลุ่ม 31"/>
          <p:cNvGrpSpPr/>
          <p:nvPr/>
        </p:nvGrpSpPr>
        <p:grpSpPr>
          <a:xfrm>
            <a:off x="1139277" y="3368085"/>
            <a:ext cx="7621547" cy="1272959"/>
            <a:chOff x="1139277" y="3368085"/>
            <a:chExt cx="7621547" cy="1272959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277" y="3368085"/>
              <a:ext cx="1249239" cy="1272959"/>
            </a:xfrm>
            <a:prstGeom prst="rect">
              <a:avLst/>
            </a:prstGeom>
          </p:spPr>
        </p:pic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408" y="3423372"/>
              <a:ext cx="750914" cy="743552"/>
            </a:xfrm>
            <a:prstGeom prst="rect">
              <a:avLst/>
            </a:prstGeom>
          </p:spPr>
        </p:pic>
        <p:sp>
          <p:nvSpPr>
            <p:cNvPr id="26" name="สี่เหลี่ยมผืนผ้า 25"/>
            <p:cNvSpPr/>
            <p:nvPr/>
          </p:nvSpPr>
          <p:spPr>
            <a:xfrm>
              <a:off x="2385027" y="3527620"/>
              <a:ext cx="63757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70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Acceptable</a:t>
              </a:r>
            </a:p>
            <a:p>
              <a:r>
                <a:rPr lang="en-US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สามารถยอมรับได้ </a:t>
              </a:r>
              <a:endParaRPr lang="th-TH" dirty="0"/>
            </a:p>
          </p:txBody>
        </p:sp>
      </p:grpSp>
      <p:grpSp>
        <p:nvGrpSpPr>
          <p:cNvPr id="33" name="กลุ่ม 32"/>
          <p:cNvGrpSpPr/>
          <p:nvPr/>
        </p:nvGrpSpPr>
        <p:grpSpPr>
          <a:xfrm>
            <a:off x="498208" y="2491747"/>
            <a:ext cx="7401305" cy="1284819"/>
            <a:chOff x="537668" y="2514836"/>
            <a:chExt cx="7401305" cy="1284819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68" y="2514836"/>
              <a:ext cx="1332258" cy="1284819"/>
            </a:xfrm>
            <a:prstGeom prst="rect">
              <a:avLst/>
            </a:prstGeom>
          </p:spPr>
        </p:pic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89" y="2682423"/>
              <a:ext cx="750914" cy="743552"/>
            </a:xfrm>
            <a:prstGeom prst="rect">
              <a:avLst/>
            </a:prstGeom>
          </p:spPr>
        </p:pic>
        <p:sp>
          <p:nvSpPr>
            <p:cNvPr id="25" name="สี่เหลี่ยมผืนผ้า 24"/>
            <p:cNvSpPr/>
            <p:nvPr/>
          </p:nvSpPr>
          <p:spPr>
            <a:xfrm>
              <a:off x="1563176" y="2531229"/>
              <a:ext cx="63757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70" dirty="0">
                  <a:solidFill>
                    <a:srgbClr val="10D7D2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Measurable</a:t>
              </a:r>
            </a:p>
            <a:p>
              <a:r>
                <a:rPr lang="en-US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สามารถวัดผลและประเมินผลได้ </a:t>
              </a:r>
              <a:endParaRPr lang="th-TH" dirty="0"/>
            </a:p>
          </p:txBody>
        </p:sp>
      </p:grpSp>
      <p:grpSp>
        <p:nvGrpSpPr>
          <p:cNvPr id="24" name="กลุ่ม 23"/>
          <p:cNvGrpSpPr/>
          <p:nvPr/>
        </p:nvGrpSpPr>
        <p:grpSpPr>
          <a:xfrm>
            <a:off x="1019671" y="1534838"/>
            <a:ext cx="7656784" cy="1294913"/>
            <a:chOff x="1019671" y="1534838"/>
            <a:chExt cx="7656784" cy="1294913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71" y="1556792"/>
              <a:ext cx="1249239" cy="1272959"/>
            </a:xfrm>
            <a:prstGeom prst="rect">
              <a:avLst/>
            </a:prstGeom>
          </p:spPr>
        </p:pic>
        <p:sp>
          <p:nvSpPr>
            <p:cNvPr id="19" name="สี่เหลี่ยมผืนผ้า 18"/>
            <p:cNvSpPr/>
            <p:nvPr/>
          </p:nvSpPr>
          <p:spPr>
            <a:xfrm>
              <a:off x="2300658" y="1534838"/>
              <a:ext cx="63757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70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Specific</a:t>
              </a:r>
            </a:p>
            <a:p>
              <a:r>
                <a:rPr lang="en-US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จะต้องมีความชัดเจนและเฉพาะเจาะจง </a:t>
              </a:r>
              <a:endParaRPr lang="th-TH" dirty="0"/>
            </a:p>
          </p:txBody>
        </p:sp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959" y="1640116"/>
              <a:ext cx="750914" cy="743552"/>
            </a:xfrm>
            <a:prstGeom prst="rect">
              <a:avLst/>
            </a:prstGeom>
          </p:spPr>
        </p:pic>
      </p:grpSp>
      <p:pic>
        <p:nvPicPr>
          <p:cNvPr id="34" name="รูปภาพ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14" y="2703477"/>
            <a:ext cx="1179578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4980" y="620688"/>
            <a:ext cx="8311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ในปัจจุบันอาจจะมีการเพิ่มการวางแผนเป้าหมายชีวิตขึ้นมาอีก 2 ชนิด เรียกว่า </a:t>
            </a:r>
            <a:r>
              <a:rPr lang="en-US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SMARTER </a:t>
            </a:r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ดังนี้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8574"/>
            <a:ext cx="8618273" cy="242448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1" y="3524121"/>
            <a:ext cx="8618273" cy="24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91" y="6241729"/>
            <a:ext cx="501796" cy="469949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72" y="6244216"/>
            <a:ext cx="501796" cy="469949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6120906"/>
            <a:ext cx="624269" cy="584649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6989" y="1733929"/>
            <a:ext cx="83114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7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วงจรการควบคุมคุณภาพ </a:t>
            </a:r>
            <a:r>
              <a:rPr lang="th-TH" b="1" spc="-7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หรือวงจรเดมิ่ง โดยวงจรการควบคุมคุณภาพนี้สามารถนำมาใช้ในการดำเนินชีวิตให้ประสบความสำเร็จได้ โดยเมื่อนำมาใช้ในการดำเนินชีวิตแล้ว จะแบ่งออกได้ดังนี้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4" y="3266678"/>
            <a:ext cx="2384502" cy="318608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8" y="3001159"/>
            <a:ext cx="2354933" cy="3530634"/>
          </a:xfrm>
          <a:prstGeom prst="rect">
            <a:avLst/>
          </a:prstGeom>
        </p:spPr>
      </p:pic>
      <p:grpSp>
        <p:nvGrpSpPr>
          <p:cNvPr id="60" name="กลุ่ม 59"/>
          <p:cNvGrpSpPr/>
          <p:nvPr/>
        </p:nvGrpSpPr>
        <p:grpSpPr>
          <a:xfrm>
            <a:off x="2450030" y="5590758"/>
            <a:ext cx="3914355" cy="800600"/>
            <a:chOff x="2450030" y="5590758"/>
            <a:chExt cx="3914355" cy="800600"/>
          </a:xfrm>
        </p:grpSpPr>
        <p:grpSp>
          <p:nvGrpSpPr>
            <p:cNvPr id="45" name="กลุ่ม 44"/>
            <p:cNvGrpSpPr/>
            <p:nvPr/>
          </p:nvGrpSpPr>
          <p:grpSpPr>
            <a:xfrm>
              <a:off x="2483768" y="5669551"/>
              <a:ext cx="3880617" cy="721807"/>
              <a:chOff x="2339752" y="3199337"/>
              <a:chExt cx="3880617" cy="721807"/>
            </a:xfrm>
          </p:grpSpPr>
          <p:grpSp>
            <p:nvGrpSpPr>
              <p:cNvPr id="47" name="กลุ่ม 46"/>
              <p:cNvGrpSpPr/>
              <p:nvPr/>
            </p:nvGrpSpPr>
            <p:grpSpPr>
              <a:xfrm>
                <a:off x="2339752" y="3199337"/>
                <a:ext cx="3880617" cy="721807"/>
                <a:chOff x="3123025" y="3201852"/>
                <a:chExt cx="3880617" cy="721807"/>
              </a:xfrm>
            </p:grpSpPr>
            <p:sp>
              <p:nvSpPr>
                <p:cNvPr id="49" name="สี่เหลี่ยมผืนผ้ามุมมน 48"/>
                <p:cNvSpPr/>
                <p:nvPr/>
              </p:nvSpPr>
              <p:spPr>
                <a:xfrm>
                  <a:off x="3373384" y="3319824"/>
                  <a:ext cx="3630258" cy="60383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" name="วงรี 49"/>
                <p:cNvSpPr/>
                <p:nvPr/>
              </p:nvSpPr>
              <p:spPr>
                <a:xfrm>
                  <a:off x="3123025" y="3201852"/>
                  <a:ext cx="540801" cy="54080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8" name="สี่เหลี่ยมผืนผ้า 47"/>
              <p:cNvSpPr/>
              <p:nvPr/>
            </p:nvSpPr>
            <p:spPr>
              <a:xfrm>
                <a:off x="2925556" y="3387382"/>
                <a:ext cx="32948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การปรับปรุงแก้ไข (</a:t>
                </a:r>
                <a:r>
                  <a:rPr lang="en-US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A = Action)</a:t>
                </a:r>
                <a:endPara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030" y="5590758"/>
              <a:ext cx="680161" cy="673493"/>
            </a:xfrm>
            <a:prstGeom prst="rect">
              <a:avLst/>
            </a:prstGeom>
          </p:spPr>
        </p:pic>
      </p:grpSp>
      <p:grpSp>
        <p:nvGrpSpPr>
          <p:cNvPr id="59" name="กลุ่ม 58"/>
          <p:cNvGrpSpPr/>
          <p:nvPr/>
        </p:nvGrpSpPr>
        <p:grpSpPr>
          <a:xfrm>
            <a:off x="2729491" y="4814197"/>
            <a:ext cx="5587621" cy="789874"/>
            <a:chOff x="2729491" y="4814197"/>
            <a:chExt cx="5587621" cy="789874"/>
          </a:xfrm>
        </p:grpSpPr>
        <p:grpSp>
          <p:nvGrpSpPr>
            <p:cNvPr id="40" name="กลุ่ม 39"/>
            <p:cNvGrpSpPr/>
            <p:nvPr/>
          </p:nvGrpSpPr>
          <p:grpSpPr>
            <a:xfrm>
              <a:off x="2806242" y="4882264"/>
              <a:ext cx="5510870" cy="721807"/>
              <a:chOff x="2339752" y="3199337"/>
              <a:chExt cx="5510870" cy="721807"/>
            </a:xfrm>
          </p:grpSpPr>
          <p:grpSp>
            <p:nvGrpSpPr>
              <p:cNvPr id="41" name="กลุ่ม 40"/>
              <p:cNvGrpSpPr/>
              <p:nvPr/>
            </p:nvGrpSpPr>
            <p:grpSpPr>
              <a:xfrm>
                <a:off x="2339752" y="3199337"/>
                <a:ext cx="5510870" cy="721807"/>
                <a:chOff x="3123025" y="3201852"/>
                <a:chExt cx="5510870" cy="721807"/>
              </a:xfrm>
            </p:grpSpPr>
            <p:sp>
              <p:nvSpPr>
                <p:cNvPr id="43" name="สี่เหลี่ยมผืนผ้ามุมมน 42"/>
                <p:cNvSpPr/>
                <p:nvPr/>
              </p:nvSpPr>
              <p:spPr>
                <a:xfrm>
                  <a:off x="3373384" y="3319824"/>
                  <a:ext cx="5260511" cy="60383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4" name="วงรี 43"/>
                <p:cNvSpPr/>
                <p:nvPr/>
              </p:nvSpPr>
              <p:spPr>
                <a:xfrm>
                  <a:off x="3123025" y="3201852"/>
                  <a:ext cx="540801" cy="54080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2" name="สี่เหลี่ยมผืนผ้า 41"/>
              <p:cNvSpPr/>
              <p:nvPr/>
            </p:nvSpPr>
            <p:spPr>
              <a:xfrm>
                <a:off x="2925556" y="3387382"/>
                <a:ext cx="49250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การตรวจสอบการปฏิบัติตามแผน (</a:t>
                </a:r>
                <a:r>
                  <a:rPr lang="en-US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C = Check) </a:t>
                </a:r>
                <a:endPara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91" y="4814197"/>
              <a:ext cx="680161" cy="673493"/>
            </a:xfrm>
            <a:prstGeom prst="rect">
              <a:avLst/>
            </a:prstGeom>
          </p:spPr>
        </p:pic>
      </p:grpSp>
      <p:grpSp>
        <p:nvGrpSpPr>
          <p:cNvPr id="58" name="กลุ่ม 57"/>
          <p:cNvGrpSpPr/>
          <p:nvPr/>
        </p:nvGrpSpPr>
        <p:grpSpPr>
          <a:xfrm>
            <a:off x="2803018" y="3969583"/>
            <a:ext cx="4164580" cy="794709"/>
            <a:chOff x="2803018" y="3969583"/>
            <a:chExt cx="4164580" cy="794709"/>
          </a:xfrm>
        </p:grpSpPr>
        <p:grpSp>
          <p:nvGrpSpPr>
            <p:cNvPr id="35" name="กลุ่ม 34"/>
            <p:cNvGrpSpPr/>
            <p:nvPr/>
          </p:nvGrpSpPr>
          <p:grpSpPr>
            <a:xfrm>
              <a:off x="2838516" y="4042485"/>
              <a:ext cx="4129082" cy="721807"/>
              <a:chOff x="2339752" y="3199337"/>
              <a:chExt cx="4129082" cy="721807"/>
            </a:xfrm>
          </p:grpSpPr>
          <p:grpSp>
            <p:nvGrpSpPr>
              <p:cNvPr id="36" name="กลุ่ม 35"/>
              <p:cNvGrpSpPr/>
              <p:nvPr/>
            </p:nvGrpSpPr>
            <p:grpSpPr>
              <a:xfrm>
                <a:off x="2339752" y="3199337"/>
                <a:ext cx="4129082" cy="721807"/>
                <a:chOff x="3123025" y="3201852"/>
                <a:chExt cx="4129082" cy="721807"/>
              </a:xfrm>
            </p:grpSpPr>
            <p:sp>
              <p:nvSpPr>
                <p:cNvPr id="38" name="สี่เหลี่ยมผืนผ้ามุมมน 37"/>
                <p:cNvSpPr/>
                <p:nvPr/>
              </p:nvSpPr>
              <p:spPr>
                <a:xfrm>
                  <a:off x="3373384" y="3319824"/>
                  <a:ext cx="3878723" cy="60383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วงรี 38"/>
                <p:cNvSpPr/>
                <p:nvPr/>
              </p:nvSpPr>
              <p:spPr>
                <a:xfrm>
                  <a:off x="3123025" y="3201852"/>
                  <a:ext cx="540801" cy="54080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7" name="สี่เหลี่ยมผืนผ้า 36"/>
              <p:cNvSpPr/>
              <p:nvPr/>
            </p:nvSpPr>
            <p:spPr>
              <a:xfrm>
                <a:off x="2925556" y="3387382"/>
                <a:ext cx="35432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การปฏิบัติงานตามแผน (</a:t>
                </a:r>
                <a:r>
                  <a:rPr lang="en-US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D = Do) </a:t>
                </a:r>
                <a:endPara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018" y="3969583"/>
              <a:ext cx="680161" cy="673493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/>
        </p:nvGrpSpPr>
        <p:grpSpPr>
          <a:xfrm>
            <a:off x="2305363" y="3121214"/>
            <a:ext cx="3138951" cy="799930"/>
            <a:chOff x="2305363" y="3121214"/>
            <a:chExt cx="3138951" cy="799930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2339752" y="3199337"/>
              <a:ext cx="3104562" cy="721807"/>
              <a:chOff x="2339752" y="3199337"/>
              <a:chExt cx="3104562" cy="721807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2339752" y="3199337"/>
                <a:ext cx="3104562" cy="721807"/>
                <a:chOff x="3123025" y="3201852"/>
                <a:chExt cx="3104562" cy="721807"/>
              </a:xfrm>
            </p:grpSpPr>
            <p:sp>
              <p:nvSpPr>
                <p:cNvPr id="6" name="สี่เหลี่ยมผืนผ้ามุมมน 5"/>
                <p:cNvSpPr/>
                <p:nvPr/>
              </p:nvSpPr>
              <p:spPr>
                <a:xfrm>
                  <a:off x="3373384" y="3319824"/>
                  <a:ext cx="2854203" cy="60383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" name="วงรี 4"/>
                <p:cNvSpPr/>
                <p:nvPr/>
              </p:nvSpPr>
              <p:spPr>
                <a:xfrm>
                  <a:off x="3123025" y="3201852"/>
                  <a:ext cx="540801" cy="54080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2925556" y="3387382"/>
                <a:ext cx="2473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การวางแผน (</a:t>
                </a:r>
                <a:r>
                  <a:rPr lang="en-US" b="1" spc="-70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P = Plan)</a:t>
                </a:r>
                <a:endParaRPr lang="th-TH" b="1" spc="-7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63" y="3121214"/>
              <a:ext cx="680161" cy="67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0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431540" y="1767352"/>
            <a:ext cx="6228692" cy="1872486"/>
            <a:chOff x="431540" y="1767352"/>
            <a:chExt cx="6228692" cy="1872486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431540" y="1767352"/>
              <a:ext cx="6228692" cy="1872486"/>
            </a:xfrm>
            <a:prstGeom prst="rect">
              <a:avLst/>
            </a:prstGeom>
            <a:solidFill>
              <a:srgbClr val="F6F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431540" y="1823955"/>
              <a:ext cx="622869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การนำ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PDCA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มาใช้ครั้งแรกโดย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Walter 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Shewhart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เพื่อใช้ควบคุมกระบวนการทางสถิติของบริษัท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Bell Laboratory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ที่สหรัฐ</a:t>
              </a:r>
              <a:r>
                <a:rPr lang="th-TH" b="1" spc="-3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อเมริกา ต่อมา </a:t>
              </a:r>
              <a:r>
                <a:rPr lang="en-US" b="1" spc="-3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W. Edward Deming</a:t>
              </a:r>
              <a:r>
                <a:rPr lang="th-TH" b="1" spc="-3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ได้เผยแพร่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ความรู้วงจรเดมิ่งอย่างกว้างขวาง</a:t>
              </a:r>
            </a:p>
          </p:txBody>
        </p:sp>
      </p:grpSp>
      <p:sp>
        <p:nvSpPr>
          <p:cNvPr id="12" name="สี่เหลี่ยมผืนผ้า 11"/>
          <p:cNvSpPr/>
          <p:nvPr/>
        </p:nvSpPr>
        <p:spPr>
          <a:xfrm>
            <a:off x="377891" y="3639837"/>
            <a:ext cx="8442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วงจร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PDCA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ได้รับความนิยมมากโดยเฉพาะในประเทศ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ญี่ปุ่น ซึ่งได้ให้ความสำคัญกับพื้นฐาน การบริหารงานให้เกิดคุณภาพ 2 อย่าง คือ การสื่อสารและความร่วมมือร่วมใจจากทุกคนในหน่วยงาน โดยผู้บริหารเป็นผู้กำหนดแผนงาน แต่จะสื่อสารผ่านช่องทางหัวหน้างานและพนักงานตามลำดับขั้น เป้าหมายจะถูกกำหนดขึ้นตามความเหมาะสมที่เป็นไปได้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1630"/>
            <a:ext cx="3963609" cy="26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7" y="1267234"/>
            <a:ext cx="2944078" cy="2551263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5863132" cy="217203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82008"/>
            <a:ext cx="4824536" cy="157664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57192"/>
            <a:ext cx="4262876" cy="129276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99" y="3113635"/>
            <a:ext cx="5025301" cy="3768976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77891" y="332656"/>
            <a:ext cx="8370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542925" algn="l"/>
              </a:tabLst>
            </a:pPr>
            <a:r>
              <a:rPr lang="th-TH" b="1" spc="-1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วงจร </a:t>
            </a:r>
            <a:r>
              <a:rPr lang="en-US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PDCA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สามารถนำมาประยุกต์ใช้ได้กับชีวิตของแต่ละบุคคลได้ทุกเรื่อง </a:t>
            </a:r>
          </a:p>
          <a:p>
            <a:pPr algn="thaiDist" fontAlgn="ctr">
              <a:tabLst>
                <a:tab pos="542925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PDCA	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วงจรการควบคุมคุณภาพ หรือวงจรเดมิ่ง ประกอบด้วย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35073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3" name="กลุ่ม 12"/>
          <p:cNvGrpSpPr/>
          <p:nvPr/>
        </p:nvGrpSpPr>
        <p:grpSpPr>
          <a:xfrm>
            <a:off x="1097664" y="1947968"/>
            <a:ext cx="3762368" cy="1762248"/>
            <a:chOff x="1097664" y="1947968"/>
            <a:chExt cx="3762368" cy="1762248"/>
          </a:xfrm>
        </p:grpSpPr>
        <p:sp>
          <p:nvSpPr>
            <p:cNvPr id="8" name="Freeform 57">
              <a:extLst>
                <a:ext uri="{FF2B5EF4-FFF2-40B4-BE49-F238E27FC236}">
                  <a16:creationId xmlns:a16="http://schemas.microsoft.com/office/drawing/2014/main" id="{2A07032B-CE90-4C79-9683-598644E976D0}"/>
                </a:ext>
              </a:extLst>
            </p:cNvPr>
            <p:cNvSpPr/>
            <p:nvPr/>
          </p:nvSpPr>
          <p:spPr>
            <a:xfrm>
              <a:off x="1315643" y="2209578"/>
              <a:ext cx="1179941" cy="977486"/>
            </a:xfrm>
            <a:custGeom>
              <a:avLst/>
              <a:gdLst>
                <a:gd name="connsiteX0" fmla="*/ 0 w 819150"/>
                <a:gd name="connsiteY0" fmla="*/ 1209675 h 1209675"/>
                <a:gd name="connsiteX1" fmla="*/ 514350 w 819150"/>
                <a:gd name="connsiteY1" fmla="*/ 0 h 1209675"/>
                <a:gd name="connsiteX2" fmla="*/ 819150 w 819150"/>
                <a:gd name="connsiteY2" fmla="*/ 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09675">
                  <a:moveTo>
                    <a:pt x="0" y="1209675"/>
                  </a:moveTo>
                  <a:lnTo>
                    <a:pt x="514350" y="0"/>
                  </a:lnTo>
                  <a:lnTo>
                    <a:pt x="819150" y="0"/>
                  </a:lnTo>
                </a:path>
              </a:pathLst>
            </a:custGeom>
            <a:noFill/>
            <a:ln w="19050" cap="flat" cmpd="sng" algn="ctr">
              <a:solidFill>
                <a:srgbClr val="F5B317"/>
              </a:solidFill>
              <a:prstDash val="solid"/>
              <a:miter lim="800000"/>
              <a:headEnd type="oval" w="lg" len="lg"/>
              <a:tailEnd type="oval" w="lg" len="lg"/>
            </a:ln>
            <a:effectLst/>
          </p:spPr>
          <p:txBody>
            <a:bodyPr rtlCol="0" anchor="ctr"/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664" y="2784406"/>
              <a:ext cx="604212" cy="925810"/>
            </a:xfrm>
            <a:prstGeom prst="rect">
              <a:avLst/>
            </a:prstGeom>
          </p:spPr>
        </p:pic>
        <p:sp>
          <p:nvSpPr>
            <p:cNvPr id="17" name="TextBox 178">
              <a:extLst>
                <a:ext uri="{FF2B5EF4-FFF2-40B4-BE49-F238E27FC236}">
                  <a16:creationId xmlns:a16="http://schemas.microsoft.com/office/drawing/2014/main" id="{C08EE3E4-4417-45EE-AD61-13A1D8239769}"/>
                </a:ext>
              </a:extLst>
            </p:cNvPr>
            <p:cNvSpPr txBox="1"/>
            <p:nvPr/>
          </p:nvSpPr>
          <p:spPr>
            <a:xfrm>
              <a:off x="2713563" y="1947968"/>
              <a:ext cx="2146469" cy="523220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spc="-100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การวางแผน (</a:t>
              </a:r>
              <a:r>
                <a:rPr lang="en-US" altLang="ko-KR" b="1" spc="-100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Plan)</a:t>
              </a:r>
              <a:endParaRPr lang="ko-KR" altLang="en-US" b="1" spc="-100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2032582" y="2569659"/>
            <a:ext cx="4482771" cy="1664182"/>
            <a:chOff x="2032582" y="2569659"/>
            <a:chExt cx="4482771" cy="1664182"/>
          </a:xfrm>
        </p:grpSpPr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8E0B294F-F9AA-4BEB-AEEF-761BC68FF7A1}"/>
                </a:ext>
              </a:extLst>
            </p:cNvPr>
            <p:cNvSpPr/>
            <p:nvPr/>
          </p:nvSpPr>
          <p:spPr>
            <a:xfrm>
              <a:off x="2353851" y="2819288"/>
              <a:ext cx="1179941" cy="977486"/>
            </a:xfrm>
            <a:custGeom>
              <a:avLst/>
              <a:gdLst>
                <a:gd name="connsiteX0" fmla="*/ 0 w 819150"/>
                <a:gd name="connsiteY0" fmla="*/ 1209675 h 1209675"/>
                <a:gd name="connsiteX1" fmla="*/ 514350 w 819150"/>
                <a:gd name="connsiteY1" fmla="*/ 0 h 1209675"/>
                <a:gd name="connsiteX2" fmla="*/ 819150 w 819150"/>
                <a:gd name="connsiteY2" fmla="*/ 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09675">
                  <a:moveTo>
                    <a:pt x="0" y="1209675"/>
                  </a:moveTo>
                  <a:lnTo>
                    <a:pt x="514350" y="0"/>
                  </a:lnTo>
                  <a:lnTo>
                    <a:pt x="819150" y="0"/>
                  </a:ln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oval" w="lg" len="lg"/>
              <a:tailEnd type="oval" w="lg" len="lg"/>
            </a:ln>
            <a:effectLst/>
          </p:spPr>
          <p:txBody>
            <a:bodyPr rtlCol="0" anchor="ctr"/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582" y="3308031"/>
              <a:ext cx="604212" cy="925810"/>
            </a:xfrm>
            <a:prstGeom prst="rect">
              <a:avLst/>
            </a:prstGeom>
          </p:spPr>
        </p:pic>
        <p:sp>
          <p:nvSpPr>
            <p:cNvPr id="18" name="TextBox 178">
              <a:extLst>
                <a:ext uri="{FF2B5EF4-FFF2-40B4-BE49-F238E27FC236}">
                  <a16:creationId xmlns:a16="http://schemas.microsoft.com/office/drawing/2014/main" id="{C08EE3E4-4417-45EE-AD61-13A1D8239769}"/>
                </a:ext>
              </a:extLst>
            </p:cNvPr>
            <p:cNvSpPr txBox="1"/>
            <p:nvPr/>
          </p:nvSpPr>
          <p:spPr>
            <a:xfrm>
              <a:off x="3693827" y="2569659"/>
              <a:ext cx="2821526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การปฏิบัติตามแผน (</a:t>
              </a:r>
              <a:r>
                <a:rPr lang="en-US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Do)</a:t>
              </a:r>
              <a:endParaRPr lang="ko-KR" altLang="en-US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3089953" y="3192512"/>
            <a:ext cx="4432566" cy="1676877"/>
            <a:chOff x="3089953" y="3192512"/>
            <a:chExt cx="4432566" cy="1676877"/>
          </a:xfrm>
        </p:grpSpPr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5D678329-3AE9-4AB3-896A-DCC2476DFE05}"/>
                </a:ext>
              </a:extLst>
            </p:cNvPr>
            <p:cNvSpPr/>
            <p:nvPr/>
          </p:nvSpPr>
          <p:spPr>
            <a:xfrm>
              <a:off x="3392059" y="3429000"/>
              <a:ext cx="1179941" cy="977486"/>
            </a:xfrm>
            <a:custGeom>
              <a:avLst/>
              <a:gdLst>
                <a:gd name="connsiteX0" fmla="*/ 0 w 819150"/>
                <a:gd name="connsiteY0" fmla="*/ 1209675 h 1209675"/>
                <a:gd name="connsiteX1" fmla="*/ 514350 w 819150"/>
                <a:gd name="connsiteY1" fmla="*/ 0 h 1209675"/>
                <a:gd name="connsiteX2" fmla="*/ 819150 w 819150"/>
                <a:gd name="connsiteY2" fmla="*/ 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09675">
                  <a:moveTo>
                    <a:pt x="0" y="1209675"/>
                  </a:moveTo>
                  <a:lnTo>
                    <a:pt x="514350" y="0"/>
                  </a:lnTo>
                  <a:lnTo>
                    <a:pt x="819150" y="0"/>
                  </a:lnTo>
                </a:path>
              </a:pathLst>
            </a:custGeom>
            <a:noFill/>
            <a:ln w="19050" cap="flat" cmpd="sng" algn="ctr">
              <a:solidFill>
                <a:srgbClr val="92D050"/>
              </a:solidFill>
              <a:prstDash val="solid"/>
              <a:miter lim="800000"/>
              <a:headEnd type="oval" w="lg" len="lg"/>
              <a:tailEnd type="oval" w="lg" len="lg"/>
            </a:ln>
            <a:effectLst/>
          </p:spPr>
          <p:txBody>
            <a:bodyPr rtlCol="0" anchor="ctr"/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953" y="3943579"/>
              <a:ext cx="604212" cy="925810"/>
            </a:xfrm>
            <a:prstGeom prst="rect">
              <a:avLst/>
            </a:prstGeom>
          </p:spPr>
        </p:pic>
        <p:sp>
          <p:nvSpPr>
            <p:cNvPr id="19" name="TextBox 178">
              <a:extLst>
                <a:ext uri="{FF2B5EF4-FFF2-40B4-BE49-F238E27FC236}">
                  <a16:creationId xmlns:a16="http://schemas.microsoft.com/office/drawing/2014/main" id="{C08EE3E4-4417-45EE-AD61-13A1D8239769}"/>
                </a:ext>
              </a:extLst>
            </p:cNvPr>
            <p:cNvSpPr txBox="1"/>
            <p:nvPr/>
          </p:nvSpPr>
          <p:spPr>
            <a:xfrm>
              <a:off x="4700993" y="3192512"/>
              <a:ext cx="2821526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การตรวจสอบ (</a:t>
              </a:r>
              <a:r>
                <a:rPr lang="en-US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Check) </a:t>
              </a:r>
              <a:endParaRPr lang="ko-KR" altLang="en-US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4128161" y="3908130"/>
            <a:ext cx="4620303" cy="1634545"/>
            <a:chOff x="4128161" y="3908130"/>
            <a:chExt cx="4620303" cy="1634545"/>
          </a:xfrm>
        </p:grpSpPr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599758BB-6AE2-45BB-86B0-62254D434373}"/>
                </a:ext>
              </a:extLst>
            </p:cNvPr>
            <p:cNvSpPr/>
            <p:nvPr/>
          </p:nvSpPr>
          <p:spPr>
            <a:xfrm>
              <a:off x="4430267" y="4038710"/>
              <a:ext cx="1179941" cy="977486"/>
            </a:xfrm>
            <a:custGeom>
              <a:avLst/>
              <a:gdLst>
                <a:gd name="connsiteX0" fmla="*/ 0 w 819150"/>
                <a:gd name="connsiteY0" fmla="*/ 1209675 h 1209675"/>
                <a:gd name="connsiteX1" fmla="*/ 514350 w 819150"/>
                <a:gd name="connsiteY1" fmla="*/ 0 h 1209675"/>
                <a:gd name="connsiteX2" fmla="*/ 819150 w 819150"/>
                <a:gd name="connsiteY2" fmla="*/ 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09675">
                  <a:moveTo>
                    <a:pt x="0" y="1209675"/>
                  </a:moveTo>
                  <a:lnTo>
                    <a:pt x="514350" y="0"/>
                  </a:lnTo>
                  <a:lnTo>
                    <a:pt x="819150" y="0"/>
                  </a:lnTo>
                </a:path>
              </a:pathLst>
            </a:custGeom>
            <a:noFill/>
            <a:ln w="19050" cap="flat" cmpd="sng" algn="ctr">
              <a:solidFill>
                <a:srgbClr val="FF0066"/>
              </a:solidFill>
              <a:prstDash val="solid"/>
              <a:miter lim="800000"/>
              <a:headEnd type="oval" w="lg" len="lg"/>
              <a:tailEnd type="oval" w="lg" len="lg"/>
            </a:ln>
            <a:effectLst/>
          </p:spPr>
          <p:txBody>
            <a:bodyPr rtlCol="0" anchor="ctr"/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161" y="4616865"/>
              <a:ext cx="604212" cy="925810"/>
            </a:xfrm>
            <a:prstGeom prst="rect">
              <a:avLst/>
            </a:prstGeom>
          </p:spPr>
        </p:pic>
        <p:sp>
          <p:nvSpPr>
            <p:cNvPr id="20" name="TextBox 178">
              <a:extLst>
                <a:ext uri="{FF2B5EF4-FFF2-40B4-BE49-F238E27FC236}">
                  <a16:creationId xmlns:a16="http://schemas.microsoft.com/office/drawing/2014/main" id="{C08EE3E4-4417-45EE-AD61-13A1D8239769}"/>
                </a:ext>
              </a:extLst>
            </p:cNvPr>
            <p:cNvSpPr txBox="1"/>
            <p:nvPr/>
          </p:nvSpPr>
          <p:spPr>
            <a:xfrm>
              <a:off x="5681654" y="3908130"/>
              <a:ext cx="3066810" cy="523220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การปรับปรุงแก้ไข (</a:t>
              </a:r>
              <a:r>
                <a:rPr lang="en-US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Action) </a:t>
              </a:r>
              <a:endParaRPr lang="ko-KR" altLang="en-US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5" y="4041295"/>
            <a:ext cx="3688776" cy="24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6" y="682353"/>
            <a:ext cx="4808433" cy="51865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029141"/>
            <a:ext cx="8649795" cy="47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88753" y="476672"/>
            <a:ext cx="7566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th-TH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การวางแผนที่ดีนั้น ต้องวิเคราะห์สถานการณ์ 5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W1H </a:t>
            </a:r>
            <a:r>
              <a:rPr lang="th-TH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ดังนี้</a:t>
            </a:r>
            <a:endParaRPr lang="th-TH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6618"/>
            <a:ext cx="3528392" cy="461636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96647"/>
            <a:ext cx="2787079" cy="62836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38" y="1642805"/>
            <a:ext cx="3770160" cy="62836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38" y="2350974"/>
            <a:ext cx="5239710" cy="62836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1" y="3020695"/>
            <a:ext cx="5959284" cy="62836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04" y="3754505"/>
            <a:ext cx="4342777" cy="62836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9" y="4456920"/>
            <a:ext cx="6030227" cy="6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กลุ่ม 32"/>
          <p:cNvGrpSpPr/>
          <p:nvPr/>
        </p:nvGrpSpPr>
        <p:grpSpPr>
          <a:xfrm>
            <a:off x="3346677" y="383355"/>
            <a:ext cx="2226272" cy="1961748"/>
            <a:chOff x="3209025" y="863898"/>
            <a:chExt cx="2547503" cy="2244810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209025" y="863898"/>
              <a:ext cx="2470230" cy="2244810"/>
              <a:chOff x="3027505" y="2158270"/>
              <a:chExt cx="667122" cy="606244"/>
            </a:xfrm>
          </p:grpSpPr>
          <p:sp>
            <p:nvSpPr>
              <p:cNvPr id="20" name="타원 29"/>
              <p:cNvSpPr/>
              <p:nvPr/>
            </p:nvSpPr>
            <p:spPr>
              <a:xfrm>
                <a:off x="3051024" y="2159790"/>
                <a:ext cx="604725" cy="604724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21" name="그룹 60"/>
              <p:cNvGrpSpPr/>
              <p:nvPr/>
            </p:nvGrpSpPr>
            <p:grpSpPr>
              <a:xfrm>
                <a:off x="3027505" y="2158270"/>
                <a:ext cx="667122" cy="604724"/>
                <a:chOff x="5075123" y="3442121"/>
                <a:chExt cx="2481953" cy="2249809"/>
              </a:xfrm>
            </p:grpSpPr>
            <p:sp>
              <p:nvSpPr>
                <p:cNvPr id="22" name="타원 31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3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25" name="자유형 34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6" name="자유형 35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7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777" y="1022746"/>
              <a:ext cx="2544751" cy="1809739"/>
            </a:xfrm>
            <a:prstGeom prst="rect">
              <a:avLst/>
            </a:prstGeom>
          </p:spPr>
        </p:pic>
      </p:grpSp>
      <p:grpSp>
        <p:nvGrpSpPr>
          <p:cNvPr id="36" name="กลุ่ม 35"/>
          <p:cNvGrpSpPr/>
          <p:nvPr/>
        </p:nvGrpSpPr>
        <p:grpSpPr>
          <a:xfrm>
            <a:off x="4968500" y="153973"/>
            <a:ext cx="2781845" cy="963190"/>
            <a:chOff x="5137248" y="219590"/>
            <a:chExt cx="2781845" cy="963190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5137248" y="522904"/>
              <a:ext cx="2781845" cy="584775"/>
              <a:chOff x="5482366" y="1038108"/>
              <a:chExt cx="2781845" cy="584775"/>
            </a:xfrm>
          </p:grpSpPr>
          <p:sp>
            <p:nvSpPr>
              <p:cNvPr id="10" name="Isosceles Triangle 53">
                <a:extLst>
                  <a:ext uri="{FF2B5EF4-FFF2-40B4-BE49-F238E27FC236}">
                    <a16:creationId xmlns:a16="http://schemas.microsoft.com/office/drawing/2014/main" id="{A9AA61B1-4D07-4C4B-8B7B-5D2165BD2D1C}"/>
                  </a:ext>
                </a:extLst>
              </p:cNvPr>
              <p:cNvSpPr/>
              <p:nvPr/>
            </p:nvSpPr>
            <p:spPr>
              <a:xfrm rot="13999348" flipH="1">
                <a:off x="5887965" y="936449"/>
                <a:ext cx="257037" cy="1068236"/>
              </a:xfrm>
              <a:prstGeom prst="triangle">
                <a:avLst>
                  <a:gd name="adj" fmla="val 21491"/>
                </a:avLst>
              </a:pr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  <p:sp>
            <p:nvSpPr>
              <p:cNvPr id="17" name="TextBox 184">
                <a:extLst>
                  <a:ext uri="{FF2B5EF4-FFF2-40B4-BE49-F238E27FC236}">
                    <a16:creationId xmlns:a16="http://schemas.microsoft.com/office/drawing/2014/main" id="{A76A28E3-2BC3-488E-AA76-C1E9CF776D50}"/>
                  </a:ext>
                </a:extLst>
              </p:cNvPr>
              <p:cNvSpPr txBox="1"/>
              <p:nvPr/>
            </p:nvSpPr>
            <p:spPr>
              <a:xfrm>
                <a:off x="6373488" y="1038108"/>
                <a:ext cx="1890723" cy="584775"/>
              </a:xfrm>
              <a:prstGeom prst="rect">
                <a:avLst/>
              </a:prstGeom>
              <a:solidFill>
                <a:srgbClr val="90C221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3200" b="1" kern="0" dirty="0">
                    <a:solidFill>
                      <a:prstClr val="white"/>
                    </a:solidFill>
                    <a:latin typeface="Browallia New" panose="020B0604020202020204" pitchFamily="34" charset="-34"/>
                    <a:ea typeface="Arial Unicode MS"/>
                    <a:cs typeface="Browallia New" panose="020B0604020202020204" pitchFamily="34" charset="-34"/>
                  </a:rPr>
                  <a:t>   การศึกษา</a:t>
                </a:r>
                <a:endParaRPr kumimoji="0" lang="ko-KR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91" y="219590"/>
              <a:ext cx="628607" cy="963190"/>
            </a:xfrm>
            <a:prstGeom prst="rect">
              <a:avLst/>
            </a:prstGeom>
          </p:spPr>
        </p:pic>
      </p:grpSp>
      <p:grpSp>
        <p:nvGrpSpPr>
          <p:cNvPr id="37" name="กลุ่ม 36"/>
          <p:cNvGrpSpPr/>
          <p:nvPr/>
        </p:nvGrpSpPr>
        <p:grpSpPr>
          <a:xfrm>
            <a:off x="5215621" y="951614"/>
            <a:ext cx="3053454" cy="965618"/>
            <a:chOff x="5262962" y="1296221"/>
            <a:chExt cx="3053454" cy="965618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5262962" y="1671773"/>
              <a:ext cx="3053454" cy="590066"/>
              <a:chOff x="5502676" y="2250029"/>
              <a:chExt cx="3053454" cy="590066"/>
            </a:xfrm>
          </p:grpSpPr>
          <p:sp>
            <p:nvSpPr>
              <p:cNvPr id="9" name="Isosceles Triangle 52">
                <a:extLst>
                  <a:ext uri="{FF2B5EF4-FFF2-40B4-BE49-F238E27FC236}">
                    <a16:creationId xmlns:a16="http://schemas.microsoft.com/office/drawing/2014/main" id="{5B8045FD-A652-43D3-8AD0-5FB633F0E18C}"/>
                  </a:ext>
                </a:extLst>
              </p:cNvPr>
              <p:cNvSpPr/>
              <p:nvPr/>
            </p:nvSpPr>
            <p:spPr>
              <a:xfrm rot="14770751" flipH="1">
                <a:off x="5859393" y="2110991"/>
                <a:ext cx="372387" cy="1085821"/>
              </a:xfrm>
              <a:prstGeom prst="triangle">
                <a:avLst>
                  <a:gd name="adj" fmla="val 6198"/>
                </a:avLst>
              </a:prstGeom>
              <a:solidFill>
                <a:srgbClr val="FBA2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  <p:sp>
            <p:nvSpPr>
              <p:cNvPr id="18" name="TextBox 187">
                <a:extLst>
                  <a:ext uri="{FF2B5EF4-FFF2-40B4-BE49-F238E27FC236}">
                    <a16:creationId xmlns:a16="http://schemas.microsoft.com/office/drawing/2014/main" id="{2595938B-B28D-4622-A209-0937A5E4C96B}"/>
                  </a:ext>
                </a:extLst>
              </p:cNvPr>
              <p:cNvSpPr txBox="1"/>
              <p:nvPr/>
            </p:nvSpPr>
            <p:spPr>
              <a:xfrm>
                <a:off x="6379450" y="2250029"/>
                <a:ext cx="2176680" cy="523220"/>
              </a:xfrm>
              <a:prstGeom prst="rect">
                <a:avLst/>
              </a:prstGeom>
              <a:solidFill>
                <a:srgbClr val="FBA200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b="1" kern="0" dirty="0">
                    <a:solidFill>
                      <a:prstClr val="white"/>
                    </a:solidFill>
                    <a:latin typeface="Browallia New" panose="020B0604020202020204" pitchFamily="34" charset="-34"/>
                    <a:ea typeface="Arial Unicode MS"/>
                    <a:cs typeface="Browallia New" panose="020B0604020202020204" pitchFamily="34" charset="-34"/>
                  </a:rPr>
                  <a:t>     การเตรียมงาน</a:t>
                </a:r>
                <a:endParaRPr kumimoji="0" lang="ko-KR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903" y="1296221"/>
              <a:ext cx="628607" cy="963190"/>
            </a:xfrm>
            <a:prstGeom prst="rect">
              <a:avLst/>
            </a:prstGeom>
          </p:spPr>
        </p:pic>
      </p:grpSp>
      <p:grpSp>
        <p:nvGrpSpPr>
          <p:cNvPr id="34" name="กลุ่ม 33"/>
          <p:cNvGrpSpPr/>
          <p:nvPr/>
        </p:nvGrpSpPr>
        <p:grpSpPr>
          <a:xfrm>
            <a:off x="460117" y="1245427"/>
            <a:ext cx="3041744" cy="963190"/>
            <a:chOff x="460182" y="1456367"/>
            <a:chExt cx="3041744" cy="963190"/>
          </a:xfrm>
        </p:grpSpPr>
        <p:sp>
          <p:nvSpPr>
            <p:cNvPr id="11" name="Isosceles Triangle 51">
              <a:extLst>
                <a:ext uri="{FF2B5EF4-FFF2-40B4-BE49-F238E27FC236}">
                  <a16:creationId xmlns:a16="http://schemas.microsoft.com/office/drawing/2014/main" id="{CB51DF30-50CF-41A8-A7D2-A243DB441129}"/>
                </a:ext>
              </a:extLst>
            </p:cNvPr>
            <p:cNvSpPr/>
            <p:nvPr/>
          </p:nvSpPr>
          <p:spPr>
            <a:xfrm rot="5400000">
              <a:off x="2818731" y="1554763"/>
              <a:ext cx="354887" cy="1011503"/>
            </a:xfrm>
            <a:prstGeom prst="triangle">
              <a:avLst>
                <a:gd name="adj" fmla="val 6198"/>
              </a:avLst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5" name="TextBox 181">
              <a:extLst>
                <a:ext uri="{FF2B5EF4-FFF2-40B4-BE49-F238E27FC236}">
                  <a16:creationId xmlns:a16="http://schemas.microsoft.com/office/drawing/2014/main" id="{6A2B283A-638F-445C-B457-DE542980C4D5}"/>
                </a:ext>
              </a:extLst>
            </p:cNvPr>
            <p:cNvSpPr txBox="1"/>
            <p:nvPr/>
          </p:nvSpPr>
          <p:spPr>
            <a:xfrm>
              <a:off x="460182" y="1755778"/>
              <a:ext cx="2109579" cy="523220"/>
            </a:xfrm>
            <a:prstGeom prst="rect">
              <a:avLst/>
            </a:prstGeom>
            <a:solidFill>
              <a:srgbClr val="0680C3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การดำเนินงาน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179" y="1456367"/>
              <a:ext cx="628607" cy="963190"/>
            </a:xfrm>
            <a:prstGeom prst="rect">
              <a:avLst/>
            </a:prstGeom>
          </p:spPr>
        </p:pic>
      </p:grpSp>
      <p:grpSp>
        <p:nvGrpSpPr>
          <p:cNvPr id="35" name="กลุ่ม 34"/>
          <p:cNvGrpSpPr/>
          <p:nvPr/>
        </p:nvGrpSpPr>
        <p:grpSpPr>
          <a:xfrm>
            <a:off x="491834" y="275152"/>
            <a:ext cx="3202577" cy="963190"/>
            <a:chOff x="491834" y="275152"/>
            <a:chExt cx="3202577" cy="963190"/>
          </a:xfrm>
        </p:grpSpPr>
        <p:sp>
          <p:nvSpPr>
            <p:cNvPr id="12" name="Isosceles Triangle 16383">
              <a:extLst>
                <a:ext uri="{FF2B5EF4-FFF2-40B4-BE49-F238E27FC236}">
                  <a16:creationId xmlns:a16="http://schemas.microsoft.com/office/drawing/2014/main" id="{005F9888-DA27-4A7B-9FDF-49A1858670D7}"/>
                </a:ext>
              </a:extLst>
            </p:cNvPr>
            <p:cNvSpPr/>
            <p:nvPr/>
          </p:nvSpPr>
          <p:spPr>
            <a:xfrm rot="7600652">
              <a:off x="3031774" y="417248"/>
              <a:ext cx="257037" cy="1068236"/>
            </a:xfrm>
            <a:prstGeom prst="triangle">
              <a:avLst>
                <a:gd name="adj" fmla="val 21491"/>
              </a:avLst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3" name="TextBox 178">
              <a:extLst>
                <a:ext uri="{FF2B5EF4-FFF2-40B4-BE49-F238E27FC236}">
                  <a16:creationId xmlns:a16="http://schemas.microsoft.com/office/drawing/2014/main" id="{C08EE3E4-4417-45EE-AD61-13A1D8239769}"/>
                </a:ext>
              </a:extLst>
            </p:cNvPr>
            <p:cNvSpPr txBox="1"/>
            <p:nvPr/>
          </p:nvSpPr>
          <p:spPr>
            <a:xfrm>
              <a:off x="491834" y="526939"/>
              <a:ext cx="2313336" cy="523220"/>
            </a:xfrm>
            <a:prstGeom prst="rect">
              <a:avLst/>
            </a:prstGeom>
            <a:solidFill>
              <a:srgbClr val="07A398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การประเมินผล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326" y="275152"/>
              <a:ext cx="628607" cy="963190"/>
            </a:xfrm>
            <a:prstGeom prst="rect">
              <a:avLst/>
            </a:prstGeom>
          </p:spPr>
        </p:pic>
      </p:grpSp>
      <p:sp>
        <p:nvSpPr>
          <p:cNvPr id="38" name="สี่เหลี่ยมผืนผ้า 37"/>
          <p:cNvSpPr/>
          <p:nvPr/>
        </p:nvSpPr>
        <p:spPr>
          <a:xfrm>
            <a:off x="431540" y="2429354"/>
            <a:ext cx="8316924" cy="157057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68711" y="3931651"/>
            <a:ext cx="8442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การวางแผนเป้าหมายชีวิต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การตั้งเป้าหมายชีวิตของบุคคล</a:t>
            </a:r>
            <a:b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ที่ได้วางแผนไว้ด้วยวิธีการที่เหมาะสมเพื่อนำตนเองไปสู่เป้าหมายของชีวิตในอนาคต เป็นการวางเป้าหมายไว้ว่าจะต้องตั้งตัวสร้างฐานะให้ได้ โดยเรียนให้จบและประกอบอาชีพที่สุจริต ซึ่งการวางแผนเป้าหมายในชีวิตของแต่ละบุคคล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จะแตกต่างกันไปเพื่อให้การดำเนินชีวิตมีคุณภาพ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42715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รูปภาพ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9" y="3554614"/>
            <a:ext cx="6620296" cy="56673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5" y="4007977"/>
            <a:ext cx="8217669" cy="2421609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1" y="436402"/>
            <a:ext cx="2535979" cy="966381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537223" y="1306851"/>
            <a:ext cx="2674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แบ่งได้ 3 ระดับ คือ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971600" y="618695"/>
            <a:ext cx="7704856" cy="2069083"/>
            <a:chOff x="971600" y="940677"/>
            <a:chExt cx="7704856" cy="2069083"/>
          </a:xfrm>
        </p:grpSpPr>
        <p:sp>
          <p:nvSpPr>
            <p:cNvPr id="8" name="Oval 31">
              <a:extLst>
                <a:ext uri="{FF2B5EF4-FFF2-40B4-BE49-F238E27FC236}">
                  <a16:creationId xmlns:a16="http://schemas.microsoft.com/office/drawing/2014/main" id="{162E198F-9203-4861-BCA6-87519694862E}"/>
                </a:ext>
              </a:extLst>
            </p:cNvPr>
            <p:cNvSpPr/>
            <p:nvPr/>
          </p:nvSpPr>
          <p:spPr>
            <a:xfrm>
              <a:off x="3052764" y="1054798"/>
              <a:ext cx="766439" cy="76643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자유형: 도형 36">
              <a:extLst>
                <a:ext uri="{FF2B5EF4-FFF2-40B4-BE49-F238E27FC236}">
                  <a16:creationId xmlns:a16="http://schemas.microsoft.com/office/drawing/2014/main" id="{1CD53F40-5A0B-4BA0-AA52-567AEA20FEB3}"/>
                </a:ext>
              </a:extLst>
            </p:cNvPr>
            <p:cNvSpPr/>
            <p:nvPr/>
          </p:nvSpPr>
          <p:spPr>
            <a:xfrm rot="20811759">
              <a:off x="971600" y="1052736"/>
              <a:ext cx="3416412" cy="1957024"/>
            </a:xfrm>
            <a:custGeom>
              <a:avLst/>
              <a:gdLst>
                <a:gd name="connsiteX0" fmla="*/ 6317827 w 6384745"/>
                <a:gd name="connsiteY0" fmla="*/ 0 h 3657374"/>
                <a:gd name="connsiteX1" fmla="*/ 6384745 w 6384745"/>
                <a:gd name="connsiteY1" fmla="*/ 50557 h 3657374"/>
                <a:gd name="connsiteX2" fmla="*/ 5172745 w 6384745"/>
                <a:gd name="connsiteY2" fmla="*/ 300515 h 3657374"/>
                <a:gd name="connsiteX3" fmla="*/ 4059342 w 6384745"/>
                <a:gd name="connsiteY3" fmla="*/ 677474 h 3657374"/>
                <a:gd name="connsiteX4" fmla="*/ 4400636 w 6384745"/>
                <a:gd name="connsiteY4" fmla="*/ 1824535 h 3657374"/>
                <a:gd name="connsiteX5" fmla="*/ 4396495 w 6384745"/>
                <a:gd name="connsiteY5" fmla="*/ 1831995 h 3657374"/>
                <a:gd name="connsiteX6" fmla="*/ 4742295 w 6384745"/>
                <a:gd name="connsiteY6" fmla="*/ 2918976 h 3657374"/>
                <a:gd name="connsiteX7" fmla="*/ 3716324 w 6384745"/>
                <a:gd name="connsiteY7" fmla="*/ 3526559 h 3657374"/>
                <a:gd name="connsiteX8" fmla="*/ 2923941 w 6384745"/>
                <a:gd name="connsiteY8" fmla="*/ 2659002 h 3657374"/>
                <a:gd name="connsiteX9" fmla="*/ 2916014 w 6384745"/>
                <a:gd name="connsiteY9" fmla="*/ 2659337 h 3657374"/>
                <a:gd name="connsiteX10" fmla="*/ 2043420 w 6384745"/>
                <a:gd name="connsiteY10" fmla="*/ 1840309 h 3657374"/>
                <a:gd name="connsiteX11" fmla="*/ 1223054 w 6384745"/>
                <a:gd name="connsiteY11" fmla="*/ 2525483 h 3657374"/>
                <a:gd name="connsiteX12" fmla="*/ 1207635 w 6384745"/>
                <a:gd name="connsiteY12" fmla="*/ 2680585 h 3657374"/>
                <a:gd name="connsiteX13" fmla="*/ 1209576 w 6384745"/>
                <a:gd name="connsiteY13" fmla="*/ 2680522 h 3657374"/>
                <a:gd name="connsiteX14" fmla="*/ 294736 w 6384745"/>
                <a:gd name="connsiteY14" fmla="*/ 3656865 h 3657374"/>
                <a:gd name="connsiteX15" fmla="*/ 12163 w 6384745"/>
                <a:gd name="connsiteY15" fmla="*/ 3623498 h 3657374"/>
                <a:gd name="connsiteX16" fmla="*/ 0 w 6384745"/>
                <a:gd name="connsiteY16" fmla="*/ 3619489 h 3657374"/>
                <a:gd name="connsiteX17" fmla="*/ 20206 w 6384745"/>
                <a:gd name="connsiteY17" fmla="*/ 3532917 h 3657374"/>
                <a:gd name="connsiteX18" fmla="*/ 35754 w 6384745"/>
                <a:gd name="connsiteY18" fmla="*/ 3538041 h 3657374"/>
                <a:gd name="connsiteX19" fmla="*/ 291855 w 6384745"/>
                <a:gd name="connsiteY19" fmla="*/ 3568282 h 3657374"/>
                <a:gd name="connsiteX20" fmla="*/ 1109199 w 6384745"/>
                <a:gd name="connsiteY20" fmla="*/ 2856686 h 3657374"/>
                <a:gd name="connsiteX21" fmla="*/ 1120779 w 6384745"/>
                <a:gd name="connsiteY21" fmla="*/ 2686554 h 3657374"/>
                <a:gd name="connsiteX22" fmla="*/ 1117395 w 6384745"/>
                <a:gd name="connsiteY22" fmla="*/ 2685764 h 3657374"/>
                <a:gd name="connsiteX23" fmla="*/ 1117170 w 6384745"/>
                <a:gd name="connsiteY23" fmla="*/ 2677170 h 3657374"/>
                <a:gd name="connsiteX24" fmla="*/ 1123225 w 6384745"/>
                <a:gd name="connsiteY24" fmla="*/ 2676706 h 3657374"/>
                <a:gd name="connsiteX25" fmla="*/ 2041651 w 6384745"/>
                <a:gd name="connsiteY25" fmla="*/ 1756459 h 3657374"/>
                <a:gd name="connsiteX26" fmla="*/ 2997869 w 6384745"/>
                <a:gd name="connsiteY26" fmla="*/ 2634756 h 3657374"/>
                <a:gd name="connsiteX27" fmla="*/ 3004992 w 6384745"/>
                <a:gd name="connsiteY27" fmla="*/ 2634455 h 3657374"/>
                <a:gd name="connsiteX28" fmla="*/ 3729114 w 6384745"/>
                <a:gd name="connsiteY28" fmla="*/ 3443670 h 3657374"/>
                <a:gd name="connsiteX29" fmla="*/ 4663465 w 6384745"/>
                <a:gd name="connsiteY29" fmla="*/ 2890345 h 3657374"/>
                <a:gd name="connsiteX30" fmla="*/ 4301973 w 6384745"/>
                <a:gd name="connsiteY30" fmla="*/ 1866380 h 3657374"/>
                <a:gd name="connsiteX31" fmla="*/ 4303980 w 6384745"/>
                <a:gd name="connsiteY31" fmla="*/ 1863056 h 3657374"/>
                <a:gd name="connsiteX32" fmla="*/ 3985172 w 6384745"/>
                <a:gd name="connsiteY32" fmla="*/ 638326 h 3657374"/>
                <a:gd name="connsiteX33" fmla="*/ 5061376 w 6384745"/>
                <a:gd name="connsiteY33" fmla="*/ 170051 h 3657374"/>
                <a:gd name="connsiteX34" fmla="*/ 5172781 w 6384745"/>
                <a:gd name="connsiteY34" fmla="*/ 209004 h 3657374"/>
                <a:gd name="connsiteX35" fmla="*/ 5175129 w 6384745"/>
                <a:gd name="connsiteY35" fmla="*/ 205328 h 3657374"/>
                <a:gd name="connsiteX36" fmla="*/ 6317827 w 6384745"/>
                <a:gd name="connsiteY36" fmla="*/ 0 h 36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84745" h="3657374">
                  <a:moveTo>
                    <a:pt x="6317827" y="0"/>
                  </a:moveTo>
                  <a:lnTo>
                    <a:pt x="6384745" y="50557"/>
                  </a:lnTo>
                  <a:cubicBezTo>
                    <a:pt x="6099318" y="428355"/>
                    <a:pt x="5579572" y="532755"/>
                    <a:pt x="5172745" y="300515"/>
                  </a:cubicBezTo>
                  <a:cubicBezTo>
                    <a:pt x="4762196" y="110361"/>
                    <a:pt x="4272083" y="274413"/>
                    <a:pt x="4059342" y="677474"/>
                  </a:cubicBezTo>
                  <a:cubicBezTo>
                    <a:pt x="3842129" y="1089008"/>
                    <a:pt x="3993777" y="1598687"/>
                    <a:pt x="4400636" y="1824535"/>
                  </a:cubicBezTo>
                  <a:lnTo>
                    <a:pt x="4396495" y="1831995"/>
                  </a:lnTo>
                  <a:cubicBezTo>
                    <a:pt x="4744176" y="2071112"/>
                    <a:pt x="4888120" y="2517468"/>
                    <a:pt x="4742295" y="2918976"/>
                  </a:cubicBezTo>
                  <a:cubicBezTo>
                    <a:pt x="4589213" y="3340468"/>
                    <a:pt x="4159511" y="3594939"/>
                    <a:pt x="3716324" y="3526559"/>
                  </a:cubicBezTo>
                  <a:cubicBezTo>
                    <a:pt x="3280119" y="3459256"/>
                    <a:pt x="2950636" y="3097673"/>
                    <a:pt x="2923941" y="2659002"/>
                  </a:cubicBezTo>
                  <a:lnTo>
                    <a:pt x="2916014" y="2659337"/>
                  </a:lnTo>
                  <a:cubicBezTo>
                    <a:pt x="2896379" y="2194411"/>
                    <a:pt x="2508655" y="1830489"/>
                    <a:pt x="2043420" y="1840309"/>
                  </a:cubicBezTo>
                  <a:cubicBezTo>
                    <a:pt x="1636338" y="1848901"/>
                    <a:pt x="1300622" y="2140881"/>
                    <a:pt x="1223054" y="2525483"/>
                  </a:cubicBezTo>
                  <a:lnTo>
                    <a:pt x="1207635" y="2680585"/>
                  </a:lnTo>
                  <a:lnTo>
                    <a:pt x="1209576" y="2680522"/>
                  </a:lnTo>
                  <a:cubicBezTo>
                    <a:pt x="1226560" y="3202758"/>
                    <a:pt x="816972" y="3639882"/>
                    <a:pt x="294736" y="3656865"/>
                  </a:cubicBezTo>
                  <a:cubicBezTo>
                    <a:pt x="196817" y="3660050"/>
                    <a:pt x="101890" y="3648237"/>
                    <a:pt x="12163" y="3623498"/>
                  </a:cubicBezTo>
                  <a:lnTo>
                    <a:pt x="0" y="3619489"/>
                  </a:lnTo>
                  <a:lnTo>
                    <a:pt x="20206" y="3532917"/>
                  </a:lnTo>
                  <a:lnTo>
                    <a:pt x="35754" y="3538041"/>
                  </a:lnTo>
                  <a:cubicBezTo>
                    <a:pt x="117075" y="3560463"/>
                    <a:pt x="203109" y="3571168"/>
                    <a:pt x="291855" y="3568282"/>
                  </a:cubicBezTo>
                  <a:cubicBezTo>
                    <a:pt x="706004" y="3554814"/>
                    <a:pt x="1041986" y="3249809"/>
                    <a:pt x="1109199" y="2856686"/>
                  </a:cubicBezTo>
                  <a:lnTo>
                    <a:pt x="1120779" y="2686554"/>
                  </a:lnTo>
                  <a:lnTo>
                    <a:pt x="1117395" y="2685764"/>
                  </a:lnTo>
                  <a:lnTo>
                    <a:pt x="1117170" y="2677170"/>
                  </a:lnTo>
                  <a:lnTo>
                    <a:pt x="1123225" y="2676706"/>
                  </a:lnTo>
                  <a:cubicBezTo>
                    <a:pt x="1132317" y="2174296"/>
                    <a:pt x="1537053" y="1767111"/>
                    <a:pt x="2041651" y="1756459"/>
                  </a:cubicBezTo>
                  <a:cubicBezTo>
                    <a:pt x="2545448" y="1745826"/>
                    <a:pt x="2966468" y="2134321"/>
                    <a:pt x="2997869" y="2634756"/>
                  </a:cubicBezTo>
                  <a:lnTo>
                    <a:pt x="3004992" y="2634455"/>
                  </a:lnTo>
                  <a:cubicBezTo>
                    <a:pt x="3022224" y="3042476"/>
                    <a:pt x="3325505" y="3381396"/>
                    <a:pt x="3729114" y="3443670"/>
                  </a:cubicBezTo>
                  <a:cubicBezTo>
                    <a:pt x="4132722" y="3505944"/>
                    <a:pt x="4524054" y="3274197"/>
                    <a:pt x="4663465" y="2890345"/>
                  </a:cubicBezTo>
                  <a:cubicBezTo>
                    <a:pt x="4802877" y="2506492"/>
                    <a:pt x="4651475" y="2077630"/>
                    <a:pt x="4301973" y="1866380"/>
                  </a:cubicBezTo>
                  <a:lnTo>
                    <a:pt x="4303980" y="1863056"/>
                  </a:lnTo>
                  <a:cubicBezTo>
                    <a:pt x="3899505" y="1601560"/>
                    <a:pt x="3756996" y="1070628"/>
                    <a:pt x="3985172" y="638326"/>
                  </a:cubicBezTo>
                  <a:cubicBezTo>
                    <a:pt x="4193869" y="242924"/>
                    <a:pt x="4645658" y="56995"/>
                    <a:pt x="5061376" y="170051"/>
                  </a:cubicBezTo>
                  <a:cubicBezTo>
                    <a:pt x="5098993" y="180281"/>
                    <a:pt x="5136314" y="192959"/>
                    <a:pt x="5172781" y="209004"/>
                  </a:cubicBezTo>
                  <a:lnTo>
                    <a:pt x="5175129" y="205328"/>
                  </a:lnTo>
                  <a:cubicBezTo>
                    <a:pt x="5551266" y="445470"/>
                    <a:pt x="6048820" y="356066"/>
                    <a:pt x="6317827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004" y="940677"/>
              <a:ext cx="671615" cy="1029089"/>
            </a:xfrm>
            <a:prstGeom prst="rect">
              <a:avLst/>
            </a:prstGeom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3939642" y="1150367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การวางแผนเป้าหมายชีวิตขั้นต้น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746790" y="1518196"/>
            <a:ext cx="5615891" cy="1029089"/>
            <a:chOff x="2746790" y="1840178"/>
            <a:chExt cx="5615891" cy="1029089"/>
          </a:xfrm>
        </p:grpSpPr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2DFB8E79-36C1-4EF1-A625-4305CC0F2A97}"/>
                </a:ext>
              </a:extLst>
            </p:cNvPr>
            <p:cNvSpPr/>
            <p:nvPr/>
          </p:nvSpPr>
          <p:spPr>
            <a:xfrm>
              <a:off x="2746790" y="1969766"/>
              <a:ext cx="766439" cy="766439"/>
            </a:xfrm>
            <a:prstGeom prst="ellipse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614" y="1840178"/>
              <a:ext cx="671615" cy="1029089"/>
            </a:xfrm>
            <a:prstGeom prst="rect">
              <a:avLst/>
            </a:prstGeom>
          </p:spPr>
        </p:pic>
        <p:sp>
          <p:nvSpPr>
            <p:cNvPr id="19" name="สี่เหลี่ยมผืนผ้า 18"/>
            <p:cNvSpPr/>
            <p:nvPr/>
          </p:nvSpPr>
          <p:spPr>
            <a:xfrm>
              <a:off x="3625867" y="1982796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การวางแผนเป้าหมายชีวิตขั้นกลาง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1835696" y="1723378"/>
            <a:ext cx="5267361" cy="1220730"/>
            <a:chOff x="1822906" y="2110065"/>
            <a:chExt cx="5267361" cy="1220730"/>
          </a:xfrm>
        </p:grpSpPr>
        <p:sp>
          <p:nvSpPr>
            <p:cNvPr id="10" name="Oval 33">
              <a:extLst>
                <a:ext uri="{FF2B5EF4-FFF2-40B4-BE49-F238E27FC236}">
                  <a16:creationId xmlns:a16="http://schemas.microsoft.com/office/drawing/2014/main" id="{46152772-EAE2-4013-BFED-3F27BADDA1DC}"/>
                </a:ext>
              </a:extLst>
            </p:cNvPr>
            <p:cNvSpPr/>
            <p:nvPr/>
          </p:nvSpPr>
          <p:spPr>
            <a:xfrm>
              <a:off x="1822906" y="2241391"/>
              <a:ext cx="766439" cy="766439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317" y="2110065"/>
              <a:ext cx="671615" cy="1029089"/>
            </a:xfrm>
            <a:prstGeom prst="rect">
              <a:avLst/>
            </a:prstGeom>
          </p:spPr>
        </p:pic>
        <p:sp>
          <p:nvSpPr>
            <p:cNvPr id="20" name="สี่เหลี่ยมผืนผ้า 19"/>
            <p:cNvSpPr/>
            <p:nvPr/>
          </p:nvSpPr>
          <p:spPr>
            <a:xfrm>
              <a:off x="2353453" y="2807575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การวางแผนเป้าหมายชีวิตขั้นสูงสุด</a:t>
              </a:r>
            </a:p>
          </p:txBody>
        </p:sp>
      </p:grpSp>
      <p:sp>
        <p:nvSpPr>
          <p:cNvPr id="28" name="TextBox 306">
            <a:extLst>
              <a:ext uri="{FF2B5EF4-FFF2-40B4-BE49-F238E27FC236}">
                <a16:creationId xmlns:a16="http://schemas.microsoft.com/office/drawing/2014/main" id="{D89AB37E-23AE-41CE-8E11-B30F4D46E7F3}"/>
              </a:ext>
            </a:extLst>
          </p:cNvPr>
          <p:cNvSpPr txBox="1"/>
          <p:nvPr/>
        </p:nvSpPr>
        <p:spPr>
          <a:xfrm>
            <a:off x="1893229" y="2885251"/>
            <a:ext cx="3240000" cy="461665"/>
          </a:xfrm>
          <a:prstGeom prst="rect">
            <a:avLst/>
          </a:prstGeom>
          <a:solidFill>
            <a:srgbClr val="FBA2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lang="th-TH" altLang="ko-KR" sz="2400" b="1" kern="0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rPr>
              <a:t>3.1	เป้าหมายที่ไม่เป็นตัวเงิน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B0604020202020204" pitchFamily="34" charset="-34"/>
              <a:ea typeface="Arial Unicode MS"/>
              <a:cs typeface="Browallia New" panose="020B0604020202020204" pitchFamily="34" charset="-34"/>
            </a:endParaRPr>
          </a:p>
        </p:txBody>
      </p:sp>
      <p:sp>
        <p:nvSpPr>
          <p:cNvPr id="29" name="TextBox 306">
            <a:extLst>
              <a:ext uri="{FF2B5EF4-FFF2-40B4-BE49-F238E27FC236}">
                <a16:creationId xmlns:a16="http://schemas.microsoft.com/office/drawing/2014/main" id="{D89AB37E-23AE-41CE-8E11-B30F4D46E7F3}"/>
              </a:ext>
            </a:extLst>
          </p:cNvPr>
          <p:cNvSpPr txBox="1"/>
          <p:nvPr/>
        </p:nvSpPr>
        <p:spPr>
          <a:xfrm>
            <a:off x="5219053" y="2885251"/>
            <a:ext cx="2749882" cy="461665"/>
          </a:xfrm>
          <a:prstGeom prst="rect">
            <a:avLst/>
          </a:prstGeom>
          <a:solidFill>
            <a:srgbClr val="FBA2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lang="th-TH" altLang="ko-KR" sz="2400" b="1" kern="0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rPr>
              <a:t>3.2	เป้าหมายที่เป็นตัวเงิน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B0604020202020204" pitchFamily="34" charset="-34"/>
              <a:ea typeface="Arial Unicode MS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00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48388" y="476672"/>
            <a:ext cx="6247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th-TH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สิ่งที่ต้องพิจารณาในการกำหนดเป้าหมายชีวิต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574082" y="1061447"/>
            <a:ext cx="3312647" cy="1299084"/>
            <a:chOff x="574082" y="1061447"/>
            <a:chExt cx="3312647" cy="1299084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2771426" y="1061447"/>
              <a:ext cx="1115303" cy="1084332"/>
              <a:chOff x="2771426" y="1061447"/>
              <a:chExt cx="1115303" cy="1084332"/>
            </a:xfrm>
          </p:grpSpPr>
          <p:cxnSp>
            <p:nvCxnSpPr>
              <p:cNvPr id="8" name="Straight Connector 391">
                <a:extLst>
                  <a:ext uri="{FF2B5EF4-FFF2-40B4-BE49-F238E27FC236}">
                    <a16:creationId xmlns:a16="http://schemas.microsoft.com/office/drawing/2014/main" id="{7B5BBD86-0128-481F-B953-2820C43839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8788" y="1061447"/>
                <a:ext cx="497941" cy="402609"/>
              </a:xfrm>
              <a:prstGeom prst="line">
                <a:avLst/>
              </a:prstGeom>
              <a:noFill/>
              <a:ln w="666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3" name="Oval 392">
                <a:extLst>
                  <a:ext uri="{FF2B5EF4-FFF2-40B4-BE49-F238E27FC236}">
                    <a16:creationId xmlns:a16="http://schemas.microsoft.com/office/drawing/2014/main" id="{6C2010CC-831B-4204-9F15-EB72C436488D}"/>
                  </a:ext>
                </a:extLst>
              </p:cNvPr>
              <p:cNvSpPr/>
              <p:nvPr/>
            </p:nvSpPr>
            <p:spPr>
              <a:xfrm>
                <a:off x="2771426" y="1431470"/>
                <a:ext cx="617362" cy="617361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680C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3291" y="1431470"/>
                <a:ext cx="466180" cy="714309"/>
              </a:xfrm>
              <a:prstGeom prst="rect">
                <a:avLst/>
              </a:prstGeom>
            </p:spPr>
          </p:pic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574082" y="1406424"/>
              <a:ext cx="23667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ตั้งเป้าหมายที่แน่นอนและชัดเจน</a:t>
              </a: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3424159" y="1061447"/>
            <a:ext cx="2366770" cy="2142232"/>
            <a:chOff x="3424159" y="1061447"/>
            <a:chExt cx="2366770" cy="2142232"/>
          </a:xfrm>
        </p:grpSpPr>
        <p:grpSp>
          <p:nvGrpSpPr>
            <p:cNvPr id="20" name="กลุ่ม 19"/>
            <p:cNvGrpSpPr/>
            <p:nvPr/>
          </p:nvGrpSpPr>
          <p:grpSpPr>
            <a:xfrm>
              <a:off x="4445847" y="1061447"/>
              <a:ext cx="617362" cy="1299084"/>
              <a:chOff x="4445847" y="1061447"/>
              <a:chExt cx="617362" cy="1299084"/>
            </a:xfrm>
          </p:grpSpPr>
          <p:cxnSp>
            <p:nvCxnSpPr>
              <p:cNvPr id="11" name="Straight Connector 391">
                <a:extLst>
                  <a:ext uri="{FF2B5EF4-FFF2-40B4-BE49-F238E27FC236}">
                    <a16:creationId xmlns:a16="http://schemas.microsoft.com/office/drawing/2014/main" id="{7B5BBD86-0128-481F-B953-2820C43839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99586" y="1061447"/>
                <a:ext cx="5606" cy="558333"/>
              </a:xfrm>
              <a:prstGeom prst="line">
                <a:avLst/>
              </a:prstGeom>
              <a:noFill/>
              <a:ln w="666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Oval 392">
                <a:extLst>
                  <a:ext uri="{FF2B5EF4-FFF2-40B4-BE49-F238E27FC236}">
                    <a16:creationId xmlns:a16="http://schemas.microsoft.com/office/drawing/2014/main" id="{6C2010CC-831B-4204-9F15-EB72C436488D}"/>
                  </a:ext>
                </a:extLst>
              </p:cNvPr>
              <p:cNvSpPr/>
              <p:nvPr/>
            </p:nvSpPr>
            <p:spPr>
              <a:xfrm>
                <a:off x="4445847" y="1668976"/>
                <a:ext cx="617362" cy="617361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680C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12" name="รูปภาพ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1438" y="1646222"/>
                <a:ext cx="466180" cy="714309"/>
              </a:xfrm>
              <a:prstGeom prst="rect">
                <a:avLst/>
              </a:prstGeom>
            </p:spPr>
          </p:pic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3424159" y="2249572"/>
              <a:ext cx="23667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เป้าหมายต้องมีความเป็นไปได้</a:t>
              </a: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5518050" y="1039042"/>
            <a:ext cx="3230167" cy="1623044"/>
            <a:chOff x="5518050" y="1039042"/>
            <a:chExt cx="3230167" cy="1623044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5518050" y="1039042"/>
              <a:ext cx="1172078" cy="918261"/>
              <a:chOff x="5518050" y="1039042"/>
              <a:chExt cx="1172078" cy="918261"/>
            </a:xfrm>
          </p:grpSpPr>
          <p:cxnSp>
            <p:nvCxnSpPr>
              <p:cNvPr id="9" name="Straight Connector 391">
                <a:extLst>
                  <a:ext uri="{FF2B5EF4-FFF2-40B4-BE49-F238E27FC236}">
                    <a16:creationId xmlns:a16="http://schemas.microsoft.com/office/drawing/2014/main" id="{7B5BBD86-0128-481F-B953-2820C43839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18050" y="1039042"/>
                <a:ext cx="546240" cy="402608"/>
              </a:xfrm>
              <a:prstGeom prst="line">
                <a:avLst/>
              </a:prstGeom>
              <a:noFill/>
              <a:ln w="666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7" name="Oval 392">
                <a:extLst>
                  <a:ext uri="{FF2B5EF4-FFF2-40B4-BE49-F238E27FC236}">
                    <a16:creationId xmlns:a16="http://schemas.microsoft.com/office/drawing/2014/main" id="{6C2010CC-831B-4204-9F15-EB72C436488D}"/>
                  </a:ext>
                </a:extLst>
              </p:cNvPr>
              <p:cNvSpPr/>
              <p:nvPr/>
            </p:nvSpPr>
            <p:spPr>
              <a:xfrm>
                <a:off x="6072766" y="1277091"/>
                <a:ext cx="617362" cy="617361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680C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7353" y="1242994"/>
                <a:ext cx="466180" cy="714309"/>
              </a:xfrm>
              <a:prstGeom prst="rect">
                <a:avLst/>
              </a:prstGeom>
            </p:spPr>
          </p:pic>
        </p:grpSp>
        <p:sp>
          <p:nvSpPr>
            <p:cNvPr id="25" name="สี่เหลี่ยมผืนผ้า 24"/>
            <p:cNvSpPr/>
            <p:nvPr/>
          </p:nvSpPr>
          <p:spPr>
            <a:xfrm>
              <a:off x="6381447" y="1277091"/>
              <a:ext cx="236677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เป้าหมายนั้น</a:t>
              </a:r>
            </a:p>
            <a:p>
              <a:pPr algn="ctr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ควรจัดลำดับก่อนหลังให้แน่นอน</a:t>
              </a:r>
            </a:p>
          </p:txBody>
        </p:sp>
      </p:grp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1" y="3964403"/>
            <a:ext cx="8253196" cy="2265073"/>
          </a:xfrm>
          <a:prstGeom prst="rect">
            <a:avLst/>
          </a:prstGeom>
        </p:spPr>
      </p:pic>
      <p:sp>
        <p:nvSpPr>
          <p:cNvPr id="31" name="สี่เหลี่ยมผืนผ้า 30"/>
          <p:cNvSpPr/>
          <p:nvPr/>
        </p:nvSpPr>
        <p:spPr>
          <a:xfrm>
            <a:off x="1565340" y="3398002"/>
            <a:ext cx="5912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th-TH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กระบวนการวางแผนชีวิต มี 4 ขั้นตอน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1050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15275</TotalTime>
  <Words>539</Words>
  <Application>Microsoft Office PowerPoint</Application>
  <PresentationFormat>นำเสนอทางหน้าจอ (4:3)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Browallia New</vt:lpstr>
      <vt:lpstr>Calibri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Admin</cp:lastModifiedBy>
  <cp:revision>1097</cp:revision>
  <cp:lastPrinted>2013-12-18T04:28:54Z</cp:lastPrinted>
  <dcterms:created xsi:type="dcterms:W3CDTF">2013-09-10T05:06:28Z</dcterms:created>
  <dcterms:modified xsi:type="dcterms:W3CDTF">2023-01-23T05:37:07Z</dcterms:modified>
</cp:coreProperties>
</file>