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81" r:id="rId3"/>
    <p:sldId id="282" r:id="rId4"/>
    <p:sldId id="307" r:id="rId5"/>
    <p:sldId id="295" r:id="rId6"/>
    <p:sldId id="288" r:id="rId7"/>
    <p:sldId id="310" r:id="rId8"/>
    <p:sldId id="311" r:id="rId9"/>
    <p:sldId id="290" r:id="rId10"/>
    <p:sldId id="312" r:id="rId11"/>
    <p:sldId id="285" r:id="rId12"/>
    <p:sldId id="313" r:id="rId13"/>
    <p:sldId id="314" r:id="rId14"/>
    <p:sldId id="315" r:id="rId15"/>
    <p:sldId id="316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999" y="3103845"/>
            <a:ext cx="6284686" cy="2903838"/>
            <a:chOff x="-418961" y="3947526"/>
            <a:chExt cx="6675843" cy="2903838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8923" y="3947526"/>
              <a:ext cx="6185388" cy="2903838"/>
            </a:xfrm>
            <a:prstGeom prst="rect">
              <a:avLst/>
            </a:prstGeom>
          </p:spPr>
        </p:pic>
        <p:sp>
          <p:nvSpPr>
            <p:cNvPr id="24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418961" y="4107183"/>
              <a:ext cx="6675843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ความรู้เบื้องต้นเกี่ยวกับ </a:t>
              </a:r>
            </a:p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การบริหารงานคุณภาพ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ในองค์การ 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23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225666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55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>
            <a:extLst>
              <a:ext uri="{FF2B5EF4-FFF2-40B4-BE49-F238E27FC236}">
                <a16:creationId xmlns:a16="http://schemas.microsoft.com/office/drawing/2014/main" id="{43D0C98D-2F42-4A81-9E6C-C3983804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CC49BF2-9418-401E-A409-810E436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0"/>
            <a:ext cx="6095999" cy="6858000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B474932-122E-42AD-B722-5EE724EA8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1314450"/>
            <a:ext cx="628650" cy="457200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8DF6CA8-1EBB-4845-AC56-5959EB34BBD5}"/>
              </a:ext>
            </a:extLst>
          </p:cNvPr>
          <p:cNvSpPr/>
          <p:nvPr/>
        </p:nvSpPr>
        <p:spPr>
          <a:xfrm>
            <a:off x="895643" y="1838216"/>
            <a:ext cx="40537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เพื่อเป็นการปูนบำเหน็จและสร้างขวัญกำลังใจให้แก่พนักงาน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8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โดยเฉพาะองค์การที่มี พื้นฐานหลักธรรมา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ภิ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บาลที่ดี พนักงานมีความซื่อสัตย์ จงรักภักดี ย่อมส่งผลต่อผลผลิตที่มีประสิทธิภาพ ภายใต้ทรัพยากรที่มีอยู่จำกัด มีดังต่อไปนี้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F62D3BD-ABA5-4C6C-9C40-C3F1C0C55E29}"/>
              </a:ext>
            </a:extLst>
          </p:cNvPr>
          <p:cNvSpPr/>
          <p:nvPr/>
        </p:nvSpPr>
        <p:spPr>
          <a:xfrm>
            <a:off x="7505129" y="1119094"/>
            <a:ext cx="33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ส่วนของงานประจำ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D54B693-BDD2-4CB1-B302-C343557DEC9C}"/>
              </a:ext>
            </a:extLst>
          </p:cNvPr>
          <p:cNvSpPr/>
          <p:nvPr/>
        </p:nvSpPr>
        <p:spPr>
          <a:xfrm>
            <a:off x="7505129" y="1802495"/>
            <a:ext cx="33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การเมืองภายในองค์การ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6DA72A2-944B-4399-9B2B-2809E68F5A80}"/>
              </a:ext>
            </a:extLst>
          </p:cNvPr>
          <p:cNvSpPr/>
          <p:nvPr/>
        </p:nvSpPr>
        <p:spPr>
          <a:xfrm>
            <a:off x="7505129" y="2485896"/>
            <a:ext cx="33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วัฒนธรรมองค์การ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E3825EC-CB60-49BD-8BEF-8CF7E9FB2D4F}"/>
              </a:ext>
            </a:extLst>
          </p:cNvPr>
          <p:cNvSpPr/>
          <p:nvPr/>
        </p:nvSpPr>
        <p:spPr>
          <a:xfrm>
            <a:off x="7505129" y="3208721"/>
            <a:ext cx="33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องค์การกับสิ่งแวดล้อม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7D6E7B8-882E-4863-90D1-057611DA7545}"/>
              </a:ext>
            </a:extLst>
          </p:cNvPr>
          <p:cNvSpPr/>
          <p:nvPr/>
        </p:nvSpPr>
        <p:spPr>
          <a:xfrm>
            <a:off x="7505129" y="3931546"/>
            <a:ext cx="334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DC14668-A87B-46F8-B287-888053D6D1AB}"/>
              </a:ext>
            </a:extLst>
          </p:cNvPr>
          <p:cNvSpPr/>
          <p:nvPr/>
        </p:nvSpPr>
        <p:spPr>
          <a:xfrm>
            <a:off x="7505128" y="4654371"/>
            <a:ext cx="4091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คุณลักษณะอื่น ๆ ขององค์การ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F5FB5313-D998-464C-BDD9-C37B9E42F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2" y="402236"/>
            <a:ext cx="969822" cy="8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0E07633D-2921-457E-8E91-42D7C715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696D9BDA-6A0A-4FAD-B985-BD781A64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31" y="0"/>
            <a:ext cx="6283569" cy="685800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2F1A525-32BF-4785-9E54-376E7CA9B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962150"/>
            <a:ext cx="3467100" cy="304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A3E0B64-01DC-4D13-96DE-8F005B84CB0D}"/>
              </a:ext>
            </a:extLst>
          </p:cNvPr>
          <p:cNvSpPr/>
          <p:nvPr/>
        </p:nvSpPr>
        <p:spPr>
          <a:xfrm>
            <a:off x="461314" y="1972926"/>
            <a:ext cx="5126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โครงสร้างองค์การจึงเป็นระบบความสัมพันธ์ของงาน ความรับผิดชอบต่อการรายงานและการใช้ อำนาจในการปฏิบัติงานขององค์การให้เกิดความสำเร็จ โครงสร้างจึงบ่งบอกถึงรูปแบบซึ่งแสดงด้วยแผนภูมิ องค์การและหน้าที่ซึ่งเป็นกิจกรรมขององค์การ จุดมุ่งหมายของการมีโครงสร้างองค์การก็เพื่อให้การสั่งการ และการประสานงานต่อการทำงานของพนักงานบรรลุเป้าหมายขององค์การ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503E88A-227A-4E5F-A796-31DBA8A1FC78}"/>
              </a:ext>
            </a:extLst>
          </p:cNvPr>
          <p:cNvGrpSpPr/>
          <p:nvPr/>
        </p:nvGrpSpPr>
        <p:grpSpPr>
          <a:xfrm>
            <a:off x="-19051" y="0"/>
            <a:ext cx="6115050" cy="1569660"/>
            <a:chOff x="-19051" y="0"/>
            <a:chExt cx="6115050" cy="1569660"/>
          </a:xfrm>
        </p:grpSpPr>
        <p:sp>
          <p:nvSpPr>
            <p:cNvPr id="7" name="สี่เหลี่ยมผืนผ้า 7">
              <a:extLst>
                <a:ext uri="{FF2B5EF4-FFF2-40B4-BE49-F238E27FC236}">
                  <a16:creationId xmlns:a16="http://schemas.microsoft.com/office/drawing/2014/main" id="{6C1DF96C-280A-4A0C-A98B-B1088F122347}"/>
                </a:ext>
              </a:extLst>
            </p:cNvPr>
            <p:cNvSpPr/>
            <p:nvPr/>
          </p:nvSpPr>
          <p:spPr>
            <a:xfrm>
              <a:off x="1575097" y="294902"/>
              <a:ext cx="45209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การจัดโครงสร้างองค์การ </a:t>
              </a:r>
              <a:endPara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D9E75FB6-9BCB-47CF-BA2F-4D756A557EFE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24B4AAD-D2D4-420F-9799-ED8951863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B050A0AB-AC94-4CB3-97C9-1C35D76315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5.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F96725C-E344-4B9C-AC50-244144A91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431" y="1064343"/>
            <a:ext cx="5606029" cy="540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37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5BA2C5B-C8B4-40AE-8265-0065B7742F09}"/>
              </a:ext>
            </a:extLst>
          </p:cNvPr>
          <p:cNvSpPr/>
          <p:nvPr/>
        </p:nvSpPr>
        <p:spPr>
          <a:xfrm>
            <a:off x="6527409" y="4463180"/>
            <a:ext cx="5215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โครงสร้างอย่างง่าย เป็นโครงสร้างองค์การที่ไม่มีรูปแบบเป็นทางการ มีระดับการแยกแยะ ตามแนวนอนตํ่า เนื่องจากพนักงานในกิจการจะสามารถทำงานได้หลายหน้าที่ กิจการที่มีขนาดเล็ก จะมีโครงสร้างองค์การอย่างง่าย 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ABD08B-329F-4363-931D-46FEFC05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6334"/>
            <a:ext cx="12192000" cy="461665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3268D8E-415F-4AD1-90FD-DCABE6AB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9" y="497632"/>
            <a:ext cx="5930708" cy="5566860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E996CCC-9EF1-4512-935A-8912AD4E1F19}"/>
              </a:ext>
            </a:extLst>
          </p:cNvPr>
          <p:cNvGrpSpPr/>
          <p:nvPr/>
        </p:nvGrpSpPr>
        <p:grpSpPr>
          <a:xfrm>
            <a:off x="6527409" y="150117"/>
            <a:ext cx="3846929" cy="1797574"/>
            <a:chOff x="6527409" y="150117"/>
            <a:chExt cx="3846929" cy="1797574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6527409" y="1362916"/>
              <a:ext cx="38469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โครงสร้างอย่างง่าย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CCC49A9B-56E1-41AE-ABF1-D29EFE5E8973}"/>
                </a:ext>
              </a:extLst>
            </p:cNvPr>
            <p:cNvSpPr/>
            <p:nvPr/>
          </p:nvSpPr>
          <p:spPr>
            <a:xfrm>
              <a:off x="6608294" y="150117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E9879BF-AE38-4339-B6B0-0A1A95B2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94" y="2255389"/>
            <a:ext cx="5053244" cy="2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extLst>
              <a:ext uri="{FF2B5EF4-FFF2-40B4-BE49-F238E27FC236}">
                <a16:creationId xmlns:a16="http://schemas.microsoft.com/office/drawing/2014/main" id="{C425D65A-9ACC-401F-94F8-7F4CAA71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EF219F-2E58-4DD4-81EF-A2FB71119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093"/>
            <a:ext cx="12192000" cy="3558907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5BA2C5B-C8B4-40AE-8265-0065B7742F09}"/>
              </a:ext>
            </a:extLst>
          </p:cNvPr>
          <p:cNvSpPr/>
          <p:nvPr/>
        </p:nvSpPr>
        <p:spPr>
          <a:xfrm>
            <a:off x="1300762" y="1182725"/>
            <a:ext cx="99118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โครงสร้างตามหน้าที่ เมื่อกิจการมีขนาดใหญ่ขึ้นงานในกิจการก็จะมีความหลากหลายมากขึ้น บุคลากร จะมีภาระงานมากขึ้น จากที่เคยทำงานได้ในหลาย ๆ งานก็จะทำงานได้น้อยลง จึงทำให้ต้องมีการจัดกลุ่ม ของงานขึ้นและแบ่งหน้าที่กันทำงานตามความถนัด เป็นโครงสร้างสำหรับองค์การขนาดเล็ก องค์การที่เพิ่ม หรือพึ่งเริ่มก่อตั้ง ซึ่งมักจะมีเจ้าของเป็นผู้บริหารเอง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Owner – Manager)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ยังไม่มีการแบ่งงานกันอย่าง ชัดเจน ปริมาณงานยังน้อย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F1F02F7-C959-4FF6-9199-DC0C4D0D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62" y="3835689"/>
            <a:ext cx="9590476" cy="248571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04F840A-E6CF-45E5-8F0F-6E8F504A3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28650" cy="6858000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E245F7D-3F42-48B0-AA96-673B40C284A5}"/>
              </a:ext>
            </a:extLst>
          </p:cNvPr>
          <p:cNvGrpSpPr/>
          <p:nvPr/>
        </p:nvGrpSpPr>
        <p:grpSpPr>
          <a:xfrm>
            <a:off x="1300762" y="183102"/>
            <a:ext cx="4109524" cy="1323439"/>
            <a:chOff x="1300762" y="183102"/>
            <a:chExt cx="4109524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2519962" y="552433"/>
              <a:ext cx="28903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โครงสร้างตามหน้าที่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97BCB820-D295-4A68-9FFA-56A4A4E4305E}"/>
                </a:ext>
              </a:extLst>
            </p:cNvPr>
            <p:cNvSpPr/>
            <p:nvPr/>
          </p:nvSpPr>
          <p:spPr>
            <a:xfrm>
              <a:off x="1300762" y="183102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3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extLst>
              <a:ext uri="{FF2B5EF4-FFF2-40B4-BE49-F238E27FC236}">
                <a16:creationId xmlns:a16="http://schemas.microsoft.com/office/drawing/2014/main" id="{06A88476-D6DC-4CD7-8BE6-21AC1E0A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DBA531BD-1562-4263-AAA6-BD2E119DB396}"/>
              </a:ext>
            </a:extLst>
          </p:cNvPr>
          <p:cNvGrpSpPr/>
          <p:nvPr/>
        </p:nvGrpSpPr>
        <p:grpSpPr>
          <a:xfrm>
            <a:off x="280446" y="2805222"/>
            <a:ext cx="5346630" cy="3048000"/>
            <a:chOff x="280446" y="2805222"/>
            <a:chExt cx="5346630" cy="3048000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5525B91A-EBD4-4AC2-9417-FD0C75F9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446" y="2805222"/>
              <a:ext cx="5346630" cy="3048000"/>
            </a:xfrm>
            <a:prstGeom prst="rect">
              <a:avLst/>
            </a:prstGeom>
          </p:spPr>
        </p:pic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45BA2C5B-C8B4-40AE-8265-0065B7742F09}"/>
                </a:ext>
              </a:extLst>
            </p:cNvPr>
            <p:cNvSpPr/>
            <p:nvPr/>
          </p:nvSpPr>
          <p:spPr>
            <a:xfrm>
              <a:off x="410703" y="2990394"/>
              <a:ext cx="506118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โครงสร้างองค์การตามผลิตภัณฑ์ เป็นโครงสร้างองค์การที่จัดโครงสร้างตามลักษณะผลผลิต หรือฐานการผลิต ทั้งนี้เนื่องจากองค์การต้องขยายฐานการผลิตสินค้าอย่างใหม่ ที่สอดคล้องกับความต้องการ ที่เปลี่ยนแปลงของลูกค้า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51125C8-03C6-4AC6-A150-4CF609E8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90" y="1829509"/>
            <a:ext cx="6333333" cy="3733333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A1F052E-4258-47A0-BD9F-7B982D15737E}"/>
              </a:ext>
            </a:extLst>
          </p:cNvPr>
          <p:cNvGrpSpPr/>
          <p:nvPr/>
        </p:nvGrpSpPr>
        <p:grpSpPr>
          <a:xfrm>
            <a:off x="520344" y="89575"/>
            <a:ext cx="4655820" cy="1820484"/>
            <a:chOff x="520344" y="89575"/>
            <a:chExt cx="4655820" cy="1820484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520344" y="1325284"/>
              <a:ext cx="4655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โครงสร้างองค์การตามผลิตภัณฑ์</a:t>
              </a:r>
              <a:endParaRPr lang="en-US" sz="3200" b="1" dirty="0">
                <a:solidFill>
                  <a:srgbClr val="00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6F4DE10E-A2DB-48B5-90CE-4274E109005E}"/>
                </a:ext>
              </a:extLst>
            </p:cNvPr>
            <p:cNvSpPr/>
            <p:nvPr/>
          </p:nvSpPr>
          <p:spPr>
            <a:xfrm>
              <a:off x="595842" y="89575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</p:txBody>
        </p:sp>
      </p:grpSp>
      <p:pic>
        <p:nvPicPr>
          <p:cNvPr id="9" name="Picture 18">
            <a:extLst>
              <a:ext uri="{FF2B5EF4-FFF2-40B4-BE49-F238E27FC236}">
                <a16:creationId xmlns:a16="http://schemas.microsoft.com/office/drawing/2014/main" id="{DCE4DB95-5BBD-42DE-965D-C6B6334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650" y="0"/>
            <a:ext cx="514350" cy="2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5BA2C5B-C8B4-40AE-8265-0065B7742F09}"/>
              </a:ext>
            </a:extLst>
          </p:cNvPr>
          <p:cNvSpPr/>
          <p:nvPr/>
        </p:nvSpPr>
        <p:spPr>
          <a:xfrm>
            <a:off x="7376469" y="2151949"/>
            <a:ext cx="4319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โครงสร้างแบบแมทริก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เป็นโครงสร้างที่ประกอบด้วยสองมิติ คือ มิติ ของหน้าที่และมิติของผลิตภัณฑ์ หรือโครงการ ดังนั้นในโครงสร้างแบบแมทริก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ซ์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พนักงานแต่ละคนจะมีหัวหน้างานสองหัวหน้างาน คือ เป็นหัวหน้างานตามหน้าที่ และหัวหน้างานตามผลิตภัณฑ์ หรือหัวหน้างานตามโครงการ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747145E-E486-4F67-B361-A15BE710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3" y="965012"/>
            <a:ext cx="6961372" cy="4407808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A8332657-B462-4B81-8D61-6FAB452C551F}"/>
              </a:ext>
            </a:extLst>
          </p:cNvPr>
          <p:cNvGrpSpPr/>
          <p:nvPr/>
        </p:nvGrpSpPr>
        <p:grpSpPr>
          <a:xfrm>
            <a:off x="7349466" y="411515"/>
            <a:ext cx="4346331" cy="1740434"/>
            <a:chOff x="7349466" y="411515"/>
            <a:chExt cx="4346331" cy="1740434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7349466" y="1567174"/>
              <a:ext cx="43463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โครงสร้างองค์การแบบแมทริก</a:t>
              </a:r>
              <a:r>
                <a:rPr lang="th-TH" sz="3200" b="1" dirty="0" err="1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ซ์</a:t>
              </a:r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565F0C2E-EE93-4AA9-9B23-837D84BE12FF}"/>
                </a:ext>
              </a:extLst>
            </p:cNvPr>
            <p:cNvSpPr/>
            <p:nvPr/>
          </p:nvSpPr>
          <p:spPr>
            <a:xfrm>
              <a:off x="7376469" y="411515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04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3C4B07F6-7A12-4F90-9C77-6AEDA46C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6334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5BA2C5B-C8B4-40AE-8265-0065B7742F09}"/>
              </a:ext>
            </a:extLst>
          </p:cNvPr>
          <p:cNvSpPr/>
          <p:nvPr/>
        </p:nvSpPr>
        <p:spPr>
          <a:xfrm>
            <a:off x="4615543" y="1172075"/>
            <a:ext cx="6387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โครงสร้างองค์การแบบนี้จัดแบ่งออกเป็นหน่วยงานที่มักเรียกชื่อตามเขตภูมิศาสตร์ที่ตั้งของหน่วยงานนั้น จุดเด่นก็คือ ช่วยให้สามารถแยกแยะสินค้า หรืองานบริการได้ตรงกับสภาพของลูกค้าในแต่ละท้องถิ่น เช่น รสนิยมและอำนาจการซื้อของลูกค้า เป็นต้น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54BFD9-07DF-46B4-A053-69F1C1E2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5" y="3505200"/>
            <a:ext cx="11245402" cy="294008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2DB2EA1-FEFD-426D-A868-C0FD2002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FEF4AB-6BD0-4FCF-9092-C162D93CEAC1}"/>
              </a:ext>
            </a:extLst>
          </p:cNvPr>
          <p:cNvGrpSpPr/>
          <p:nvPr/>
        </p:nvGrpSpPr>
        <p:grpSpPr>
          <a:xfrm>
            <a:off x="403313" y="705794"/>
            <a:ext cx="3141745" cy="2353930"/>
            <a:chOff x="403313" y="705794"/>
            <a:chExt cx="3141745" cy="2353930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403313" y="1982506"/>
              <a:ext cx="31417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โครงสร้างองค์การแบบเน้นตามทำเลที่ตั้ง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83550A18-DE00-431E-A106-0987FC3ADF2E}"/>
                </a:ext>
              </a:extLst>
            </p:cNvPr>
            <p:cNvSpPr/>
            <p:nvPr/>
          </p:nvSpPr>
          <p:spPr>
            <a:xfrm>
              <a:off x="479134" y="705794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6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9CF20B28-7864-41D4-9A13-A12E0BAE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C866745-D70D-473B-A9CC-F47B2C8A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18" y="3164140"/>
            <a:ext cx="9551963" cy="339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F2993D0-A4CC-4B83-BD4C-35617E63B255}"/>
              </a:ext>
            </a:extLst>
          </p:cNvPr>
          <p:cNvGrpSpPr/>
          <p:nvPr/>
        </p:nvGrpSpPr>
        <p:grpSpPr>
          <a:xfrm>
            <a:off x="701917" y="197807"/>
            <a:ext cx="5204460" cy="1762570"/>
            <a:chOff x="701917" y="197807"/>
            <a:chExt cx="5204460" cy="1762570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F62D3BD-ABA5-4C6C-9C40-C3F1C0C55E29}"/>
                </a:ext>
              </a:extLst>
            </p:cNvPr>
            <p:cNvSpPr/>
            <p:nvPr/>
          </p:nvSpPr>
          <p:spPr>
            <a:xfrm>
              <a:off x="701917" y="1375602"/>
              <a:ext cx="52044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ประโยชน์ของการจัดโครงสร้างองค์การ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52CBC206-AB8B-49DB-BF9A-23DAA1EB4A5B}"/>
                </a:ext>
              </a:extLst>
            </p:cNvPr>
            <p:cNvSpPr/>
            <p:nvPr/>
          </p:nvSpPr>
          <p:spPr>
            <a:xfrm>
              <a:off x="701917" y="197807"/>
              <a:ext cx="960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06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6A0F0FB-4D6B-4CA4-B021-E46B4D07B857}"/>
              </a:ext>
            </a:extLst>
          </p:cNvPr>
          <p:cNvGrpSpPr/>
          <p:nvPr/>
        </p:nvGrpSpPr>
        <p:grpSpPr>
          <a:xfrm>
            <a:off x="1553029" y="2459321"/>
            <a:ext cx="2844800" cy="3032767"/>
            <a:chOff x="1553029" y="2459321"/>
            <a:chExt cx="2844800" cy="3032767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67C66B56-5E6D-441A-B6E2-F9BC166FF495}"/>
                </a:ext>
              </a:extLst>
            </p:cNvPr>
            <p:cNvSpPr/>
            <p:nvPr/>
          </p:nvSpPr>
          <p:spPr>
            <a:xfrm>
              <a:off x="1553029" y="3953205"/>
              <a:ext cx="28448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6.1</a:t>
              </a:r>
              <a:r>
                <a:rPr lang="th-TH" sz="2400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3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ประโยชน์ต่อองค์การ </a:t>
              </a:r>
              <a:endPara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BEA40E9-8A92-4287-B91D-65094E4C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3143" y="2459321"/>
              <a:ext cx="1055560" cy="1055560"/>
            </a:xfrm>
            <a:prstGeom prst="rect">
              <a:avLst/>
            </a:prstGeom>
          </p:spPr>
        </p:pic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515E1AE-10D4-41BA-82D4-AF119E2D4D59}"/>
              </a:ext>
            </a:extLst>
          </p:cNvPr>
          <p:cNvGrpSpPr/>
          <p:nvPr/>
        </p:nvGrpSpPr>
        <p:grpSpPr>
          <a:xfrm>
            <a:off x="4624788" y="2460418"/>
            <a:ext cx="2658920" cy="3022475"/>
            <a:chOff x="4624788" y="2460418"/>
            <a:chExt cx="2658920" cy="3022475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84989F65-6F41-46E1-8BA6-6DE80F113ABE}"/>
                </a:ext>
              </a:extLst>
            </p:cNvPr>
            <p:cNvSpPr/>
            <p:nvPr/>
          </p:nvSpPr>
          <p:spPr>
            <a:xfrm>
              <a:off x="4624788" y="3944010"/>
              <a:ext cx="265892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6.2 </a:t>
              </a:r>
              <a:endPara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3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ประโยชน์ต่อผู้บริหาร </a:t>
              </a:r>
              <a:endPara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1204534-FC2A-4FD3-91B3-95BF17F5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8597" y="2460418"/>
              <a:ext cx="1055560" cy="1055560"/>
            </a:xfrm>
            <a:prstGeom prst="rect">
              <a:avLst/>
            </a:prstGeom>
          </p:spPr>
        </p:pic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E123B233-F9F6-4C1B-B46C-9539A0145CBD}"/>
              </a:ext>
            </a:extLst>
          </p:cNvPr>
          <p:cNvGrpSpPr/>
          <p:nvPr/>
        </p:nvGrpSpPr>
        <p:grpSpPr>
          <a:xfrm>
            <a:off x="7430487" y="2460418"/>
            <a:ext cx="3174397" cy="3027856"/>
            <a:chOff x="7430487" y="2460418"/>
            <a:chExt cx="3174397" cy="3027856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6F716873-C562-4A8C-966E-11D45E412C21}"/>
                </a:ext>
              </a:extLst>
            </p:cNvPr>
            <p:cNvSpPr/>
            <p:nvPr/>
          </p:nvSpPr>
          <p:spPr>
            <a:xfrm>
              <a:off x="7430487" y="3949391"/>
              <a:ext cx="3174397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6.3 </a:t>
              </a:r>
              <a:endPara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3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ประโยชน์ต่อพนักงาน </a:t>
              </a:r>
              <a:endPara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D22EB971-6B1A-44BF-AA29-D4CE1B8C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9906" y="2460418"/>
              <a:ext cx="1055560" cy="105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7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6BDCF0D4-BDA5-40EC-83D2-E8844FD0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AA2D780-18D4-43D7-A3AF-E59ABD8E1DD6}"/>
              </a:ext>
            </a:extLst>
          </p:cNvPr>
          <p:cNvSpPr/>
          <p:nvPr/>
        </p:nvSpPr>
        <p:spPr>
          <a:xfrm>
            <a:off x="1231068" y="2300330"/>
            <a:ext cx="4981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 หรือองค์กร </a:t>
            </a:r>
            <a:endParaRPr lang="en-US" sz="4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การรวมตัวกันของคนตั้งแต่ 2 คนขึ้นไป เพื่อกระทำกิจกรรมร่วมกัน โดยมีวัตถุประสงค์ที่ชัดเจน ซึ่งลักษณะขององค์การจะต้องประกอบด้วยลักษณะดังต่อไปนี้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AEED792-56C1-44B9-86C3-E6AE73EE61FD}"/>
              </a:ext>
            </a:extLst>
          </p:cNvPr>
          <p:cNvGrpSpPr/>
          <p:nvPr/>
        </p:nvGrpSpPr>
        <p:grpSpPr>
          <a:xfrm>
            <a:off x="-19051" y="0"/>
            <a:ext cx="6018399" cy="1569660"/>
            <a:chOff x="-19051" y="0"/>
            <a:chExt cx="6018399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44880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ความหมายขององค์การ 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8857F559-4A94-4B56-AAD4-592959CF636A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45257071-29EB-4F63-B98F-439ED1D82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917D6792-769E-432F-ABC4-F4D6E072A3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D7787195-1EE1-4537-8693-D670E4A0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006" y="0"/>
            <a:ext cx="4609994" cy="685800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3958B95-F3B2-45DD-B9BE-03E1002DF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409" y="679622"/>
            <a:ext cx="4209524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ED735D60-71C3-462C-86F0-4041489A1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245075D-6447-4ABE-BA05-6D8CEA0D9B2F}"/>
              </a:ext>
            </a:extLst>
          </p:cNvPr>
          <p:cNvSpPr/>
          <p:nvPr/>
        </p:nvSpPr>
        <p:spPr>
          <a:xfrm>
            <a:off x="1109300" y="823757"/>
            <a:ext cx="8470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องค์การจะต้องมีบุคคลตั้งแต่ 2 คนขึ้นไป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97C7F06-0593-4C7F-818F-12EB48247B04}"/>
              </a:ext>
            </a:extLst>
          </p:cNvPr>
          <p:cNvSpPr/>
          <p:nvPr/>
        </p:nvSpPr>
        <p:spPr>
          <a:xfrm>
            <a:off x="1109300" y="1589608"/>
            <a:ext cx="8470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.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องค์การจะต้องมีเป้าหมายที่ต้องการ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A7A94DA-9732-4151-97E5-4951977C054A}"/>
              </a:ext>
            </a:extLst>
          </p:cNvPr>
          <p:cNvSpPr/>
          <p:nvPr/>
        </p:nvSpPr>
        <p:spPr>
          <a:xfrm>
            <a:off x="1109300" y="2340458"/>
            <a:ext cx="84707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องค์การองค์การจะต้องมีกิจกรรมที่ต้องดำเนินการ</a:t>
            </a:r>
          </a:p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ให้บรรลุผลตามที่ได้ตั้งไว้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89D06C7-097A-4A50-9633-A884041CF4C3}"/>
              </a:ext>
            </a:extLst>
          </p:cNvPr>
          <p:cNvSpPr/>
          <p:nvPr/>
        </p:nvSpPr>
        <p:spPr>
          <a:xfrm>
            <a:off x="1109300" y="5650180"/>
            <a:ext cx="8470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องค์การจะมีความต่อเนื่องในการดำเนินงาน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4D5E45A-B2EF-421E-8B7C-415FCA77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61" y="622377"/>
            <a:ext cx="3866667" cy="5723809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ECEF65B-11CD-4A7D-96D8-1884C7A58133}"/>
              </a:ext>
            </a:extLst>
          </p:cNvPr>
          <p:cNvSpPr/>
          <p:nvPr/>
        </p:nvSpPr>
        <p:spPr>
          <a:xfrm>
            <a:off x="1109300" y="4521610"/>
            <a:ext cx="6960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</a:t>
            </a:r>
            <a:r>
              <a:rPr lang="th-TH" sz="3000" b="1" dirty="0">
                <a:solidFill>
                  <a:srgbClr val="00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ะมีการกำหนดอาณาเขตขององค์การ ซึ่งทำ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การแบ่งแยกองค์การออกจากส่วนอื่น ๆ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1BB3680-725D-4908-BF54-C5D760333C86}"/>
              </a:ext>
            </a:extLst>
          </p:cNvPr>
          <p:cNvSpPr/>
          <p:nvPr/>
        </p:nvSpPr>
        <p:spPr>
          <a:xfrm>
            <a:off x="1109300" y="3413104"/>
            <a:ext cx="68580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องค์การจะต้องมีการกำหนดรูปแบบความสัมพันธ์</a:t>
            </a:r>
            <a:b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ในเชิงอำนาจไว้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5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B7E26525-4C7D-4AF5-8217-4014788F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968327" y="2228671"/>
            <a:ext cx="42497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โครงสร้างการบริหารองค์การที่ชัดเจนประกอบไปด้วยบุคลากรแต่ละระดับที่มีความชำนาญการ แตกต่างกัน มีการแบ่งออกเป็นฝ่ายงานต่าง ๆ และมีพนักงานที่เกี่ยวข้องสังกัดอยู่ อำนาจและหน้าที่ ความรับผิดชอบภายในองค์การจะถูกแบ่งเป็นลำดับชั้นคล้ายทรงพีระมิด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69BCCF1-B152-43DD-8D1E-FE08AC59F396}"/>
              </a:ext>
            </a:extLst>
          </p:cNvPr>
          <p:cNvGrpSpPr/>
          <p:nvPr/>
        </p:nvGrpSpPr>
        <p:grpSpPr>
          <a:xfrm>
            <a:off x="5218101" y="1783197"/>
            <a:ext cx="6204866" cy="4718394"/>
            <a:chOff x="4932928" y="1625938"/>
            <a:chExt cx="7133333" cy="5142857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E452DE0D-92CF-426F-A139-06870A32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928" y="1625938"/>
              <a:ext cx="7133333" cy="5142857"/>
            </a:xfrm>
            <a:prstGeom prst="rect">
              <a:avLst/>
            </a:prstGeom>
          </p:spPr>
        </p:pic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19C39695-5789-401B-A98F-AFB5D69EC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928" y="1625938"/>
              <a:ext cx="2295238" cy="533333"/>
            </a:xfrm>
            <a:prstGeom prst="rect">
              <a:avLst/>
            </a:prstGeom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461CBE04-BD8C-419F-B2E9-A798ADB2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9941655" y="6654017"/>
              <a:ext cx="1241110" cy="114777"/>
            </a:xfrm>
            <a:prstGeom prst="rect">
              <a:avLst/>
            </a:prstGeom>
          </p:spPr>
        </p:pic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7E82545-F00D-4910-AAD8-FA43C7D0E7F2}"/>
              </a:ext>
            </a:extLst>
          </p:cNvPr>
          <p:cNvGrpSpPr/>
          <p:nvPr/>
        </p:nvGrpSpPr>
        <p:grpSpPr>
          <a:xfrm>
            <a:off x="-19051" y="0"/>
            <a:ext cx="7326694" cy="1569660"/>
            <a:chOff x="-19051" y="0"/>
            <a:chExt cx="7326694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57963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โครงสร้างการบริหารในองค์การ 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CCBB5BAA-812B-4602-B237-276DB04B7CD9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D1976FDD-5A62-437A-8D69-9ABA1F7A4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3" name="ตัวแทนหมายเลขสไลด์ 15">
                <a:extLst>
                  <a:ext uri="{FF2B5EF4-FFF2-40B4-BE49-F238E27FC236}">
                    <a16:creationId xmlns:a16="http://schemas.microsoft.com/office/drawing/2014/main" id="{E4294E2C-2FBA-4A20-82B3-5C9D83C035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EFC5ECA1-D99C-4C06-A031-CA2F6F5EE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504" y="-1"/>
            <a:ext cx="1113200" cy="17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20E9988-7FE2-4393-9600-503C41A2AAA0}"/>
              </a:ext>
            </a:extLst>
          </p:cNvPr>
          <p:cNvGrpSpPr/>
          <p:nvPr/>
        </p:nvGrpSpPr>
        <p:grpSpPr>
          <a:xfrm>
            <a:off x="953965" y="869964"/>
            <a:ext cx="3097530" cy="5677790"/>
            <a:chOff x="953965" y="869964"/>
            <a:chExt cx="3097530" cy="5677790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39F6927C-E2A0-408A-ABA9-CEBF15B6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327" y="869964"/>
              <a:ext cx="3083168" cy="5677790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52D8F693-FE4D-4242-B775-3AFC2DA559C2}"/>
                </a:ext>
              </a:extLst>
            </p:cNvPr>
            <p:cNvSpPr/>
            <p:nvPr/>
          </p:nvSpPr>
          <p:spPr>
            <a:xfrm>
              <a:off x="1122778" y="4300986"/>
              <a:ext cx="2887687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dirty="0">
                  <a:solidFill>
                    <a:srgbClr val="00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ผู้บริหารระดับสูง </a:t>
              </a:r>
              <a:endParaRPr lang="en-US" sz="3000" b="1" dirty="0">
                <a:solidFill>
                  <a:srgbClr val="00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ทำหน้าที่วางแผนแผนกลยุทธ์เพื่อนำมาใช้กำหนด ทิศทางขององค์การ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4F0E78B3-DFF0-47BF-AB37-BCD953C8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65" y="869964"/>
              <a:ext cx="3056500" cy="3313635"/>
            </a:xfrm>
            <a:prstGeom prst="rect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0D9D62AD-8FB7-46D0-BBD3-7857A3855703}"/>
              </a:ext>
            </a:extLst>
          </p:cNvPr>
          <p:cNvGrpSpPr/>
          <p:nvPr/>
        </p:nvGrpSpPr>
        <p:grpSpPr>
          <a:xfrm>
            <a:off x="4498145" y="845289"/>
            <a:ext cx="3083168" cy="5733244"/>
            <a:chOff x="4498145" y="845289"/>
            <a:chExt cx="3083168" cy="57332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C01E12-232A-4C65-9249-18009F77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8145" y="845289"/>
              <a:ext cx="3083168" cy="5702465"/>
            </a:xfrm>
            <a:prstGeom prst="rect">
              <a:avLst/>
            </a:prstGeom>
          </p:spPr>
        </p:pic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C5CC3C4E-8885-4AE6-9298-98027749336C}"/>
                </a:ext>
              </a:extLst>
            </p:cNvPr>
            <p:cNvSpPr/>
            <p:nvPr/>
          </p:nvSpPr>
          <p:spPr>
            <a:xfrm>
              <a:off x="4687472" y="4300986"/>
              <a:ext cx="2758357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ผู้บริหารระดับกลาง </a:t>
              </a:r>
              <a:endParaRPr lang="en-US" sz="30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เป็นพนักงานระดับ</a:t>
              </a:r>
              <a:b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ผู้ชำนาญการ ทำหน้าที่วางแผนและควบคุมการทำงาน</a:t>
              </a:r>
              <a:endPara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BFA1FABE-3C13-4B1C-A104-226C336B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8145" y="845290"/>
              <a:ext cx="3083168" cy="3313634"/>
            </a:xfrm>
            <a:prstGeom prst="rect">
              <a:avLst/>
            </a:prstGeom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507280A3-FD93-400D-889D-4E0A4DE46386}"/>
              </a:ext>
            </a:extLst>
          </p:cNvPr>
          <p:cNvGrpSpPr/>
          <p:nvPr/>
        </p:nvGrpSpPr>
        <p:grpSpPr>
          <a:xfrm>
            <a:off x="8027963" y="845289"/>
            <a:ext cx="3195709" cy="5764021"/>
            <a:chOff x="8027963" y="845289"/>
            <a:chExt cx="3195709" cy="5764021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DE092771-6835-4B71-B1CD-ADEC08535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964" y="869964"/>
              <a:ext cx="3195708" cy="5677790"/>
            </a:xfrm>
            <a:prstGeom prst="rect">
              <a:avLst/>
            </a:prstGeom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D9A213DE-1D17-4D53-921A-919F46B328B0}"/>
                </a:ext>
              </a:extLst>
            </p:cNvPr>
            <p:cNvSpPr/>
            <p:nvPr/>
          </p:nvSpPr>
          <p:spPr>
            <a:xfrm>
              <a:off x="8153840" y="4300986"/>
              <a:ext cx="283141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dirty="0">
                  <a:solidFill>
                    <a:srgbClr val="00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หัวหน้างาน/ฝ่ายปฏิบัติงาน </a:t>
              </a:r>
              <a:endParaRPr lang="en-US" sz="3000" b="1" dirty="0">
                <a:solidFill>
                  <a:srgbClr val="00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มีหน้าที่จัดการ ควบคุม และติดตามการทำงานของคนงาน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6BAF6E59-984C-4D16-A39A-12053DD9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963" y="845289"/>
              <a:ext cx="3195709" cy="331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5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>
            <a:extLst>
              <a:ext uri="{FF2B5EF4-FFF2-40B4-BE49-F238E27FC236}">
                <a16:creationId xmlns:a16="http://schemas.microsoft.com/office/drawing/2014/main" id="{C7C3B104-3380-46AB-B061-EC8CEF53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FF85745-1FFA-4C3C-8B17-B2309384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60" y="2208222"/>
            <a:ext cx="7425040" cy="464977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A31AE6B-6654-4091-969B-762F1A57AEAB}"/>
              </a:ext>
            </a:extLst>
          </p:cNvPr>
          <p:cNvSpPr/>
          <p:nvPr/>
        </p:nvSpPr>
        <p:spPr>
          <a:xfrm>
            <a:off x="519595" y="4708521"/>
            <a:ext cx="364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โดยใช้ปัจจัยด้านโครงสร้างและความสัมพันธ์ภายในเป็นเกณฑ์ สามารถแบ่งออกได้เป็น 2 ประเภทดังนี้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FA8EB82-72E5-4031-8D2D-1733C758A2A9}"/>
              </a:ext>
            </a:extLst>
          </p:cNvPr>
          <p:cNvSpPr/>
          <p:nvPr/>
        </p:nvSpPr>
        <p:spPr>
          <a:xfrm>
            <a:off x="4491189" y="1217776"/>
            <a:ext cx="5574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33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1) องค์การที่เป็นทางการ (</a:t>
            </a:r>
            <a:r>
              <a:rPr lang="en-US" sz="2800" b="1" dirty="0">
                <a:solidFill>
                  <a:srgbClr val="FF33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Formal Organization) 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DB5D09E-3D47-4020-94F4-4CDC5CCD701B}"/>
              </a:ext>
            </a:extLst>
          </p:cNvPr>
          <p:cNvSpPr/>
          <p:nvPr/>
        </p:nvSpPr>
        <p:spPr>
          <a:xfrm>
            <a:off x="4505705" y="1778907"/>
            <a:ext cx="6307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2) องค์การที่ไม่เป็นทางการ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Informal Organization) 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FDD06B1-7D4E-4867-85CA-422C1AC5874D}"/>
              </a:ext>
            </a:extLst>
          </p:cNvPr>
          <p:cNvGrpSpPr/>
          <p:nvPr/>
        </p:nvGrpSpPr>
        <p:grpSpPr>
          <a:xfrm>
            <a:off x="-19051" y="0"/>
            <a:ext cx="6839014" cy="1569660"/>
            <a:chOff x="-19051" y="0"/>
            <a:chExt cx="6839014" cy="1569660"/>
          </a:xfrm>
        </p:grpSpPr>
        <p:sp>
          <p:nvSpPr>
            <p:cNvPr id="5" name="สี่เหลี่ยมผืนผ้า 7">
              <a:extLst>
                <a:ext uri="{FF2B5EF4-FFF2-40B4-BE49-F238E27FC236}">
                  <a16:creationId xmlns:a16="http://schemas.microsoft.com/office/drawing/2014/main" id="{6F0D9448-03D0-4141-8932-3A7938CC302A}"/>
                </a:ext>
              </a:extLst>
            </p:cNvPr>
            <p:cNvSpPr/>
            <p:nvPr/>
          </p:nvSpPr>
          <p:spPr>
            <a:xfrm>
              <a:off x="1511276" y="386779"/>
              <a:ext cx="5308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การแบ่งแยกประเภทองค์การ </a:t>
              </a:r>
              <a:endPara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C0E06F87-8F93-474F-86A4-815AC8B83B0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44128A45-443A-4ACC-8590-028255DAF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3" name="ตัวแทนหมายเลขสไลด์ 15">
                <a:extLst>
                  <a:ext uri="{FF2B5EF4-FFF2-40B4-BE49-F238E27FC236}">
                    <a16:creationId xmlns:a16="http://schemas.microsoft.com/office/drawing/2014/main" id="{295890B0-1901-445C-A8F9-C352BD9FDE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64662E2-B85B-4359-ADBA-043E3BA0F0FB}"/>
              </a:ext>
            </a:extLst>
          </p:cNvPr>
          <p:cNvGrpSpPr/>
          <p:nvPr/>
        </p:nvGrpSpPr>
        <p:grpSpPr>
          <a:xfrm>
            <a:off x="952822" y="1818133"/>
            <a:ext cx="2714978" cy="2714978"/>
            <a:chOff x="700893" y="2173104"/>
            <a:chExt cx="2714978" cy="2714978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90EA6C58-DF5B-42BE-8051-01611DF9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93" y="2173104"/>
              <a:ext cx="2714978" cy="2714978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515D965-BEE7-4EA4-B762-82DDF986B36C}"/>
                </a:ext>
              </a:extLst>
            </p:cNvPr>
            <p:cNvSpPr/>
            <p:nvPr/>
          </p:nvSpPr>
          <p:spPr>
            <a:xfrm>
              <a:off x="952822" y="3117732"/>
              <a:ext cx="221111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การแบ่งแยกประเภทขององค์การ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A62902E4-6CE4-4B3B-ADAB-EBF7BDF667EC}"/>
                </a:ext>
              </a:extLst>
            </p:cNvPr>
            <p:cNvSpPr/>
            <p:nvPr/>
          </p:nvSpPr>
          <p:spPr>
            <a:xfrm>
              <a:off x="1511276" y="2354345"/>
              <a:ext cx="9603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7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CDBF36-08AF-4F0B-BF10-1CD79B6A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3126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A31AE6B-6654-4091-969B-762F1A57AEAB}"/>
              </a:ext>
            </a:extLst>
          </p:cNvPr>
          <p:cNvSpPr/>
          <p:nvPr/>
        </p:nvSpPr>
        <p:spPr>
          <a:xfrm>
            <a:off x="7028311" y="3476886"/>
            <a:ext cx="465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สามารถแบ่งออกได้ 2 ประเภท ดังนี้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FA8EB82-72E5-4031-8D2D-1733C758A2A9}"/>
              </a:ext>
            </a:extLst>
          </p:cNvPr>
          <p:cNvSpPr/>
          <p:nvPr/>
        </p:nvSpPr>
        <p:spPr>
          <a:xfrm>
            <a:off x="6882619" y="4161413"/>
            <a:ext cx="5309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1) องค์การที่แสวงหากำไร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Profit Organization) 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DB5D09E-3D47-4020-94F4-4CDC5CCD701B}"/>
              </a:ext>
            </a:extLst>
          </p:cNvPr>
          <p:cNvSpPr/>
          <p:nvPr/>
        </p:nvSpPr>
        <p:spPr>
          <a:xfrm>
            <a:off x="6868106" y="4983143"/>
            <a:ext cx="5033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2) องค์การที่ไม่แสวงหากำไร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Non-Profit Organization) 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0ED033A-449A-49A3-9068-8AE84BD9E789}"/>
              </a:ext>
            </a:extLst>
          </p:cNvPr>
          <p:cNvGrpSpPr/>
          <p:nvPr/>
        </p:nvGrpSpPr>
        <p:grpSpPr>
          <a:xfrm>
            <a:off x="7839751" y="435308"/>
            <a:ext cx="3036044" cy="2959635"/>
            <a:chOff x="7877907" y="1324148"/>
            <a:chExt cx="3036044" cy="2959635"/>
          </a:xfrm>
        </p:grpSpPr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F6580B5B-B5C0-4367-9E77-E3F5C2DD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7907" y="1324148"/>
              <a:ext cx="3036044" cy="2959635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515D965-BEE7-4EA4-B762-82DDF986B36C}"/>
                </a:ext>
              </a:extLst>
            </p:cNvPr>
            <p:cNvSpPr/>
            <p:nvPr/>
          </p:nvSpPr>
          <p:spPr>
            <a:xfrm>
              <a:off x="8038440" y="2284459"/>
              <a:ext cx="271497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การแบ่งองค์การโดยใช้วัตถุประสงค์ขององค์การเป็นเกณฑ์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00DDC3EB-AF3A-40C7-8B94-0EF5DEB8DA53}"/>
                </a:ext>
              </a:extLst>
            </p:cNvPr>
            <p:cNvSpPr/>
            <p:nvPr/>
          </p:nvSpPr>
          <p:spPr>
            <a:xfrm>
              <a:off x="8915731" y="1453461"/>
              <a:ext cx="9603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0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A31AE6B-6654-4091-969B-762F1A57AEAB}"/>
              </a:ext>
            </a:extLst>
          </p:cNvPr>
          <p:cNvSpPr/>
          <p:nvPr/>
        </p:nvSpPr>
        <p:spPr>
          <a:xfrm>
            <a:off x="886264" y="4921716"/>
            <a:ext cx="4875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สามารถแบ่งออกได้เป็น 2 ประเภท ดังนี้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FA8EB82-72E5-4031-8D2D-1733C758A2A9}"/>
              </a:ext>
            </a:extLst>
          </p:cNvPr>
          <p:cNvSpPr/>
          <p:nvPr/>
        </p:nvSpPr>
        <p:spPr>
          <a:xfrm>
            <a:off x="4891314" y="1189263"/>
            <a:ext cx="706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1) 	องค์การแบบแนวดิ่งหรือแบบพีระมิด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Vertical Organization) 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DB5D09E-3D47-4020-94F4-4CDC5CCD701B}"/>
              </a:ext>
            </a:extLst>
          </p:cNvPr>
          <p:cNvSpPr/>
          <p:nvPr/>
        </p:nvSpPr>
        <p:spPr>
          <a:xfrm>
            <a:off x="4891314" y="1923912"/>
            <a:ext cx="7395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2) 	องค์การแบบแนวราบหรือแบบแนวนอน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Horizontal Organization) 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C783A4A-E06D-46C3-9B87-40C15B1F805E}"/>
              </a:ext>
            </a:extLst>
          </p:cNvPr>
          <p:cNvGrpSpPr/>
          <p:nvPr/>
        </p:nvGrpSpPr>
        <p:grpSpPr>
          <a:xfrm>
            <a:off x="5420022" y="2821271"/>
            <a:ext cx="5885714" cy="3893741"/>
            <a:chOff x="5896342" y="1703411"/>
            <a:chExt cx="5885714" cy="3893741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F37C44FA-4FA1-4631-B7CC-CCB3ACC8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6342" y="1711438"/>
              <a:ext cx="5885714" cy="3885714"/>
            </a:xfrm>
            <a:prstGeom prst="rect">
              <a:avLst/>
            </a:prstGeom>
          </p:spPr>
        </p:pic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13BD5AF7-59B2-432E-A812-7B3BD11EF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6342" y="1703411"/>
              <a:ext cx="1314286" cy="380952"/>
            </a:xfrm>
            <a:prstGeom prst="rect">
              <a:avLst/>
            </a:prstGeom>
          </p:spPr>
        </p:pic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AED95960-E31F-493A-9605-5B08787D8F18}"/>
              </a:ext>
            </a:extLst>
          </p:cNvPr>
          <p:cNvGrpSpPr/>
          <p:nvPr/>
        </p:nvGrpSpPr>
        <p:grpSpPr>
          <a:xfrm>
            <a:off x="886264" y="1420096"/>
            <a:ext cx="3376246" cy="3165166"/>
            <a:chOff x="886264" y="1420096"/>
            <a:chExt cx="3376246" cy="3165166"/>
          </a:xfrm>
        </p:grpSpPr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D240504D-B2A0-48C5-8AD6-CEFA8703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264" y="1420096"/>
              <a:ext cx="3376246" cy="3165166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515D965-BEE7-4EA4-B762-82DDF986B36C}"/>
                </a:ext>
              </a:extLst>
            </p:cNvPr>
            <p:cNvSpPr/>
            <p:nvPr/>
          </p:nvSpPr>
          <p:spPr>
            <a:xfrm>
              <a:off x="1181036" y="2397948"/>
              <a:ext cx="278670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การใช้เงื่อนไขวัตถุประสงค์และการนำไปใช้ประโยชน์เป็นเกณฑ์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156E770D-ED98-4469-B6B9-8D6B352E15AC}"/>
                </a:ext>
              </a:extLst>
            </p:cNvPr>
            <p:cNvSpPr/>
            <p:nvPr/>
          </p:nvSpPr>
          <p:spPr>
            <a:xfrm>
              <a:off x="2094189" y="1474618"/>
              <a:ext cx="9603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8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202F9F6F-D19F-4B83-AFDB-C62A6059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E5A14216-8BE7-4F7E-B1B3-65B4042B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536"/>
            <a:ext cx="12192000" cy="2439464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B8AE523-5FA2-4CE4-8EAA-B785F4EC9F59}"/>
              </a:ext>
            </a:extLst>
          </p:cNvPr>
          <p:cNvGrpSpPr/>
          <p:nvPr/>
        </p:nvGrpSpPr>
        <p:grpSpPr>
          <a:xfrm>
            <a:off x="-19051" y="0"/>
            <a:ext cx="6115050" cy="1569660"/>
            <a:chOff x="-19051" y="0"/>
            <a:chExt cx="6115050" cy="1569660"/>
          </a:xfrm>
        </p:grpSpPr>
        <p:sp>
          <p:nvSpPr>
            <p:cNvPr id="5" name="สี่เหลี่ยมผืนผ้า 7">
              <a:extLst>
                <a:ext uri="{FF2B5EF4-FFF2-40B4-BE49-F238E27FC236}">
                  <a16:creationId xmlns:a16="http://schemas.microsoft.com/office/drawing/2014/main" id="{CCF4D93B-62F2-4197-B28B-9A2FEF10F4CB}"/>
                </a:ext>
              </a:extLst>
            </p:cNvPr>
            <p:cNvSpPr/>
            <p:nvPr/>
          </p:nvSpPr>
          <p:spPr>
            <a:xfrm>
              <a:off x="1532900" y="294902"/>
              <a:ext cx="45630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คุณลักษณะขององค์การ</a:t>
              </a:r>
              <a:endPara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97A44BEC-7998-4B8F-A399-AC51FFB33FF3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FF29FE17-A0C2-4D23-BF7A-0C63713DF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9" name="ตัวแทนหมายเลขสไลด์ 15">
                <a:extLst>
                  <a:ext uri="{FF2B5EF4-FFF2-40B4-BE49-F238E27FC236}">
                    <a16:creationId xmlns:a16="http://schemas.microsoft.com/office/drawing/2014/main" id="{858CAF3E-7A83-4D1F-A0D7-B3F8386D9F3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5A73269-49D3-4E0C-9B8D-4F1CA80FD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862" y="2241452"/>
            <a:ext cx="4291764" cy="3029242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7BE27BB-3F0C-418B-89BC-8E59BFE05E74}"/>
              </a:ext>
            </a:extLst>
          </p:cNvPr>
          <p:cNvGrpSpPr/>
          <p:nvPr/>
        </p:nvGrpSpPr>
        <p:grpSpPr>
          <a:xfrm>
            <a:off x="604030" y="1861410"/>
            <a:ext cx="6947539" cy="3135177"/>
            <a:chOff x="604030" y="2241451"/>
            <a:chExt cx="6947539" cy="3135177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EF4D56B3-560F-462C-8D7A-D7C16DA1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030" y="2241451"/>
              <a:ext cx="6795576" cy="3038824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AFF33B52-BE55-49FF-987E-4B2298D1E055}"/>
                </a:ext>
              </a:extLst>
            </p:cNvPr>
            <p:cNvSpPr/>
            <p:nvPr/>
          </p:nvSpPr>
          <p:spPr>
            <a:xfrm>
              <a:off x="746281" y="2268085"/>
              <a:ext cx="5972544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องค์การสมัยใหม่ส่วนใหญ่ล้วนมีลักษณะพื้นฐานที่เหมือน ๆ กันมีการแบ่งส่วนงานย่อย ๆ ออกเป็น ฝ่ายหรือแผนก แต่ละฝ่ายจะมีพนักงานสังกัดอยู่และมีลำดับการปกครองตามโครงสร้างสายบังคับบัญชา อย่างเป็นทางการ พนักงานที่สังกัดตามส่วนงานจะต้องรับผิดชอบงานตามบทบาทหน้าที่ของตนไม่ก้าวก่าย ซึ่งกันและกัน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C7FEB912-B4F2-426A-93BB-938E1543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718825" y="2241452"/>
              <a:ext cx="832744" cy="73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2524</TotalTime>
  <Words>908</Words>
  <Application>Microsoft Office PowerPoint</Application>
  <PresentationFormat>แบบจอกว้าง</PresentationFormat>
  <Paragraphs>86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143</cp:revision>
  <dcterms:created xsi:type="dcterms:W3CDTF">2020-05-09T04:07:26Z</dcterms:created>
  <dcterms:modified xsi:type="dcterms:W3CDTF">2023-01-23T06:39:53Z</dcterms:modified>
</cp:coreProperties>
</file>