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80" r:id="rId2"/>
    <p:sldId id="496" r:id="rId3"/>
    <p:sldId id="497" r:id="rId4"/>
    <p:sldId id="498" r:id="rId5"/>
    <p:sldId id="499" r:id="rId6"/>
    <p:sldId id="500" r:id="rId7"/>
    <p:sldId id="501" r:id="rId8"/>
    <p:sldId id="502" r:id="rId9"/>
    <p:sldId id="503" r:id="rId10"/>
    <p:sldId id="504" r:id="rId11"/>
    <p:sldId id="505" r:id="rId12"/>
    <p:sldId id="506" r:id="rId13"/>
    <p:sldId id="507" r:id="rId14"/>
    <p:sldId id="508" r:id="rId15"/>
    <p:sldId id="509" r:id="rId16"/>
    <p:sldId id="510" r:id="rId17"/>
    <p:sldId id="511" r:id="rId18"/>
    <p:sldId id="512" r:id="rId19"/>
  </p:sldIdLst>
  <p:sldSz cx="9144000" cy="6858000" type="screen4x3"/>
  <p:notesSz cx="10236200" cy="7099300"/>
  <p:defaultTextStyle>
    <a:defPPr>
      <a:defRPr lang="th-TH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33"/>
    <a:srgbClr val="FF0066"/>
    <a:srgbClr val="10D7D2"/>
    <a:srgbClr val="FF5050"/>
    <a:srgbClr val="FFCCFF"/>
    <a:srgbClr val="FF9966"/>
    <a:srgbClr val="82C650"/>
    <a:srgbClr val="12E6E6"/>
    <a:srgbClr val="F6F8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ลักษณะ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ลักษณะสีอ่อน 3 - เน้น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ลักษณะสีอ่อน 3 - เน้น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ลักษณะชุดรูปแบบ 1 - เน้น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ลักษณะสีเข้ม 1 - เน้น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ลักษณะชุดรูปแบบ 1 - เน้น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71" autoAdjust="0"/>
    <p:restoredTop sz="77751" autoAdjust="0"/>
  </p:normalViewPr>
  <p:slideViewPr>
    <p:cSldViewPr>
      <p:cViewPr varScale="1">
        <p:scale>
          <a:sx n="73" d="100"/>
          <a:sy n="73" d="100"/>
        </p:scale>
        <p:origin x="156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5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97550" y="0"/>
            <a:ext cx="4437063" cy="355600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A08F9F69-5906-4296-A45C-6086FAFB5D67}" type="datetimeFigureOut">
              <a:rPr lang="en-US"/>
              <a:pPr/>
              <a:t>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43700"/>
            <a:ext cx="4435475" cy="355600"/>
          </a:xfrm>
          <a:prstGeom prst="rect">
            <a:avLst/>
          </a:prstGeom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97550" y="6743700"/>
            <a:ext cx="4437063" cy="355600"/>
          </a:xfrm>
          <a:prstGeom prst="rect">
            <a:avLst/>
          </a:prstGeom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8BE68269-F950-4A5E-A3C7-139ACD06CA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95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7550" y="0"/>
            <a:ext cx="4437063" cy="355600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5EDBCC5A-BEA2-4542-9952-57A0112F01C0}" type="datetimeFigureOut">
              <a:rPr lang="th-TH"/>
              <a:pPr/>
              <a:t>23/01/66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43275" y="531813"/>
            <a:ext cx="3549650" cy="2662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pPr lvl="0"/>
            <a:endParaRPr lang="th-TH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938" y="3371850"/>
            <a:ext cx="8188325" cy="3195638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3700"/>
            <a:ext cx="4435475" cy="354013"/>
          </a:xfrm>
          <a:prstGeom prst="rect">
            <a:avLst/>
          </a:prstGeom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7550" y="6743700"/>
            <a:ext cx="4437063" cy="354013"/>
          </a:xfrm>
          <a:prstGeom prst="rect">
            <a:avLst/>
          </a:prstGeom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CF6F6251-91AB-4103-9F45-B64002FCBA33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003750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5347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cs typeface="Cordia New" pitchFamily="34" charset="-34"/>
            </a:endParaRPr>
          </a:p>
        </p:txBody>
      </p:sp>
      <p:sp>
        <p:nvSpPr>
          <p:cNvPr id="185348" name="ตัวยึดวันที่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D5212679-2CB9-40FC-BDBE-5644869A727E}" type="datetime1">
              <a:rPr lang="th-TH" sz="1300"/>
              <a:pPr/>
              <a:t>23/01/66</a:t>
            </a:fld>
            <a:endParaRPr lang="th-TH" sz="1300"/>
          </a:p>
        </p:txBody>
      </p:sp>
      <p:sp>
        <p:nvSpPr>
          <p:cNvPr id="185349" name="ตัวยึดหมายเลขภาพนิ่ง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35BD894F-AA85-47DB-8258-1FF41DA3448F}" type="slidenum">
              <a:rPr lang="th-TH" sz="1300"/>
              <a:pPr/>
              <a:t>1</a:t>
            </a:fld>
            <a:endParaRPr lang="th-TH" sz="1300"/>
          </a:p>
        </p:txBody>
      </p:sp>
    </p:spTree>
    <p:extLst>
      <p:ext uri="{BB962C8B-B14F-4D97-AF65-F5344CB8AC3E}">
        <p14:creationId xmlns:p14="http://schemas.microsoft.com/office/powerpoint/2010/main" val="1895659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2607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428140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301078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756368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806679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743122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642493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687793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33880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1152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21566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93676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97282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35696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20229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3092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66355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4526B2-5D29-4902-A5D8-101D42417CE3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8740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DE804-84CC-4C08-972E-7FB3F299B9D9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5016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B866AA-C5D2-438A-989D-3A928B66214A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0756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65126-524D-49F2-87CC-CC10277E475B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6505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24FE0E-3F1D-4BD4-82A8-177430B62F1F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4552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374D35-2E20-4E8A-9A6D-9123FB829E36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6361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802730-C1F7-4FCA-9BC4-DCA0346D9C88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4542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FC5B14-6E1C-4880-B216-C0682FC88D74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6364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AC347-C6C0-4FA8-9956-9F4F72AE09CE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9287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FD0752-48B7-4579-9332-603BDBA861C3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8023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6DCBA2-8A5E-4267-9C2A-5F0B9EBB9BA8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3411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Click to edit Master text styles</a:t>
            </a:r>
          </a:p>
          <a:p>
            <a:pPr lvl="1"/>
            <a:r>
              <a:rPr lang="th-TH"/>
              <a:t>Second level</a:t>
            </a:r>
          </a:p>
          <a:p>
            <a:pPr lvl="2"/>
            <a:r>
              <a:rPr lang="th-TH"/>
              <a:t>Third level</a:t>
            </a:r>
          </a:p>
          <a:p>
            <a:pPr lvl="3"/>
            <a:r>
              <a:rPr lang="th-TH"/>
              <a:t>Fourth level</a:t>
            </a:r>
          </a:p>
          <a:p>
            <a:pPr lvl="4"/>
            <a:r>
              <a:rPr lang="th-TH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07B5DF8-0625-4964-A9F8-0151CBD39D97}" type="slidenum">
              <a:rPr lang="en-US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powerpoint-00.pptx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41.png"/><Relationship Id="rId4" Type="http://schemas.openxmlformats.org/officeDocument/2006/relationships/image" Target="../media/image7.pn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11" Type="http://schemas.openxmlformats.org/officeDocument/2006/relationships/image" Target="../media/image16.png"/><Relationship Id="rId5" Type="http://schemas.openxmlformats.org/officeDocument/2006/relationships/image" Target="../media/image3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4.png"/><Relationship Id="rId1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4.png"/><Relationship Id="rId7" Type="http://schemas.openxmlformats.org/officeDocument/2006/relationships/hyperlink" Target="powerpoint-00.pptx" TargetMode="External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11" Type="http://schemas.openxmlformats.org/officeDocument/2006/relationships/image" Target="../media/image16.png"/><Relationship Id="rId5" Type="http://schemas.openxmlformats.org/officeDocument/2006/relationships/image" Target="../media/image3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4.png"/><Relationship Id="rId1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powerpoint-00.pptx" TargetMode="External"/><Relationship Id="rId13" Type="http://schemas.openxmlformats.org/officeDocument/2006/relationships/image" Target="../media/image16.png"/><Relationship Id="rId3" Type="http://schemas.openxmlformats.org/officeDocument/2006/relationships/image" Target="../media/image49.png"/><Relationship Id="rId7" Type="http://schemas.openxmlformats.org/officeDocument/2006/relationships/image" Target="../media/image3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5" Type="http://schemas.openxmlformats.org/officeDocument/2006/relationships/image" Target="../media/image51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.png"/><Relationship Id="rId1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5.png"/><Relationship Id="rId7" Type="http://schemas.openxmlformats.org/officeDocument/2006/relationships/hyperlink" Target="powerpoint-00.pptx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11" Type="http://schemas.openxmlformats.org/officeDocument/2006/relationships/image" Target="../media/image57.png"/><Relationship Id="rId5" Type="http://schemas.openxmlformats.org/officeDocument/2006/relationships/image" Target="../media/image3.png"/><Relationship Id="rId10" Type="http://schemas.openxmlformats.org/officeDocument/2006/relationships/image" Target="../media/image18.png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hyperlink" Target="powerpoint-00.pptx" TargetMode="Externa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hyperlink" Target="powerpoint-00.ppt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3.png"/><Relationship Id="rId5" Type="http://schemas.openxmlformats.org/officeDocument/2006/relationships/image" Target="../media/image16.png"/><Relationship Id="rId10" Type="http://schemas.openxmlformats.org/officeDocument/2006/relationships/image" Target="../media/image7.png"/><Relationship Id="rId4" Type="http://schemas.openxmlformats.org/officeDocument/2006/relationships/image" Target="../media/image15.png"/><Relationship Id="rId9" Type="http://schemas.openxmlformats.org/officeDocument/2006/relationships/image" Target="../media/image6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11" Type="http://schemas.openxmlformats.org/officeDocument/2006/relationships/image" Target="../media/image24.png"/><Relationship Id="rId5" Type="http://schemas.openxmlformats.org/officeDocument/2006/relationships/image" Target="../media/image3.png"/><Relationship Id="rId10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11" Type="http://schemas.openxmlformats.org/officeDocument/2006/relationships/image" Target="../media/image17.png"/><Relationship Id="rId5" Type="http://schemas.openxmlformats.org/officeDocument/2006/relationships/image" Target="../media/image3.png"/><Relationship Id="rId10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image" Target="../media/image15.png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11" Type="http://schemas.openxmlformats.org/officeDocument/2006/relationships/image" Target="../media/image32.png"/><Relationship Id="rId5" Type="http://schemas.openxmlformats.org/officeDocument/2006/relationships/image" Target="../media/image3.png"/><Relationship Id="rId10" Type="http://schemas.openxmlformats.org/officeDocument/2006/relationships/image" Target="../media/image31.png"/><Relationship Id="rId4" Type="http://schemas.openxmlformats.org/officeDocument/2006/relationships/image" Target="../media/image7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7.png"/><Relationship Id="rId7" Type="http://schemas.openxmlformats.org/officeDocument/2006/relationships/hyperlink" Target="powerpoint-00.ppt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รูปภาพ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165304"/>
            <a:ext cx="586057" cy="548862"/>
          </a:xfrm>
          <a:prstGeom prst="rect">
            <a:avLst/>
          </a:prstGeom>
        </p:spPr>
      </p:pic>
      <p:pic>
        <p:nvPicPr>
          <p:cNvPr id="6" name="รูปภาพ 5">
            <a:hlinkClick r:id="rId5" action="ppaction://hlinkpres?slideindex=1&amp;slidetitle=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689" y="6021288"/>
            <a:ext cx="729095" cy="6828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67544" y="548680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fontAlgn="ctr">
              <a:tabLst>
                <a:tab pos="914400" algn="l"/>
              </a:tabLst>
            </a:pP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</a:t>
            </a:r>
            <a:r>
              <a:rPr lang="th-TH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ประเภทของการออมเงิน 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การเก็บออมเงินเพื่อให้บรรลุเป้าหมายในชีวิตบุคคลนั้น แบ่งออกได้ดังนี้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46" y="1417639"/>
            <a:ext cx="2513573" cy="4595298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134" y="1501846"/>
            <a:ext cx="2366855" cy="4318473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73" y="1510030"/>
            <a:ext cx="3045077" cy="450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90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4064398" cy="648072"/>
          </a:xfrm>
          <a:prstGeom prst="rect">
            <a:avLst/>
          </a:prstGeom>
        </p:spPr>
      </p:pic>
      <p:grpSp>
        <p:nvGrpSpPr>
          <p:cNvPr id="43" name="กลุ่ม 42"/>
          <p:cNvGrpSpPr/>
          <p:nvPr/>
        </p:nvGrpSpPr>
        <p:grpSpPr>
          <a:xfrm>
            <a:off x="4296608" y="1196752"/>
            <a:ext cx="4125766" cy="1003991"/>
            <a:chOff x="4296608" y="1196752"/>
            <a:chExt cx="4125766" cy="1003991"/>
          </a:xfrm>
        </p:grpSpPr>
        <p:cxnSp>
          <p:nvCxnSpPr>
            <p:cNvPr id="11" name="Straight Connector 391">
              <a:extLst>
                <a:ext uri="{FF2B5EF4-FFF2-40B4-BE49-F238E27FC236}">
                  <a16:creationId xmlns:a16="http://schemas.microsoft.com/office/drawing/2014/main" id="{7B5BBD86-0128-481F-B953-2820C43839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96608" y="1873014"/>
              <a:ext cx="405330" cy="327729"/>
            </a:xfrm>
            <a:prstGeom prst="line">
              <a:avLst/>
            </a:prstGeom>
            <a:noFill/>
            <a:ln w="66675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12" name="Oval 392">
              <a:extLst>
                <a:ext uri="{FF2B5EF4-FFF2-40B4-BE49-F238E27FC236}">
                  <a16:creationId xmlns:a16="http://schemas.microsoft.com/office/drawing/2014/main" id="{6C2010CC-831B-4204-9F15-EB72C436488D}"/>
                </a:ext>
              </a:extLst>
            </p:cNvPr>
            <p:cNvSpPr/>
            <p:nvPr/>
          </p:nvSpPr>
          <p:spPr>
            <a:xfrm>
              <a:off x="4781554" y="1466804"/>
              <a:ext cx="502540" cy="502539"/>
            </a:xfrm>
            <a:prstGeom prst="ellipse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0680C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Browallia New" panose="020B0604020202020204" pitchFamily="34" charset="-34"/>
                <a:ea typeface="Arial Unicode MS"/>
                <a:cs typeface="Browallia New" panose="020B0604020202020204" pitchFamily="34" charset="-34"/>
              </a:endParaRPr>
            </a:p>
          </p:txBody>
        </p:sp>
        <p:sp>
          <p:nvSpPr>
            <p:cNvPr id="18" name="Rounded Rectangle 34">
              <a:extLst>
                <a:ext uri="{FF2B5EF4-FFF2-40B4-BE49-F238E27FC236}">
                  <a16:creationId xmlns:a16="http://schemas.microsoft.com/office/drawing/2014/main" id="{9212B636-7245-4B8C-9C41-D19A14E3F9E8}"/>
                </a:ext>
              </a:extLst>
            </p:cNvPr>
            <p:cNvSpPr/>
            <p:nvPr/>
          </p:nvSpPr>
          <p:spPr>
            <a:xfrm>
              <a:off x="5601330" y="1196752"/>
              <a:ext cx="2821044" cy="1003990"/>
            </a:xfrm>
            <a:custGeom>
              <a:avLst/>
              <a:gdLst/>
              <a:ahLst/>
              <a:cxnLst/>
              <a:rect l="l" t="t" r="r" b="b"/>
              <a:pathLst>
                <a:path w="2897180" h="1233384">
                  <a:moveTo>
                    <a:pt x="503125" y="0"/>
                  </a:moveTo>
                  <a:lnTo>
                    <a:pt x="2691612" y="0"/>
                  </a:lnTo>
                  <a:cubicBezTo>
                    <a:pt x="2805144" y="0"/>
                    <a:pt x="2897180" y="92036"/>
                    <a:pt x="2897180" y="205568"/>
                  </a:cubicBezTo>
                  <a:lnTo>
                    <a:pt x="2897180" y="1027816"/>
                  </a:lnTo>
                  <a:cubicBezTo>
                    <a:pt x="2897180" y="1141348"/>
                    <a:pt x="2805144" y="1233384"/>
                    <a:pt x="2691612" y="1233384"/>
                  </a:cubicBezTo>
                  <a:lnTo>
                    <a:pt x="503125" y="1233384"/>
                  </a:lnTo>
                  <a:cubicBezTo>
                    <a:pt x="389593" y="1233384"/>
                    <a:pt x="297557" y="1141348"/>
                    <a:pt x="297557" y="1027816"/>
                  </a:cubicBezTo>
                  <a:lnTo>
                    <a:pt x="297557" y="785055"/>
                  </a:lnTo>
                  <a:lnTo>
                    <a:pt x="0" y="612472"/>
                  </a:lnTo>
                  <a:lnTo>
                    <a:pt x="297557" y="439889"/>
                  </a:lnTo>
                  <a:lnTo>
                    <a:pt x="297557" y="205568"/>
                  </a:lnTo>
                  <a:cubicBezTo>
                    <a:pt x="297557" y="92036"/>
                    <a:pt x="389593" y="0"/>
                    <a:pt x="503125" y="0"/>
                  </a:cubicBezTo>
                  <a:close/>
                </a:path>
              </a:pathLst>
            </a:custGeom>
            <a:solidFill>
              <a:srgbClr val="0680C3"/>
            </a:solidFill>
            <a:ln w="158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0" name="TextBox 398">
              <a:extLst>
                <a:ext uri="{FF2B5EF4-FFF2-40B4-BE49-F238E27FC236}">
                  <a16:creationId xmlns:a16="http://schemas.microsoft.com/office/drawing/2014/main" id="{6ABE0C3A-7D40-46EF-BAC7-C000626333D4}"/>
                </a:ext>
              </a:extLst>
            </p:cNvPr>
            <p:cNvSpPr txBox="1"/>
            <p:nvPr/>
          </p:nvSpPr>
          <p:spPr>
            <a:xfrm>
              <a:off x="6086534" y="1347081"/>
              <a:ext cx="23358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th-TH" altLang="ko-KR" sz="2400" b="1" dirty="0">
                  <a:solidFill>
                    <a:prstClr val="white"/>
                  </a:solidFill>
                  <a:latin typeface="Browallia New" panose="020B0604020202020204" pitchFamily="34" charset="-34"/>
                  <a:ea typeface="Arial Unicode MS"/>
                  <a:cs typeface="Browallia New" panose="020B0604020202020204" pitchFamily="34" charset="-34"/>
                </a:rPr>
                <a:t>การฝากเงินกับธนาคาร (</a:t>
              </a:r>
              <a:r>
                <a:rPr lang="en-US" altLang="ko-KR" sz="2400" b="1" dirty="0">
                  <a:solidFill>
                    <a:prstClr val="white"/>
                  </a:solidFill>
                  <a:latin typeface="Browallia New" panose="020B0604020202020204" pitchFamily="34" charset="-34"/>
                  <a:ea typeface="Arial Unicode MS"/>
                  <a:cs typeface="Browallia New" panose="020B0604020202020204" pitchFamily="34" charset="-34"/>
                </a:rPr>
                <a:t>Deposit)</a:t>
              </a:r>
            </a:p>
          </p:txBody>
        </p:sp>
        <p:pic>
          <p:nvPicPr>
            <p:cNvPr id="7" name="รูปภาพ 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7127" y="1389746"/>
              <a:ext cx="484537" cy="742437"/>
            </a:xfrm>
            <a:prstGeom prst="rect">
              <a:avLst/>
            </a:prstGeom>
          </p:spPr>
        </p:pic>
      </p:grpSp>
      <p:grpSp>
        <p:nvGrpSpPr>
          <p:cNvPr id="44" name="กลุ่ม 43"/>
          <p:cNvGrpSpPr/>
          <p:nvPr/>
        </p:nvGrpSpPr>
        <p:grpSpPr>
          <a:xfrm>
            <a:off x="665116" y="1833611"/>
            <a:ext cx="4306159" cy="1354875"/>
            <a:chOff x="665116" y="1833611"/>
            <a:chExt cx="4306159" cy="1354875"/>
          </a:xfrm>
        </p:grpSpPr>
        <p:cxnSp>
          <p:nvCxnSpPr>
            <p:cNvPr id="9" name="Straight Connector 389">
              <a:extLst>
                <a:ext uri="{FF2B5EF4-FFF2-40B4-BE49-F238E27FC236}">
                  <a16:creationId xmlns:a16="http://schemas.microsoft.com/office/drawing/2014/main" id="{F4FCA360-6A02-4D60-823B-C55770C40C46}"/>
                </a:ext>
              </a:extLst>
            </p:cNvPr>
            <p:cNvCxnSpPr>
              <a:cxnSpLocks/>
            </p:cNvCxnSpPr>
            <p:nvPr/>
          </p:nvCxnSpPr>
          <p:spPr>
            <a:xfrm>
              <a:off x="4296608" y="2484655"/>
              <a:ext cx="674667" cy="703831"/>
            </a:xfrm>
            <a:prstGeom prst="line">
              <a:avLst/>
            </a:prstGeom>
            <a:noFill/>
            <a:ln w="66675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13" name="Oval 393">
              <a:extLst>
                <a:ext uri="{FF2B5EF4-FFF2-40B4-BE49-F238E27FC236}">
                  <a16:creationId xmlns:a16="http://schemas.microsoft.com/office/drawing/2014/main" id="{B7BDA0F9-066D-4D6D-B2A2-F4575F196741}"/>
                </a:ext>
              </a:extLst>
            </p:cNvPr>
            <p:cNvSpPr/>
            <p:nvPr/>
          </p:nvSpPr>
          <p:spPr>
            <a:xfrm>
              <a:off x="3725671" y="2091818"/>
              <a:ext cx="502540" cy="502539"/>
            </a:xfrm>
            <a:prstGeom prst="ellipse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07A39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Browallia New" panose="020B0604020202020204" pitchFamily="34" charset="-34"/>
                <a:ea typeface="Arial Unicode MS"/>
                <a:cs typeface="Browallia New" panose="020B0604020202020204" pitchFamily="34" charset="-34"/>
              </a:endParaRPr>
            </a:p>
          </p:txBody>
        </p:sp>
        <p:sp>
          <p:nvSpPr>
            <p:cNvPr id="26" name="Rounded Rectangle 34">
              <a:extLst>
                <a:ext uri="{FF2B5EF4-FFF2-40B4-BE49-F238E27FC236}">
                  <a16:creationId xmlns:a16="http://schemas.microsoft.com/office/drawing/2014/main" id="{E2704DAF-569D-416F-902B-8C55A3F8EC21}"/>
                </a:ext>
              </a:extLst>
            </p:cNvPr>
            <p:cNvSpPr/>
            <p:nvPr/>
          </p:nvSpPr>
          <p:spPr>
            <a:xfrm rot="10800000">
              <a:off x="665116" y="1833611"/>
              <a:ext cx="2821046" cy="1003990"/>
            </a:xfrm>
            <a:custGeom>
              <a:avLst/>
              <a:gdLst/>
              <a:ahLst/>
              <a:cxnLst/>
              <a:rect l="l" t="t" r="r" b="b"/>
              <a:pathLst>
                <a:path w="2897180" h="1233384">
                  <a:moveTo>
                    <a:pt x="503125" y="0"/>
                  </a:moveTo>
                  <a:lnTo>
                    <a:pt x="2691612" y="0"/>
                  </a:lnTo>
                  <a:cubicBezTo>
                    <a:pt x="2805144" y="0"/>
                    <a:pt x="2897180" y="92036"/>
                    <a:pt x="2897180" y="205568"/>
                  </a:cubicBezTo>
                  <a:lnTo>
                    <a:pt x="2897180" y="1027816"/>
                  </a:lnTo>
                  <a:cubicBezTo>
                    <a:pt x="2897180" y="1141348"/>
                    <a:pt x="2805144" y="1233384"/>
                    <a:pt x="2691612" y="1233384"/>
                  </a:cubicBezTo>
                  <a:lnTo>
                    <a:pt x="503125" y="1233384"/>
                  </a:lnTo>
                  <a:cubicBezTo>
                    <a:pt x="389593" y="1233384"/>
                    <a:pt x="297557" y="1141348"/>
                    <a:pt x="297557" y="1027816"/>
                  </a:cubicBezTo>
                  <a:lnTo>
                    <a:pt x="297557" y="785055"/>
                  </a:lnTo>
                  <a:lnTo>
                    <a:pt x="0" y="612472"/>
                  </a:lnTo>
                  <a:lnTo>
                    <a:pt x="297557" y="439889"/>
                  </a:lnTo>
                  <a:lnTo>
                    <a:pt x="297557" y="205568"/>
                  </a:lnTo>
                  <a:cubicBezTo>
                    <a:pt x="297557" y="92036"/>
                    <a:pt x="389593" y="0"/>
                    <a:pt x="503125" y="0"/>
                  </a:cubicBezTo>
                  <a:close/>
                </a:path>
              </a:pathLst>
            </a:custGeom>
            <a:solidFill>
              <a:srgbClr val="07A398"/>
            </a:solidFill>
            <a:ln w="158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owallia New" panose="020B0604020202020204" pitchFamily="34" charset="-34"/>
                <a:ea typeface="Arial Unicode MS"/>
                <a:cs typeface="Browallia New" panose="020B0604020202020204" pitchFamily="34" charset="-34"/>
              </a:endParaRPr>
            </a:p>
          </p:txBody>
        </p:sp>
        <p:sp>
          <p:nvSpPr>
            <p:cNvPr id="28" name="TextBox 406">
              <a:extLst>
                <a:ext uri="{FF2B5EF4-FFF2-40B4-BE49-F238E27FC236}">
                  <a16:creationId xmlns:a16="http://schemas.microsoft.com/office/drawing/2014/main" id="{F31DA2C1-69DD-4600-841B-B19A067BA7B2}"/>
                </a:ext>
              </a:extLst>
            </p:cNvPr>
            <p:cNvSpPr txBox="1"/>
            <p:nvPr/>
          </p:nvSpPr>
          <p:spPr>
            <a:xfrm>
              <a:off x="1186570" y="1920107"/>
              <a:ext cx="17459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th-TH" altLang="ko-KR" sz="2400" b="1" dirty="0">
                  <a:solidFill>
                    <a:prstClr val="white"/>
                  </a:solidFill>
                  <a:latin typeface="Browallia New" panose="020B0604020202020204" pitchFamily="34" charset="-34"/>
                  <a:ea typeface="Arial Unicode MS"/>
                  <a:cs typeface="Browallia New" panose="020B0604020202020204" pitchFamily="34" charset="-34"/>
                </a:rPr>
                <a:t>การประกันชีวิต (</a:t>
              </a:r>
              <a:r>
                <a:rPr lang="en-US" altLang="ko-KR" sz="2400" b="1" dirty="0">
                  <a:solidFill>
                    <a:prstClr val="white"/>
                  </a:solidFill>
                  <a:latin typeface="Browallia New" panose="020B0604020202020204" pitchFamily="34" charset="-34"/>
                  <a:ea typeface="Arial Unicode MS"/>
                  <a:cs typeface="Browallia New" panose="020B0604020202020204" pitchFamily="34" charset="-34"/>
                </a:rPr>
                <a:t>Life Insurance)</a:t>
              </a:r>
              <a:endParaRPr lang="ko-KR" altLang="en-US" sz="2400" b="1" dirty="0">
                <a:solidFill>
                  <a:prstClr val="white"/>
                </a:solidFill>
                <a:latin typeface="Browallia New" panose="020B0604020202020204" pitchFamily="34" charset="-34"/>
                <a:ea typeface="Arial Unicode MS"/>
                <a:cs typeface="Browallia New" panose="020B0604020202020204" pitchFamily="34" charset="-34"/>
              </a:endParaRPr>
            </a:p>
          </p:txBody>
        </p:sp>
        <p:pic>
          <p:nvPicPr>
            <p:cNvPr id="38" name="รูปภาพ 3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5001" y="2004437"/>
              <a:ext cx="484537" cy="742437"/>
            </a:xfrm>
            <a:prstGeom prst="rect">
              <a:avLst/>
            </a:prstGeom>
          </p:spPr>
        </p:pic>
      </p:grpSp>
      <p:grpSp>
        <p:nvGrpSpPr>
          <p:cNvPr id="45" name="กลุ่ม 44"/>
          <p:cNvGrpSpPr/>
          <p:nvPr/>
        </p:nvGrpSpPr>
        <p:grpSpPr>
          <a:xfrm>
            <a:off x="3976941" y="2942567"/>
            <a:ext cx="4750265" cy="1003990"/>
            <a:chOff x="3976941" y="2942567"/>
            <a:chExt cx="4750265" cy="1003990"/>
          </a:xfrm>
        </p:grpSpPr>
        <p:cxnSp>
          <p:nvCxnSpPr>
            <p:cNvPr id="10" name="Straight Connector 390">
              <a:extLst>
                <a:ext uri="{FF2B5EF4-FFF2-40B4-BE49-F238E27FC236}">
                  <a16:creationId xmlns:a16="http://schemas.microsoft.com/office/drawing/2014/main" id="{DB914671-0760-45BA-B9B1-52FFAA8D57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76941" y="3411752"/>
              <a:ext cx="977579" cy="378755"/>
            </a:xfrm>
            <a:prstGeom prst="line">
              <a:avLst/>
            </a:prstGeom>
            <a:noFill/>
            <a:ln w="66675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15" name="Oval 394">
              <a:extLst>
                <a:ext uri="{FF2B5EF4-FFF2-40B4-BE49-F238E27FC236}">
                  <a16:creationId xmlns:a16="http://schemas.microsoft.com/office/drawing/2014/main" id="{2F2B5A25-BA34-478B-A48B-45F1BAC965D5}"/>
                </a:ext>
              </a:extLst>
            </p:cNvPr>
            <p:cNvSpPr/>
            <p:nvPr/>
          </p:nvSpPr>
          <p:spPr>
            <a:xfrm>
              <a:off x="5090638" y="3188485"/>
              <a:ext cx="502540" cy="502539"/>
            </a:xfrm>
            <a:prstGeom prst="ellipse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90C22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Browallia New" panose="020B0604020202020204" pitchFamily="34" charset="-34"/>
                <a:ea typeface="Arial Unicode MS"/>
                <a:cs typeface="Browallia New" panose="020B0604020202020204" pitchFamily="34" charset="-34"/>
              </a:endParaRPr>
            </a:p>
          </p:txBody>
        </p:sp>
        <p:sp>
          <p:nvSpPr>
            <p:cNvPr id="22" name="Rounded Rectangle 34">
              <a:extLst>
                <a:ext uri="{FF2B5EF4-FFF2-40B4-BE49-F238E27FC236}">
                  <a16:creationId xmlns:a16="http://schemas.microsoft.com/office/drawing/2014/main" id="{6EBB12A9-D82C-4FF6-BFC8-70A3CCCF6B12}"/>
                </a:ext>
              </a:extLst>
            </p:cNvPr>
            <p:cNvSpPr/>
            <p:nvPr/>
          </p:nvSpPr>
          <p:spPr>
            <a:xfrm>
              <a:off x="5906162" y="2942567"/>
              <a:ext cx="2821044" cy="1003990"/>
            </a:xfrm>
            <a:custGeom>
              <a:avLst/>
              <a:gdLst/>
              <a:ahLst/>
              <a:cxnLst/>
              <a:rect l="l" t="t" r="r" b="b"/>
              <a:pathLst>
                <a:path w="2897180" h="1233384">
                  <a:moveTo>
                    <a:pt x="503125" y="0"/>
                  </a:moveTo>
                  <a:lnTo>
                    <a:pt x="2691612" y="0"/>
                  </a:lnTo>
                  <a:cubicBezTo>
                    <a:pt x="2805144" y="0"/>
                    <a:pt x="2897180" y="92036"/>
                    <a:pt x="2897180" y="205568"/>
                  </a:cubicBezTo>
                  <a:lnTo>
                    <a:pt x="2897180" y="1027816"/>
                  </a:lnTo>
                  <a:cubicBezTo>
                    <a:pt x="2897180" y="1141348"/>
                    <a:pt x="2805144" y="1233384"/>
                    <a:pt x="2691612" y="1233384"/>
                  </a:cubicBezTo>
                  <a:lnTo>
                    <a:pt x="503125" y="1233384"/>
                  </a:lnTo>
                  <a:cubicBezTo>
                    <a:pt x="389593" y="1233384"/>
                    <a:pt x="297557" y="1141348"/>
                    <a:pt x="297557" y="1027816"/>
                  </a:cubicBezTo>
                  <a:lnTo>
                    <a:pt x="297557" y="785055"/>
                  </a:lnTo>
                  <a:lnTo>
                    <a:pt x="0" y="612472"/>
                  </a:lnTo>
                  <a:lnTo>
                    <a:pt x="297557" y="439889"/>
                  </a:lnTo>
                  <a:lnTo>
                    <a:pt x="297557" y="205568"/>
                  </a:lnTo>
                  <a:cubicBezTo>
                    <a:pt x="297557" y="92036"/>
                    <a:pt x="389593" y="0"/>
                    <a:pt x="503125" y="0"/>
                  </a:cubicBezTo>
                  <a:close/>
                </a:path>
              </a:pathLst>
            </a:custGeom>
            <a:solidFill>
              <a:srgbClr val="90C221"/>
            </a:solidFill>
            <a:ln w="158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owallia New" panose="020B0604020202020204" pitchFamily="34" charset="-34"/>
                <a:ea typeface="Arial Unicode MS"/>
                <a:cs typeface="Browallia New" panose="020B0604020202020204" pitchFamily="34" charset="-34"/>
              </a:endParaRPr>
            </a:p>
          </p:txBody>
        </p:sp>
        <p:sp>
          <p:nvSpPr>
            <p:cNvPr id="24" name="TextBox 402">
              <a:extLst>
                <a:ext uri="{FF2B5EF4-FFF2-40B4-BE49-F238E27FC236}">
                  <a16:creationId xmlns:a16="http://schemas.microsoft.com/office/drawing/2014/main" id="{C92393E9-521F-4BD5-BEA2-349C15159992}"/>
                </a:ext>
              </a:extLst>
            </p:cNvPr>
            <p:cNvSpPr txBox="1"/>
            <p:nvPr/>
          </p:nvSpPr>
          <p:spPr>
            <a:xfrm>
              <a:off x="6528065" y="3065859"/>
              <a:ext cx="18530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th-TH" altLang="ko-KR" sz="2400" b="1" dirty="0">
                  <a:solidFill>
                    <a:prstClr val="white"/>
                  </a:solidFill>
                  <a:latin typeface="Browallia New" panose="020B0604020202020204" pitchFamily="34" charset="-34"/>
                  <a:ea typeface="Arial Unicode MS"/>
                  <a:cs typeface="Browallia New" panose="020B0604020202020204" pitchFamily="34" charset="-34"/>
                </a:rPr>
                <a:t>การออมทรัพย์กับสหกรณ์</a:t>
              </a:r>
              <a:endParaRPr lang="ko-KR" altLang="en-US" sz="2400" b="1" dirty="0">
                <a:solidFill>
                  <a:prstClr val="white"/>
                </a:solidFill>
                <a:latin typeface="Browallia New" panose="020B0604020202020204" pitchFamily="34" charset="-34"/>
                <a:ea typeface="Arial Unicode MS"/>
                <a:cs typeface="Browallia New" panose="020B0604020202020204" pitchFamily="34" charset="-34"/>
              </a:endParaRPr>
            </a:p>
          </p:txBody>
        </p:sp>
        <p:pic>
          <p:nvPicPr>
            <p:cNvPr id="39" name="รูปภาพ 3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1670" y="3068535"/>
              <a:ext cx="484537" cy="742437"/>
            </a:xfrm>
            <a:prstGeom prst="rect">
              <a:avLst/>
            </a:prstGeom>
          </p:spPr>
        </p:pic>
      </p:grpSp>
      <p:grpSp>
        <p:nvGrpSpPr>
          <p:cNvPr id="47" name="กลุ่ม 46"/>
          <p:cNvGrpSpPr/>
          <p:nvPr/>
        </p:nvGrpSpPr>
        <p:grpSpPr>
          <a:xfrm>
            <a:off x="510842" y="3356992"/>
            <a:ext cx="4261650" cy="1368746"/>
            <a:chOff x="510842" y="3356992"/>
            <a:chExt cx="4261650" cy="1368746"/>
          </a:xfrm>
        </p:grpSpPr>
        <p:sp>
          <p:nvSpPr>
            <p:cNvPr id="17" name="Oval 395">
              <a:extLst>
                <a:ext uri="{FF2B5EF4-FFF2-40B4-BE49-F238E27FC236}">
                  <a16:creationId xmlns:a16="http://schemas.microsoft.com/office/drawing/2014/main" id="{36EE7B23-ED3B-4AD7-8B02-E24CC393FCFE}"/>
                </a:ext>
              </a:extLst>
            </p:cNvPr>
            <p:cNvSpPr/>
            <p:nvPr/>
          </p:nvSpPr>
          <p:spPr>
            <a:xfrm>
              <a:off x="3418914" y="3640474"/>
              <a:ext cx="502540" cy="502538"/>
            </a:xfrm>
            <a:prstGeom prst="ellipse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FBA2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Browallia New" panose="020B0604020202020204" pitchFamily="34" charset="-34"/>
                <a:ea typeface="Arial Unicode MS"/>
                <a:cs typeface="Browallia New" panose="020B0604020202020204" pitchFamily="34" charset="-34"/>
              </a:endParaRPr>
            </a:p>
          </p:txBody>
        </p:sp>
        <p:sp>
          <p:nvSpPr>
            <p:cNvPr id="30" name="Rounded Rectangle 34">
              <a:extLst>
                <a:ext uri="{FF2B5EF4-FFF2-40B4-BE49-F238E27FC236}">
                  <a16:creationId xmlns:a16="http://schemas.microsoft.com/office/drawing/2014/main" id="{4A7E7FAB-F9F8-4DAC-8002-CF14F7AF9749}"/>
                </a:ext>
              </a:extLst>
            </p:cNvPr>
            <p:cNvSpPr/>
            <p:nvPr/>
          </p:nvSpPr>
          <p:spPr>
            <a:xfrm rot="10800000">
              <a:off x="510842" y="3356992"/>
              <a:ext cx="2821046" cy="1003990"/>
            </a:xfrm>
            <a:custGeom>
              <a:avLst/>
              <a:gdLst/>
              <a:ahLst/>
              <a:cxnLst/>
              <a:rect l="l" t="t" r="r" b="b"/>
              <a:pathLst>
                <a:path w="2897180" h="1233384">
                  <a:moveTo>
                    <a:pt x="503125" y="0"/>
                  </a:moveTo>
                  <a:lnTo>
                    <a:pt x="2691612" y="0"/>
                  </a:lnTo>
                  <a:cubicBezTo>
                    <a:pt x="2805144" y="0"/>
                    <a:pt x="2897180" y="92036"/>
                    <a:pt x="2897180" y="205568"/>
                  </a:cubicBezTo>
                  <a:lnTo>
                    <a:pt x="2897180" y="1027816"/>
                  </a:lnTo>
                  <a:cubicBezTo>
                    <a:pt x="2897180" y="1141348"/>
                    <a:pt x="2805144" y="1233384"/>
                    <a:pt x="2691612" y="1233384"/>
                  </a:cubicBezTo>
                  <a:lnTo>
                    <a:pt x="503125" y="1233384"/>
                  </a:lnTo>
                  <a:cubicBezTo>
                    <a:pt x="389593" y="1233384"/>
                    <a:pt x="297557" y="1141348"/>
                    <a:pt x="297557" y="1027816"/>
                  </a:cubicBezTo>
                  <a:lnTo>
                    <a:pt x="297557" y="785055"/>
                  </a:lnTo>
                  <a:lnTo>
                    <a:pt x="0" y="612472"/>
                  </a:lnTo>
                  <a:lnTo>
                    <a:pt x="297557" y="439889"/>
                  </a:lnTo>
                  <a:lnTo>
                    <a:pt x="297557" y="205568"/>
                  </a:lnTo>
                  <a:cubicBezTo>
                    <a:pt x="297557" y="92036"/>
                    <a:pt x="389593" y="0"/>
                    <a:pt x="503125" y="0"/>
                  </a:cubicBezTo>
                  <a:close/>
                </a:path>
              </a:pathLst>
            </a:custGeom>
            <a:solidFill>
              <a:srgbClr val="FBA200"/>
            </a:solidFill>
            <a:ln w="158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owallia New" panose="020B0604020202020204" pitchFamily="34" charset="-34"/>
                <a:ea typeface="Arial Unicode MS"/>
                <a:cs typeface="Browallia New" panose="020B0604020202020204" pitchFamily="34" charset="-34"/>
              </a:endParaRPr>
            </a:p>
          </p:txBody>
        </p:sp>
        <p:sp>
          <p:nvSpPr>
            <p:cNvPr id="32" name="TextBox 410">
              <a:extLst>
                <a:ext uri="{FF2B5EF4-FFF2-40B4-BE49-F238E27FC236}">
                  <a16:creationId xmlns:a16="http://schemas.microsoft.com/office/drawing/2014/main" id="{5B6A0BA1-BE90-4BEA-967C-E381A610A83A}"/>
                </a:ext>
              </a:extLst>
            </p:cNvPr>
            <p:cNvSpPr txBox="1"/>
            <p:nvPr/>
          </p:nvSpPr>
          <p:spPr>
            <a:xfrm>
              <a:off x="827377" y="3526178"/>
              <a:ext cx="20370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th-TH" altLang="ko-KR" sz="2400" b="1" dirty="0">
                  <a:solidFill>
                    <a:prstClr val="white"/>
                  </a:solidFill>
                  <a:latin typeface="Browallia New" panose="020B0604020202020204" pitchFamily="34" charset="-34"/>
                  <a:ea typeface="Arial Unicode MS"/>
                  <a:cs typeface="Browallia New" panose="020B0604020202020204" pitchFamily="34" charset="-34"/>
                </a:rPr>
                <a:t>การซื้อพันธบัตรรัฐบาล “พันธบัตร”</a:t>
              </a:r>
              <a:endParaRPr lang="ko-KR" altLang="en-US" sz="2400" b="1" dirty="0">
                <a:solidFill>
                  <a:prstClr val="white"/>
                </a:solidFill>
                <a:latin typeface="Browallia New" panose="020B0604020202020204" pitchFamily="34" charset="-34"/>
                <a:ea typeface="Arial Unicode MS"/>
                <a:cs typeface="Browallia New" panose="020B0604020202020204" pitchFamily="34" charset="-34"/>
              </a:endParaRPr>
            </a:p>
          </p:txBody>
        </p:sp>
        <p:cxnSp>
          <p:nvCxnSpPr>
            <p:cNvPr id="34" name="Straight Connector 389">
              <a:extLst>
                <a:ext uri="{FF2B5EF4-FFF2-40B4-BE49-F238E27FC236}">
                  <a16:creationId xmlns:a16="http://schemas.microsoft.com/office/drawing/2014/main" id="{F4FCA360-6A02-4D60-823B-C55770C40C46}"/>
                </a:ext>
              </a:extLst>
            </p:cNvPr>
            <p:cNvCxnSpPr>
              <a:cxnSpLocks/>
            </p:cNvCxnSpPr>
            <p:nvPr/>
          </p:nvCxnSpPr>
          <p:spPr>
            <a:xfrm>
              <a:off x="4097825" y="4021907"/>
              <a:ext cx="674667" cy="703831"/>
            </a:xfrm>
            <a:prstGeom prst="line">
              <a:avLst/>
            </a:prstGeom>
            <a:noFill/>
            <a:ln w="66675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  <p:pic>
          <p:nvPicPr>
            <p:cNvPr id="40" name="รูปภาพ 3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0525" y="3520524"/>
              <a:ext cx="484537" cy="742437"/>
            </a:xfrm>
            <a:prstGeom prst="rect">
              <a:avLst/>
            </a:prstGeom>
          </p:spPr>
        </p:pic>
      </p:grpSp>
      <p:grpSp>
        <p:nvGrpSpPr>
          <p:cNvPr id="48" name="กลุ่ม 47"/>
          <p:cNvGrpSpPr/>
          <p:nvPr/>
        </p:nvGrpSpPr>
        <p:grpSpPr>
          <a:xfrm>
            <a:off x="4891855" y="4479819"/>
            <a:ext cx="3676186" cy="1003990"/>
            <a:chOff x="4891855" y="4479819"/>
            <a:chExt cx="3676186" cy="1003990"/>
          </a:xfrm>
        </p:grpSpPr>
        <p:sp>
          <p:nvSpPr>
            <p:cNvPr id="35" name="Oval 394">
              <a:extLst>
                <a:ext uri="{FF2B5EF4-FFF2-40B4-BE49-F238E27FC236}">
                  <a16:creationId xmlns:a16="http://schemas.microsoft.com/office/drawing/2014/main" id="{2F2B5A25-BA34-478B-A48B-45F1BAC965D5}"/>
                </a:ext>
              </a:extLst>
            </p:cNvPr>
            <p:cNvSpPr/>
            <p:nvPr/>
          </p:nvSpPr>
          <p:spPr>
            <a:xfrm>
              <a:off x="4891855" y="4725737"/>
              <a:ext cx="502540" cy="502539"/>
            </a:xfrm>
            <a:prstGeom prst="ellipse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FF006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Browallia New" panose="020B0604020202020204" pitchFamily="34" charset="-34"/>
                <a:ea typeface="Arial Unicode MS"/>
                <a:cs typeface="Browallia New" panose="020B0604020202020204" pitchFamily="34" charset="-34"/>
              </a:endParaRPr>
            </a:p>
          </p:txBody>
        </p:sp>
        <p:sp>
          <p:nvSpPr>
            <p:cNvPr id="36" name="Rounded Rectangle 34">
              <a:extLst>
                <a:ext uri="{FF2B5EF4-FFF2-40B4-BE49-F238E27FC236}">
                  <a16:creationId xmlns:a16="http://schemas.microsoft.com/office/drawing/2014/main" id="{6EBB12A9-D82C-4FF6-BFC8-70A3CCCF6B12}"/>
                </a:ext>
              </a:extLst>
            </p:cNvPr>
            <p:cNvSpPr/>
            <p:nvPr/>
          </p:nvSpPr>
          <p:spPr>
            <a:xfrm>
              <a:off x="5707379" y="4479819"/>
              <a:ext cx="2821044" cy="1003990"/>
            </a:xfrm>
            <a:custGeom>
              <a:avLst/>
              <a:gdLst/>
              <a:ahLst/>
              <a:cxnLst/>
              <a:rect l="l" t="t" r="r" b="b"/>
              <a:pathLst>
                <a:path w="2897180" h="1233384">
                  <a:moveTo>
                    <a:pt x="503125" y="0"/>
                  </a:moveTo>
                  <a:lnTo>
                    <a:pt x="2691612" y="0"/>
                  </a:lnTo>
                  <a:cubicBezTo>
                    <a:pt x="2805144" y="0"/>
                    <a:pt x="2897180" y="92036"/>
                    <a:pt x="2897180" y="205568"/>
                  </a:cubicBezTo>
                  <a:lnTo>
                    <a:pt x="2897180" y="1027816"/>
                  </a:lnTo>
                  <a:cubicBezTo>
                    <a:pt x="2897180" y="1141348"/>
                    <a:pt x="2805144" y="1233384"/>
                    <a:pt x="2691612" y="1233384"/>
                  </a:cubicBezTo>
                  <a:lnTo>
                    <a:pt x="503125" y="1233384"/>
                  </a:lnTo>
                  <a:cubicBezTo>
                    <a:pt x="389593" y="1233384"/>
                    <a:pt x="297557" y="1141348"/>
                    <a:pt x="297557" y="1027816"/>
                  </a:cubicBezTo>
                  <a:lnTo>
                    <a:pt x="297557" y="785055"/>
                  </a:lnTo>
                  <a:lnTo>
                    <a:pt x="0" y="612472"/>
                  </a:lnTo>
                  <a:lnTo>
                    <a:pt x="297557" y="439889"/>
                  </a:lnTo>
                  <a:lnTo>
                    <a:pt x="297557" y="205568"/>
                  </a:lnTo>
                  <a:cubicBezTo>
                    <a:pt x="297557" y="92036"/>
                    <a:pt x="389593" y="0"/>
                    <a:pt x="503125" y="0"/>
                  </a:cubicBezTo>
                  <a:close/>
                </a:path>
              </a:pathLst>
            </a:custGeom>
            <a:solidFill>
              <a:srgbClr val="FF0066"/>
            </a:solidFill>
            <a:ln w="158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owallia New" panose="020B0604020202020204" pitchFamily="34" charset="-34"/>
                <a:ea typeface="Arial Unicode MS"/>
                <a:cs typeface="Browallia New" panose="020B0604020202020204" pitchFamily="34" charset="-34"/>
              </a:endParaRPr>
            </a:p>
          </p:txBody>
        </p:sp>
        <p:sp>
          <p:nvSpPr>
            <p:cNvPr id="37" name="TextBox 402">
              <a:extLst>
                <a:ext uri="{FF2B5EF4-FFF2-40B4-BE49-F238E27FC236}">
                  <a16:creationId xmlns:a16="http://schemas.microsoft.com/office/drawing/2014/main" id="{C92393E9-521F-4BD5-BEA2-349C15159992}"/>
                </a:ext>
              </a:extLst>
            </p:cNvPr>
            <p:cNvSpPr txBox="1"/>
            <p:nvPr/>
          </p:nvSpPr>
          <p:spPr>
            <a:xfrm>
              <a:off x="6156176" y="4581128"/>
              <a:ext cx="24118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th-TH" altLang="ko-KR" sz="2400" b="1" dirty="0">
                  <a:solidFill>
                    <a:prstClr val="white"/>
                  </a:solidFill>
                  <a:latin typeface="Browallia New" panose="020B0604020202020204" pitchFamily="34" charset="-34"/>
                  <a:ea typeface="Arial Unicode MS"/>
                  <a:cs typeface="Browallia New" panose="020B0604020202020204" pitchFamily="34" charset="-34"/>
                </a:rPr>
                <a:t>กองทุนสำรองเลี้ยงชีพ (</a:t>
              </a:r>
              <a:r>
                <a:rPr lang="en-US" altLang="ko-KR" sz="2400" b="1" dirty="0">
                  <a:solidFill>
                    <a:prstClr val="white"/>
                  </a:solidFill>
                  <a:latin typeface="Browallia New" panose="020B0604020202020204" pitchFamily="34" charset="-34"/>
                  <a:ea typeface="Arial Unicode MS"/>
                  <a:cs typeface="Browallia New" panose="020B0604020202020204" pitchFamily="34" charset="-34"/>
                </a:rPr>
                <a:t>Provident Fund : PVD)</a:t>
              </a:r>
              <a:endParaRPr lang="ko-KR" altLang="en-US" sz="2400" b="1" dirty="0">
                <a:solidFill>
                  <a:prstClr val="white"/>
                </a:solidFill>
                <a:latin typeface="Browallia New" panose="020B0604020202020204" pitchFamily="34" charset="-34"/>
                <a:ea typeface="Arial Unicode MS"/>
                <a:cs typeface="Browallia New" panose="020B0604020202020204" pitchFamily="34" charset="-34"/>
              </a:endParaRPr>
            </a:p>
          </p:txBody>
        </p:sp>
        <p:pic>
          <p:nvPicPr>
            <p:cNvPr id="41" name="รูปภาพ 4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1894" y="4678765"/>
              <a:ext cx="484537" cy="742437"/>
            </a:xfrm>
            <a:prstGeom prst="rect">
              <a:avLst/>
            </a:prstGeom>
          </p:spPr>
        </p:pic>
      </p:grpSp>
      <p:pic>
        <p:nvPicPr>
          <p:cNvPr id="42" name="รูปภาพ 4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365" y="4258854"/>
            <a:ext cx="2886714" cy="216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160" y="2987864"/>
            <a:ext cx="2808312" cy="3561761"/>
          </a:xfrm>
          <a:prstGeom prst="rect">
            <a:avLst/>
          </a:prstGeom>
        </p:spPr>
      </p:pic>
      <p:pic>
        <p:nvPicPr>
          <p:cNvPr id="46" name="รูปภาพ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7" action="ppaction://hlinkpres?slideindex=1&amp;slidetitle=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31540" y="332656"/>
            <a:ext cx="8316924" cy="1570578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67544" y="1870576"/>
            <a:ext cx="828092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fontAlgn="ctr">
              <a:tabLst>
                <a:tab pos="622300" algn="l"/>
                <a:tab pos="914400" algn="l"/>
              </a:tabLst>
            </a:pPr>
            <a:r>
              <a:rPr lang="th-TH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</a:t>
            </a:r>
            <a:r>
              <a:rPr lang="th-TH" sz="26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“เกษียณ” </a:t>
            </a:r>
            <a:r>
              <a:rPr lang="th-TH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หมายถึง สิ้นไป ซึ่งศัพท์ทางราชการจะใช้คำว่า “เกษียณอายุ” หมายถึง ครบกำหนดอายุรับราชการ หรือสิ้นกำหนดเวลารับราชการ เมื่อบุคคลนั้น</a:t>
            </a:r>
            <a:r>
              <a:rPr lang="th-TH" sz="2600" b="1" spc="-2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มีอายุครบ 60 ปี ในปัจจุบันแม้จะมีผู้ลาออกตามนโยบาย</a:t>
            </a:r>
            <a:r>
              <a:rPr lang="th-TH" sz="2600" b="1" spc="-20" dirty="0" err="1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เออร์</a:t>
            </a:r>
            <a:r>
              <a:rPr lang="th-TH" sz="2600" b="1" spc="-2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ลี่รีไทร์ (</a:t>
            </a:r>
            <a:r>
              <a:rPr lang="en-US" sz="2600" b="1" spc="-2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Early Retired)</a:t>
            </a:r>
            <a:br>
              <a:rPr lang="en-US" sz="2600" b="1" spc="-2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</a:br>
            <a:r>
              <a:rPr lang="th-TH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ของรัฐบาลไป ก่อนอายุจะครบ 60 ปีก็ตาม แต่ข้าราชการก็ยังอยู่</a:t>
            </a:r>
          </a:p>
          <a:p>
            <a:pPr algn="thaiDist" fontAlgn="ctr">
              <a:tabLst>
                <a:tab pos="914400" algn="l"/>
              </a:tabLst>
            </a:pPr>
            <a:r>
              <a:rPr lang="th-TH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จนครบอายุเกษียณ ซึ่งวิธีการวางแผนการออมที่ดีที่สุดมีดังนี้</a:t>
            </a:r>
          </a:p>
        </p:txBody>
      </p:sp>
      <p:grpSp>
        <p:nvGrpSpPr>
          <p:cNvPr id="31" name="กลุ่ม 30"/>
          <p:cNvGrpSpPr/>
          <p:nvPr/>
        </p:nvGrpSpPr>
        <p:grpSpPr>
          <a:xfrm>
            <a:off x="590534" y="3991701"/>
            <a:ext cx="5112171" cy="603278"/>
            <a:chOff x="590534" y="3991701"/>
            <a:chExt cx="5112171" cy="603278"/>
          </a:xfrm>
        </p:grpSpPr>
        <p:cxnSp>
          <p:nvCxnSpPr>
            <p:cNvPr id="15" name="Straight Connector 18">
              <a:extLst>
                <a:ext uri="{FF2B5EF4-FFF2-40B4-BE49-F238E27FC236}">
                  <a16:creationId xmlns:a16="http://schemas.microsoft.com/office/drawing/2014/main" id="{E8495B19-6D95-4634-A880-325262DD3D2A}"/>
                </a:ext>
              </a:extLst>
            </p:cNvPr>
            <p:cNvCxnSpPr>
              <a:cxnSpLocks/>
            </p:cNvCxnSpPr>
            <p:nvPr/>
          </p:nvCxnSpPr>
          <p:spPr>
            <a:xfrm>
              <a:off x="1042671" y="4495946"/>
              <a:ext cx="3744417" cy="0"/>
            </a:xfrm>
            <a:prstGeom prst="line">
              <a:avLst/>
            </a:prstGeom>
            <a:noFill/>
            <a:ln w="6350" cap="flat" cmpd="sng" algn="ctr">
              <a:solidFill>
                <a:srgbClr val="0680C3"/>
              </a:solidFill>
              <a:prstDash val="solid"/>
              <a:miter lim="800000"/>
              <a:tailEnd type="oval"/>
            </a:ln>
            <a:effectLst/>
          </p:spPr>
        </p:cxnSp>
        <p:sp>
          <p:nvSpPr>
            <p:cNvPr id="17" name="TextBox 383">
              <a:extLst>
                <a:ext uri="{FF2B5EF4-FFF2-40B4-BE49-F238E27FC236}">
                  <a16:creationId xmlns:a16="http://schemas.microsoft.com/office/drawing/2014/main" id="{F632D413-A991-4750-A5E1-F74A29A6325F}"/>
                </a:ext>
              </a:extLst>
            </p:cNvPr>
            <p:cNvSpPr txBox="1"/>
            <p:nvPr/>
          </p:nvSpPr>
          <p:spPr>
            <a:xfrm>
              <a:off x="1042671" y="4077072"/>
              <a:ext cx="466003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altLang="ko-KR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กำหนดความต้องการใช้เงิน</a:t>
              </a:r>
              <a:endParaRPr lang="ko-KR" altLang="en-US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  <p:sp>
          <p:nvSpPr>
            <p:cNvPr id="18" name="Rectangle 26">
              <a:extLst>
                <a:ext uri="{FF2B5EF4-FFF2-40B4-BE49-F238E27FC236}">
                  <a16:creationId xmlns:a16="http://schemas.microsoft.com/office/drawing/2014/main" id="{27A35EA1-12DC-46C9-AF4E-6244EA0DC8B4}"/>
                </a:ext>
              </a:extLst>
            </p:cNvPr>
            <p:cNvSpPr/>
            <p:nvPr/>
          </p:nvSpPr>
          <p:spPr>
            <a:xfrm>
              <a:off x="590534" y="4053586"/>
              <a:ext cx="452137" cy="452087"/>
            </a:xfrm>
            <a:prstGeom prst="rect">
              <a:avLst/>
            </a:prstGeom>
            <a:solidFill>
              <a:srgbClr val="0680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pic>
          <p:nvPicPr>
            <p:cNvPr id="27" name="รูปภาพ 2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32" y="3991701"/>
              <a:ext cx="388008" cy="603278"/>
            </a:xfrm>
            <a:prstGeom prst="rect">
              <a:avLst/>
            </a:prstGeom>
          </p:spPr>
        </p:pic>
      </p:grpSp>
      <p:grpSp>
        <p:nvGrpSpPr>
          <p:cNvPr id="32" name="กลุ่ม 31"/>
          <p:cNvGrpSpPr/>
          <p:nvPr/>
        </p:nvGrpSpPr>
        <p:grpSpPr>
          <a:xfrm>
            <a:off x="590534" y="4610059"/>
            <a:ext cx="5925681" cy="603278"/>
            <a:chOff x="590534" y="4610059"/>
            <a:chExt cx="5925681" cy="603278"/>
          </a:xfrm>
        </p:grpSpPr>
        <p:cxnSp>
          <p:nvCxnSpPr>
            <p:cNvPr id="20" name="Straight Connector 18">
              <a:extLst>
                <a:ext uri="{FF2B5EF4-FFF2-40B4-BE49-F238E27FC236}">
                  <a16:creationId xmlns:a16="http://schemas.microsoft.com/office/drawing/2014/main" id="{E8495B19-6D95-4634-A880-325262DD3D2A}"/>
                </a:ext>
              </a:extLst>
            </p:cNvPr>
            <p:cNvCxnSpPr>
              <a:cxnSpLocks/>
            </p:cNvCxnSpPr>
            <p:nvPr/>
          </p:nvCxnSpPr>
          <p:spPr>
            <a:xfrm>
              <a:off x="1042671" y="5112635"/>
              <a:ext cx="5185513" cy="0"/>
            </a:xfrm>
            <a:prstGeom prst="line">
              <a:avLst/>
            </a:prstGeom>
            <a:noFill/>
            <a:ln w="6350" cap="flat" cmpd="sng" algn="ctr">
              <a:solidFill>
                <a:srgbClr val="FFC000"/>
              </a:solidFill>
              <a:prstDash val="solid"/>
              <a:miter lim="800000"/>
              <a:tailEnd type="oval"/>
            </a:ln>
            <a:effectLst/>
          </p:spPr>
        </p:cxnSp>
        <p:sp>
          <p:nvSpPr>
            <p:cNvPr id="21" name="TextBox 383">
              <a:extLst>
                <a:ext uri="{FF2B5EF4-FFF2-40B4-BE49-F238E27FC236}">
                  <a16:creationId xmlns:a16="http://schemas.microsoft.com/office/drawing/2014/main" id="{F632D413-A991-4750-A5E1-F74A29A6325F}"/>
                </a:ext>
              </a:extLst>
            </p:cNvPr>
            <p:cNvSpPr txBox="1"/>
            <p:nvPr/>
          </p:nvSpPr>
          <p:spPr>
            <a:xfrm>
              <a:off x="1042670" y="4693761"/>
              <a:ext cx="547354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altLang="ko-KR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กำหนดความต้องการของรายได้ที่สามารถหามาได้</a:t>
              </a:r>
              <a:endParaRPr lang="ko-KR" altLang="en-US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  <p:sp>
          <p:nvSpPr>
            <p:cNvPr id="22" name="Rectangle 26">
              <a:extLst>
                <a:ext uri="{FF2B5EF4-FFF2-40B4-BE49-F238E27FC236}">
                  <a16:creationId xmlns:a16="http://schemas.microsoft.com/office/drawing/2014/main" id="{27A35EA1-12DC-46C9-AF4E-6244EA0DC8B4}"/>
                </a:ext>
              </a:extLst>
            </p:cNvPr>
            <p:cNvSpPr/>
            <p:nvPr/>
          </p:nvSpPr>
          <p:spPr>
            <a:xfrm>
              <a:off x="590534" y="4670275"/>
              <a:ext cx="452137" cy="452087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pic>
          <p:nvPicPr>
            <p:cNvPr id="28" name="รูปภาพ 2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32" y="4610059"/>
              <a:ext cx="388008" cy="603278"/>
            </a:xfrm>
            <a:prstGeom prst="rect">
              <a:avLst/>
            </a:prstGeom>
          </p:spPr>
        </p:pic>
      </p:grpSp>
      <p:grpSp>
        <p:nvGrpSpPr>
          <p:cNvPr id="33" name="กลุ่ม 32"/>
          <p:cNvGrpSpPr/>
          <p:nvPr/>
        </p:nvGrpSpPr>
        <p:grpSpPr>
          <a:xfrm>
            <a:off x="590534" y="5213337"/>
            <a:ext cx="5925681" cy="968399"/>
            <a:chOff x="590534" y="5213337"/>
            <a:chExt cx="5925681" cy="968399"/>
          </a:xfrm>
        </p:grpSpPr>
        <p:cxnSp>
          <p:nvCxnSpPr>
            <p:cNvPr id="23" name="Straight Connector 18">
              <a:extLst>
                <a:ext uri="{FF2B5EF4-FFF2-40B4-BE49-F238E27FC236}">
                  <a16:creationId xmlns:a16="http://schemas.microsoft.com/office/drawing/2014/main" id="{E8495B19-6D95-4634-A880-325262DD3D2A}"/>
                </a:ext>
              </a:extLst>
            </p:cNvPr>
            <p:cNvCxnSpPr>
              <a:cxnSpLocks/>
            </p:cNvCxnSpPr>
            <p:nvPr/>
          </p:nvCxnSpPr>
          <p:spPr>
            <a:xfrm>
              <a:off x="1042671" y="5708058"/>
              <a:ext cx="5347772" cy="0"/>
            </a:xfrm>
            <a:prstGeom prst="line">
              <a:avLst/>
            </a:prstGeom>
            <a:noFill/>
            <a:ln w="6350" cap="flat" cmpd="sng" algn="ctr">
              <a:solidFill>
                <a:srgbClr val="82C650"/>
              </a:solidFill>
              <a:prstDash val="solid"/>
              <a:miter lim="800000"/>
              <a:tailEnd type="oval"/>
            </a:ln>
            <a:effectLst/>
          </p:spPr>
        </p:cxnSp>
        <p:sp>
          <p:nvSpPr>
            <p:cNvPr id="24" name="TextBox 383">
              <a:extLst>
                <a:ext uri="{FF2B5EF4-FFF2-40B4-BE49-F238E27FC236}">
                  <a16:creationId xmlns:a16="http://schemas.microsoft.com/office/drawing/2014/main" id="{F632D413-A991-4750-A5E1-F74A29A6325F}"/>
                </a:ext>
              </a:extLst>
            </p:cNvPr>
            <p:cNvSpPr txBox="1"/>
            <p:nvPr/>
          </p:nvSpPr>
          <p:spPr>
            <a:xfrm>
              <a:off x="1042671" y="5289184"/>
              <a:ext cx="547354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altLang="ko-KR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เปรียบเทียบความต้องการเงินทุน กับความสามารถในการหารายได้</a:t>
              </a:r>
            </a:p>
          </p:txBody>
        </p:sp>
        <p:sp>
          <p:nvSpPr>
            <p:cNvPr id="25" name="Rectangle 26">
              <a:extLst>
                <a:ext uri="{FF2B5EF4-FFF2-40B4-BE49-F238E27FC236}">
                  <a16:creationId xmlns:a16="http://schemas.microsoft.com/office/drawing/2014/main" id="{27A35EA1-12DC-46C9-AF4E-6244EA0DC8B4}"/>
                </a:ext>
              </a:extLst>
            </p:cNvPr>
            <p:cNvSpPr/>
            <p:nvPr/>
          </p:nvSpPr>
          <p:spPr>
            <a:xfrm>
              <a:off x="590534" y="5265698"/>
              <a:ext cx="452137" cy="452087"/>
            </a:xfrm>
            <a:prstGeom prst="rect">
              <a:avLst/>
            </a:prstGeom>
            <a:solidFill>
              <a:srgbClr val="82C6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pic>
          <p:nvPicPr>
            <p:cNvPr id="29" name="รูปภาพ 2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327" y="5213337"/>
              <a:ext cx="388008" cy="6032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561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5259521" cy="648072"/>
          </a:xfrm>
          <a:prstGeom prst="rect">
            <a:avLst/>
          </a:prstGeom>
        </p:spPr>
      </p:pic>
      <p:grpSp>
        <p:nvGrpSpPr>
          <p:cNvPr id="60" name="กลุ่ม 59"/>
          <p:cNvGrpSpPr/>
          <p:nvPr/>
        </p:nvGrpSpPr>
        <p:grpSpPr>
          <a:xfrm>
            <a:off x="899592" y="1196752"/>
            <a:ext cx="5112171" cy="603278"/>
            <a:chOff x="590534" y="3991701"/>
            <a:chExt cx="5112171" cy="603278"/>
          </a:xfrm>
        </p:grpSpPr>
        <p:cxnSp>
          <p:nvCxnSpPr>
            <p:cNvPr id="61" name="Straight Connector 18">
              <a:extLst>
                <a:ext uri="{FF2B5EF4-FFF2-40B4-BE49-F238E27FC236}">
                  <a16:creationId xmlns:a16="http://schemas.microsoft.com/office/drawing/2014/main" id="{E8495B19-6D95-4634-A880-325262DD3D2A}"/>
                </a:ext>
              </a:extLst>
            </p:cNvPr>
            <p:cNvCxnSpPr>
              <a:cxnSpLocks/>
            </p:cNvCxnSpPr>
            <p:nvPr/>
          </p:nvCxnSpPr>
          <p:spPr>
            <a:xfrm>
              <a:off x="1042671" y="4495946"/>
              <a:ext cx="3744417" cy="0"/>
            </a:xfrm>
            <a:prstGeom prst="line">
              <a:avLst/>
            </a:prstGeom>
            <a:noFill/>
            <a:ln w="6350" cap="flat" cmpd="sng" algn="ctr">
              <a:solidFill>
                <a:srgbClr val="0680C3"/>
              </a:solidFill>
              <a:prstDash val="solid"/>
              <a:miter lim="800000"/>
              <a:tailEnd type="oval"/>
            </a:ln>
            <a:effectLst/>
          </p:spPr>
        </p:cxnSp>
        <p:sp>
          <p:nvSpPr>
            <p:cNvPr id="62" name="TextBox 383">
              <a:extLst>
                <a:ext uri="{FF2B5EF4-FFF2-40B4-BE49-F238E27FC236}">
                  <a16:creationId xmlns:a16="http://schemas.microsoft.com/office/drawing/2014/main" id="{F632D413-A991-4750-A5E1-F74A29A6325F}"/>
                </a:ext>
              </a:extLst>
            </p:cNvPr>
            <p:cNvSpPr txBox="1"/>
            <p:nvPr/>
          </p:nvSpPr>
          <p:spPr>
            <a:xfrm>
              <a:off x="1042671" y="4077072"/>
              <a:ext cx="466003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altLang="ko-KR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การหาระยะเวลาแห่งช่วงชีวิต </a:t>
              </a:r>
              <a:endParaRPr lang="ko-KR" altLang="en-US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  <p:sp>
          <p:nvSpPr>
            <p:cNvPr id="63" name="Rectangle 26">
              <a:extLst>
                <a:ext uri="{FF2B5EF4-FFF2-40B4-BE49-F238E27FC236}">
                  <a16:creationId xmlns:a16="http://schemas.microsoft.com/office/drawing/2014/main" id="{27A35EA1-12DC-46C9-AF4E-6244EA0DC8B4}"/>
                </a:ext>
              </a:extLst>
            </p:cNvPr>
            <p:cNvSpPr/>
            <p:nvPr/>
          </p:nvSpPr>
          <p:spPr>
            <a:xfrm>
              <a:off x="590534" y="4053586"/>
              <a:ext cx="452137" cy="452087"/>
            </a:xfrm>
            <a:prstGeom prst="rect">
              <a:avLst/>
            </a:prstGeom>
            <a:solidFill>
              <a:srgbClr val="0680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32" y="3991701"/>
              <a:ext cx="388008" cy="603278"/>
            </a:xfrm>
            <a:prstGeom prst="rect">
              <a:avLst/>
            </a:prstGeom>
          </p:spPr>
        </p:pic>
      </p:grpSp>
      <p:grpSp>
        <p:nvGrpSpPr>
          <p:cNvPr id="65" name="กลุ่ม 64"/>
          <p:cNvGrpSpPr/>
          <p:nvPr/>
        </p:nvGrpSpPr>
        <p:grpSpPr>
          <a:xfrm>
            <a:off x="899592" y="1815110"/>
            <a:ext cx="5925681" cy="603278"/>
            <a:chOff x="590534" y="4610059"/>
            <a:chExt cx="5925681" cy="603278"/>
          </a:xfrm>
        </p:grpSpPr>
        <p:cxnSp>
          <p:nvCxnSpPr>
            <p:cNvPr id="66" name="Straight Connector 18">
              <a:extLst>
                <a:ext uri="{FF2B5EF4-FFF2-40B4-BE49-F238E27FC236}">
                  <a16:creationId xmlns:a16="http://schemas.microsoft.com/office/drawing/2014/main" id="{E8495B19-6D95-4634-A880-325262DD3D2A}"/>
                </a:ext>
              </a:extLst>
            </p:cNvPr>
            <p:cNvCxnSpPr>
              <a:cxnSpLocks/>
            </p:cNvCxnSpPr>
            <p:nvPr/>
          </p:nvCxnSpPr>
          <p:spPr>
            <a:xfrm>
              <a:off x="1042671" y="5112635"/>
              <a:ext cx="5185513" cy="0"/>
            </a:xfrm>
            <a:prstGeom prst="line">
              <a:avLst/>
            </a:prstGeom>
            <a:noFill/>
            <a:ln w="6350" cap="flat" cmpd="sng" algn="ctr">
              <a:solidFill>
                <a:srgbClr val="FFC000"/>
              </a:solidFill>
              <a:prstDash val="solid"/>
              <a:miter lim="800000"/>
              <a:tailEnd type="oval"/>
            </a:ln>
            <a:effectLst/>
          </p:spPr>
        </p:cxnSp>
        <p:sp>
          <p:nvSpPr>
            <p:cNvPr id="67" name="TextBox 383">
              <a:extLst>
                <a:ext uri="{FF2B5EF4-FFF2-40B4-BE49-F238E27FC236}">
                  <a16:creationId xmlns:a16="http://schemas.microsoft.com/office/drawing/2014/main" id="{F632D413-A991-4750-A5E1-F74A29A6325F}"/>
                </a:ext>
              </a:extLst>
            </p:cNvPr>
            <p:cNvSpPr txBox="1"/>
            <p:nvPr/>
          </p:nvSpPr>
          <p:spPr>
            <a:xfrm>
              <a:off x="1042670" y="4693761"/>
              <a:ext cx="547354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altLang="ko-KR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ระดับเงินเฟ้อที่มีแนวโน้ม</a:t>
              </a:r>
              <a:endParaRPr lang="ko-KR" altLang="en-US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  <p:sp>
          <p:nvSpPr>
            <p:cNvPr id="68" name="Rectangle 26">
              <a:extLst>
                <a:ext uri="{FF2B5EF4-FFF2-40B4-BE49-F238E27FC236}">
                  <a16:creationId xmlns:a16="http://schemas.microsoft.com/office/drawing/2014/main" id="{27A35EA1-12DC-46C9-AF4E-6244EA0DC8B4}"/>
                </a:ext>
              </a:extLst>
            </p:cNvPr>
            <p:cNvSpPr/>
            <p:nvPr/>
          </p:nvSpPr>
          <p:spPr>
            <a:xfrm>
              <a:off x="590534" y="4670275"/>
              <a:ext cx="452137" cy="452087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pic>
          <p:nvPicPr>
            <p:cNvPr id="69" name="รูปภาพ 6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32" y="4610059"/>
              <a:ext cx="388008" cy="603278"/>
            </a:xfrm>
            <a:prstGeom prst="rect">
              <a:avLst/>
            </a:prstGeom>
          </p:spPr>
        </p:pic>
      </p:grpSp>
      <p:grpSp>
        <p:nvGrpSpPr>
          <p:cNvPr id="70" name="กลุ่ม 69"/>
          <p:cNvGrpSpPr/>
          <p:nvPr/>
        </p:nvGrpSpPr>
        <p:grpSpPr>
          <a:xfrm>
            <a:off x="899592" y="2418388"/>
            <a:ext cx="6336703" cy="603278"/>
            <a:chOff x="590534" y="5213337"/>
            <a:chExt cx="6336703" cy="603278"/>
          </a:xfrm>
        </p:grpSpPr>
        <p:cxnSp>
          <p:nvCxnSpPr>
            <p:cNvPr id="71" name="Straight Connector 18">
              <a:extLst>
                <a:ext uri="{FF2B5EF4-FFF2-40B4-BE49-F238E27FC236}">
                  <a16:creationId xmlns:a16="http://schemas.microsoft.com/office/drawing/2014/main" id="{E8495B19-6D95-4634-A880-325262DD3D2A}"/>
                </a:ext>
              </a:extLst>
            </p:cNvPr>
            <p:cNvCxnSpPr>
              <a:cxnSpLocks/>
            </p:cNvCxnSpPr>
            <p:nvPr/>
          </p:nvCxnSpPr>
          <p:spPr>
            <a:xfrm>
              <a:off x="1042671" y="5708058"/>
              <a:ext cx="5347772" cy="0"/>
            </a:xfrm>
            <a:prstGeom prst="line">
              <a:avLst/>
            </a:prstGeom>
            <a:noFill/>
            <a:ln w="6350" cap="flat" cmpd="sng" algn="ctr">
              <a:solidFill>
                <a:srgbClr val="82C650"/>
              </a:solidFill>
              <a:prstDash val="solid"/>
              <a:miter lim="800000"/>
              <a:tailEnd type="oval"/>
            </a:ln>
            <a:effectLst/>
          </p:spPr>
        </p:cxnSp>
        <p:sp>
          <p:nvSpPr>
            <p:cNvPr id="72" name="TextBox 383">
              <a:extLst>
                <a:ext uri="{FF2B5EF4-FFF2-40B4-BE49-F238E27FC236}">
                  <a16:creationId xmlns:a16="http://schemas.microsoft.com/office/drawing/2014/main" id="{F632D413-A991-4750-A5E1-F74A29A6325F}"/>
                </a:ext>
              </a:extLst>
            </p:cNvPr>
            <p:cNvSpPr txBox="1"/>
            <p:nvPr/>
          </p:nvSpPr>
          <p:spPr>
            <a:xfrm>
              <a:off x="1042670" y="5289184"/>
              <a:ext cx="588456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altLang="ko-KR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ค่าใช้จ่ายเกี่ยวกับสุขภาพที่เพิ่มมากขึ้นเมื่อเริ่มอายุมาก</a:t>
              </a:r>
            </a:p>
          </p:txBody>
        </p:sp>
        <p:sp>
          <p:nvSpPr>
            <p:cNvPr id="73" name="Rectangle 26">
              <a:extLst>
                <a:ext uri="{FF2B5EF4-FFF2-40B4-BE49-F238E27FC236}">
                  <a16:creationId xmlns:a16="http://schemas.microsoft.com/office/drawing/2014/main" id="{27A35EA1-12DC-46C9-AF4E-6244EA0DC8B4}"/>
                </a:ext>
              </a:extLst>
            </p:cNvPr>
            <p:cNvSpPr/>
            <p:nvPr/>
          </p:nvSpPr>
          <p:spPr>
            <a:xfrm>
              <a:off x="590534" y="5265698"/>
              <a:ext cx="452137" cy="452087"/>
            </a:xfrm>
            <a:prstGeom prst="rect">
              <a:avLst/>
            </a:prstGeom>
            <a:solidFill>
              <a:srgbClr val="82C6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pic>
          <p:nvPicPr>
            <p:cNvPr id="74" name="รูปภาพ 7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327" y="5213337"/>
              <a:ext cx="388008" cy="603278"/>
            </a:xfrm>
            <a:prstGeom prst="rect">
              <a:avLst/>
            </a:prstGeom>
          </p:spPr>
        </p:pic>
      </p:grpSp>
      <p:pic>
        <p:nvPicPr>
          <p:cNvPr id="6" name="รูปภาพ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04" y="3068960"/>
            <a:ext cx="7714380" cy="619502"/>
          </a:xfrm>
          <a:prstGeom prst="rect">
            <a:avLst/>
          </a:prstGeom>
        </p:spPr>
      </p:pic>
      <p:grpSp>
        <p:nvGrpSpPr>
          <p:cNvPr id="82" name="กลุ่ม 81"/>
          <p:cNvGrpSpPr/>
          <p:nvPr/>
        </p:nvGrpSpPr>
        <p:grpSpPr>
          <a:xfrm>
            <a:off x="1940991" y="3585756"/>
            <a:ext cx="5064495" cy="815475"/>
            <a:chOff x="947268" y="3585756"/>
            <a:chExt cx="5064495" cy="815475"/>
          </a:xfrm>
        </p:grpSpPr>
        <p:sp>
          <p:nvSpPr>
            <p:cNvPr id="75" name="TextBox 294">
              <a:extLst>
                <a:ext uri="{FF2B5EF4-FFF2-40B4-BE49-F238E27FC236}">
                  <a16:creationId xmlns:a16="http://schemas.microsoft.com/office/drawing/2014/main" id="{0F4D9F6E-C131-4A8C-B34D-FBE77A30743A}"/>
                </a:ext>
              </a:extLst>
            </p:cNvPr>
            <p:cNvSpPr txBox="1"/>
            <p:nvPr/>
          </p:nvSpPr>
          <p:spPr>
            <a:xfrm>
              <a:off x="1374473" y="3809966"/>
              <a:ext cx="4637290" cy="492443"/>
            </a:xfrm>
            <a:prstGeom prst="rect">
              <a:avLst/>
            </a:prstGeom>
            <a:solidFill>
              <a:srgbClr val="FF9966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altLang="ko-KR" sz="2600" b="1" kern="0" dirty="0">
                  <a:solidFill>
                    <a:prstClr val="white"/>
                  </a:solidFill>
                  <a:latin typeface="Browallia New" panose="020B0604020202020204" pitchFamily="34" charset="-34"/>
                  <a:ea typeface="Arial Unicode MS"/>
                  <a:cs typeface="Browallia New" panose="020B0604020202020204" pitchFamily="34" charset="-34"/>
                </a:rPr>
                <a:t>การกำหนดความต้องการใช้เงินหลังเกษียณ</a:t>
              </a:r>
              <a:endParaRPr kumimoji="0" lang="ko-KR" altLang="en-US" sz="2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owallia New" panose="020B0604020202020204" pitchFamily="34" charset="-34"/>
                <a:ea typeface="Arial Unicode MS"/>
                <a:cs typeface="Browallia New" panose="020B0604020202020204" pitchFamily="34" charset="-34"/>
              </a:endParaRPr>
            </a:p>
          </p:txBody>
        </p:sp>
        <p:pic>
          <p:nvPicPr>
            <p:cNvPr id="7" name="รูปภาพ 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268" y="3585756"/>
              <a:ext cx="532204" cy="815475"/>
            </a:xfrm>
            <a:prstGeom prst="rect">
              <a:avLst/>
            </a:prstGeom>
          </p:spPr>
        </p:pic>
      </p:grpSp>
      <p:grpSp>
        <p:nvGrpSpPr>
          <p:cNvPr id="83" name="กลุ่ม 82"/>
          <p:cNvGrpSpPr/>
          <p:nvPr/>
        </p:nvGrpSpPr>
        <p:grpSpPr>
          <a:xfrm>
            <a:off x="2352595" y="4185471"/>
            <a:ext cx="4652891" cy="815475"/>
            <a:chOff x="1358872" y="4185471"/>
            <a:chExt cx="4652891" cy="815475"/>
          </a:xfrm>
        </p:grpSpPr>
        <p:sp>
          <p:nvSpPr>
            <p:cNvPr id="76" name="TextBox 294">
              <a:extLst>
                <a:ext uri="{FF2B5EF4-FFF2-40B4-BE49-F238E27FC236}">
                  <a16:creationId xmlns:a16="http://schemas.microsoft.com/office/drawing/2014/main" id="{0F4D9F6E-C131-4A8C-B34D-FBE77A30743A}"/>
                </a:ext>
              </a:extLst>
            </p:cNvPr>
            <p:cNvSpPr txBox="1"/>
            <p:nvPr/>
          </p:nvSpPr>
          <p:spPr>
            <a:xfrm>
              <a:off x="1852549" y="4365104"/>
              <a:ext cx="4159214" cy="492443"/>
            </a:xfrm>
            <a:prstGeom prst="rect">
              <a:avLst/>
            </a:prstGeom>
            <a:solidFill>
              <a:srgbClr val="FF5050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altLang="ko-KR" sz="2600" b="1" kern="0" dirty="0">
                  <a:solidFill>
                    <a:prstClr val="white"/>
                  </a:solidFill>
                  <a:latin typeface="Browallia New" panose="020B0604020202020204" pitchFamily="34" charset="-34"/>
                  <a:ea typeface="Arial Unicode MS"/>
                  <a:cs typeface="Browallia New" panose="020B0604020202020204" pitchFamily="34" charset="-34"/>
                </a:rPr>
                <a:t>การประมาณรายได้หลังวัยเกษียณอายุ</a:t>
              </a:r>
              <a:endParaRPr kumimoji="0" lang="ko-KR" altLang="en-US" sz="2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owallia New" panose="020B0604020202020204" pitchFamily="34" charset="-34"/>
                <a:ea typeface="Arial Unicode MS"/>
                <a:cs typeface="Browallia New" panose="020B0604020202020204" pitchFamily="34" charset="-34"/>
              </a:endParaRPr>
            </a:p>
          </p:txBody>
        </p:sp>
        <p:pic>
          <p:nvPicPr>
            <p:cNvPr id="79" name="รูปภาพ 7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8872" y="4185471"/>
              <a:ext cx="532204" cy="815475"/>
            </a:xfrm>
            <a:prstGeom prst="rect">
              <a:avLst/>
            </a:prstGeom>
          </p:spPr>
        </p:pic>
      </p:grpSp>
      <p:grpSp>
        <p:nvGrpSpPr>
          <p:cNvPr id="84" name="กลุ่ม 83"/>
          <p:cNvGrpSpPr/>
          <p:nvPr/>
        </p:nvGrpSpPr>
        <p:grpSpPr>
          <a:xfrm>
            <a:off x="2767182" y="4770242"/>
            <a:ext cx="5117186" cy="815475"/>
            <a:chOff x="1773459" y="4770242"/>
            <a:chExt cx="5117186" cy="815475"/>
          </a:xfrm>
        </p:grpSpPr>
        <p:sp>
          <p:nvSpPr>
            <p:cNvPr id="77" name="TextBox 294">
              <a:extLst>
                <a:ext uri="{FF2B5EF4-FFF2-40B4-BE49-F238E27FC236}">
                  <a16:creationId xmlns:a16="http://schemas.microsoft.com/office/drawing/2014/main" id="{0F4D9F6E-C131-4A8C-B34D-FBE77A30743A}"/>
                </a:ext>
              </a:extLst>
            </p:cNvPr>
            <p:cNvSpPr txBox="1"/>
            <p:nvPr/>
          </p:nvSpPr>
          <p:spPr>
            <a:xfrm>
              <a:off x="2253355" y="4941168"/>
              <a:ext cx="4637290" cy="49244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altLang="ko-KR" sz="2600" b="1" kern="0" dirty="0">
                  <a:solidFill>
                    <a:prstClr val="white"/>
                  </a:solidFill>
                  <a:latin typeface="Browallia New" panose="020B0604020202020204" pitchFamily="34" charset="-34"/>
                  <a:ea typeface="Arial Unicode MS"/>
                  <a:cs typeface="Browallia New" panose="020B0604020202020204" pitchFamily="34" charset="-34"/>
                </a:rPr>
                <a:t>การจัดหาเงินสำรองไว้สำหรับส่วนที่ขาด </a:t>
              </a:r>
              <a:endParaRPr kumimoji="0" lang="ko-KR" altLang="en-US" sz="2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owallia New" panose="020B0604020202020204" pitchFamily="34" charset="-34"/>
                <a:ea typeface="Arial Unicode MS"/>
                <a:cs typeface="Browallia New" panose="020B0604020202020204" pitchFamily="34" charset="-34"/>
              </a:endParaRPr>
            </a:p>
          </p:txBody>
        </p:sp>
        <p:pic>
          <p:nvPicPr>
            <p:cNvPr id="80" name="รูปภาพ 7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3459" y="4770242"/>
              <a:ext cx="532204" cy="815475"/>
            </a:xfrm>
            <a:prstGeom prst="rect">
              <a:avLst/>
            </a:prstGeom>
          </p:spPr>
        </p:pic>
      </p:grpSp>
      <p:grpSp>
        <p:nvGrpSpPr>
          <p:cNvPr id="85" name="กลุ่ม 84"/>
          <p:cNvGrpSpPr/>
          <p:nvPr/>
        </p:nvGrpSpPr>
        <p:grpSpPr>
          <a:xfrm>
            <a:off x="3293863" y="5381773"/>
            <a:ext cx="4399361" cy="815475"/>
            <a:chOff x="2300140" y="5381773"/>
            <a:chExt cx="4399361" cy="815475"/>
          </a:xfrm>
        </p:grpSpPr>
        <p:sp>
          <p:nvSpPr>
            <p:cNvPr id="78" name="TextBox 294">
              <a:extLst>
                <a:ext uri="{FF2B5EF4-FFF2-40B4-BE49-F238E27FC236}">
                  <a16:creationId xmlns:a16="http://schemas.microsoft.com/office/drawing/2014/main" id="{0F4D9F6E-C131-4A8C-B34D-FBE77A30743A}"/>
                </a:ext>
              </a:extLst>
            </p:cNvPr>
            <p:cNvSpPr txBox="1"/>
            <p:nvPr/>
          </p:nvSpPr>
          <p:spPr>
            <a:xfrm>
              <a:off x="2777501" y="5500726"/>
              <a:ext cx="3922000" cy="492443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altLang="ko-KR" sz="2600" b="1" kern="0" dirty="0">
                  <a:solidFill>
                    <a:prstClr val="white"/>
                  </a:solidFill>
                  <a:latin typeface="Browallia New" panose="020B0604020202020204" pitchFamily="34" charset="-34"/>
                  <a:ea typeface="Arial Unicode MS"/>
                  <a:cs typeface="Browallia New" panose="020B0604020202020204" pitchFamily="34" charset="-34"/>
                </a:rPr>
                <a:t>แหล่งที่มาของรายได้หลังเกษียณอายุ</a:t>
              </a:r>
              <a:endParaRPr kumimoji="0" lang="ko-KR" altLang="en-US" sz="2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owallia New" panose="020B0604020202020204" pitchFamily="34" charset="-34"/>
                <a:ea typeface="Arial Unicode MS"/>
                <a:cs typeface="Browallia New" panose="020B0604020202020204" pitchFamily="34" charset="-34"/>
              </a:endParaRPr>
            </a:p>
          </p:txBody>
        </p:sp>
        <p:pic>
          <p:nvPicPr>
            <p:cNvPr id="81" name="รูปภาพ 8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0140" y="5381773"/>
              <a:ext cx="532204" cy="815475"/>
            </a:xfrm>
            <a:prstGeom prst="rect">
              <a:avLst/>
            </a:prstGeom>
          </p:spPr>
        </p:pic>
      </p:grpSp>
      <p:pic>
        <p:nvPicPr>
          <p:cNvPr id="86" name="รูปภาพ 8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86" y="3535393"/>
            <a:ext cx="2240312" cy="293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41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กลุ่ม 28"/>
          <p:cNvGrpSpPr/>
          <p:nvPr/>
        </p:nvGrpSpPr>
        <p:grpSpPr>
          <a:xfrm>
            <a:off x="2860600" y="1916832"/>
            <a:ext cx="3183699" cy="3079770"/>
            <a:chOff x="2860600" y="1916832"/>
            <a:chExt cx="3183699" cy="3079770"/>
          </a:xfrm>
        </p:grpSpPr>
        <p:sp>
          <p:nvSpPr>
            <p:cNvPr id="8" name="Donut 20">
              <a:extLst>
                <a:ext uri="{FF2B5EF4-FFF2-40B4-BE49-F238E27FC236}">
                  <a16:creationId xmlns:a16="http://schemas.microsoft.com/office/drawing/2014/main" id="{CC891846-525D-46BB-9902-F914D14A7C51}"/>
                </a:ext>
              </a:extLst>
            </p:cNvPr>
            <p:cNvSpPr/>
            <p:nvPr/>
          </p:nvSpPr>
          <p:spPr>
            <a:xfrm>
              <a:off x="2860600" y="1916832"/>
              <a:ext cx="3183699" cy="3079770"/>
            </a:xfrm>
            <a:prstGeom prst="donut">
              <a:avLst>
                <a:gd name="adj" fmla="val 986"/>
              </a:avLst>
            </a:prstGeom>
            <a:solidFill>
              <a:srgbClr val="000000">
                <a:lumMod val="50000"/>
                <a:lumOff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pic>
          <p:nvPicPr>
            <p:cNvPr id="25" name="รูปภาพ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479" y="2684999"/>
              <a:ext cx="2405841" cy="1404528"/>
            </a:xfrm>
            <a:prstGeom prst="rect">
              <a:avLst/>
            </a:prstGeom>
          </p:spPr>
        </p:pic>
      </p:grpSp>
      <p:pic>
        <p:nvPicPr>
          <p:cNvPr id="27" name="รูปภาพ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962" y="3904020"/>
            <a:ext cx="2090858" cy="2651820"/>
          </a:xfrm>
          <a:prstGeom prst="rect">
            <a:avLst/>
          </a:prstGeom>
        </p:spPr>
      </p:pic>
      <p:pic>
        <p:nvPicPr>
          <p:cNvPr id="46" name="รูปภาพ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8" action="ppaction://hlinkpres?slideindex=1&amp;slidetitle=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703179" cy="720080"/>
          </a:xfrm>
          <a:prstGeom prst="rect">
            <a:avLst/>
          </a:prstGeom>
        </p:spPr>
      </p:pic>
      <p:grpSp>
        <p:nvGrpSpPr>
          <p:cNvPr id="17" name="กลุ่ม 16"/>
          <p:cNvGrpSpPr/>
          <p:nvPr/>
        </p:nvGrpSpPr>
        <p:grpSpPr>
          <a:xfrm>
            <a:off x="3303479" y="1389730"/>
            <a:ext cx="2564665" cy="912894"/>
            <a:chOff x="2627784" y="1389730"/>
            <a:chExt cx="2564665" cy="912894"/>
          </a:xfrm>
        </p:grpSpPr>
        <p:sp>
          <p:nvSpPr>
            <p:cNvPr id="9" name="Rounded Rectangle 9">
              <a:extLst>
                <a:ext uri="{FF2B5EF4-FFF2-40B4-BE49-F238E27FC236}">
                  <a16:creationId xmlns:a16="http://schemas.microsoft.com/office/drawing/2014/main" id="{5B61B149-7580-472B-8F1A-940EEE3EDBD2}"/>
                </a:ext>
              </a:extLst>
            </p:cNvPr>
            <p:cNvSpPr/>
            <p:nvPr/>
          </p:nvSpPr>
          <p:spPr>
            <a:xfrm>
              <a:off x="2627784" y="1425994"/>
              <a:ext cx="2564665" cy="780245"/>
            </a:xfrm>
            <a:prstGeom prst="roundRect">
              <a:avLst/>
            </a:prstGeom>
            <a:solidFill>
              <a:srgbClr val="0680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pic>
          <p:nvPicPr>
            <p:cNvPr id="5" name="รูปภาพ 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784" y="1389730"/>
              <a:ext cx="595782" cy="912894"/>
            </a:xfrm>
            <a:prstGeom prst="rect">
              <a:avLst/>
            </a:prstGeom>
          </p:spPr>
        </p:pic>
        <p:sp>
          <p:nvSpPr>
            <p:cNvPr id="15" name="สี่เหลี่ยมผืนผ้า 14"/>
            <p:cNvSpPr/>
            <p:nvPr/>
          </p:nvSpPr>
          <p:spPr>
            <a:xfrm>
              <a:off x="2999220" y="1554506"/>
              <a:ext cx="219322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altLang="ko-KR" b="1" dirty="0">
                  <a:solidFill>
                    <a:schemeClr val="bg1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รายได้และรายจ่าย</a:t>
              </a:r>
              <a:endParaRPr lang="th-TH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กลุ่ม 22"/>
          <p:cNvGrpSpPr/>
          <p:nvPr/>
        </p:nvGrpSpPr>
        <p:grpSpPr>
          <a:xfrm>
            <a:off x="5577874" y="2994303"/>
            <a:ext cx="2450510" cy="912894"/>
            <a:chOff x="5468584" y="2994303"/>
            <a:chExt cx="2450510" cy="912894"/>
          </a:xfrm>
        </p:grpSpPr>
        <p:sp>
          <p:nvSpPr>
            <p:cNvPr id="11" name="Rounded Rectangle 49">
              <a:extLst>
                <a:ext uri="{FF2B5EF4-FFF2-40B4-BE49-F238E27FC236}">
                  <a16:creationId xmlns:a16="http://schemas.microsoft.com/office/drawing/2014/main" id="{36041166-EA6B-4EB0-B4E5-BD6BA4B2347B}"/>
                </a:ext>
              </a:extLst>
            </p:cNvPr>
            <p:cNvSpPr/>
            <p:nvPr/>
          </p:nvSpPr>
          <p:spPr>
            <a:xfrm>
              <a:off x="5468584" y="3060628"/>
              <a:ext cx="2450510" cy="780245"/>
            </a:xfrm>
            <a:prstGeom prst="roundRect">
              <a:avLst/>
            </a:prstGeom>
            <a:solidFill>
              <a:srgbClr val="FBA2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pic>
          <p:nvPicPr>
            <p:cNvPr id="6" name="รูปภาพ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6495" y="2994303"/>
              <a:ext cx="595782" cy="912894"/>
            </a:xfrm>
            <a:prstGeom prst="rect">
              <a:avLst/>
            </a:prstGeom>
          </p:spPr>
        </p:pic>
        <p:sp>
          <p:nvSpPr>
            <p:cNvPr id="18" name="สี่เหลี่ยมผืนผ้า 17"/>
            <p:cNvSpPr/>
            <p:nvPr/>
          </p:nvSpPr>
          <p:spPr>
            <a:xfrm>
              <a:off x="6044299" y="3197559"/>
              <a:ext cx="77136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altLang="ko-KR" b="1" dirty="0">
                  <a:solidFill>
                    <a:schemeClr val="bg1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เวลา </a:t>
              </a:r>
              <a:endParaRPr lang="th-TH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กลุ่ม 19"/>
          <p:cNvGrpSpPr/>
          <p:nvPr/>
        </p:nvGrpSpPr>
        <p:grpSpPr>
          <a:xfrm>
            <a:off x="3419872" y="4443987"/>
            <a:ext cx="2304256" cy="912894"/>
            <a:chOff x="3419872" y="4443987"/>
            <a:chExt cx="2304256" cy="912894"/>
          </a:xfrm>
        </p:grpSpPr>
        <p:sp>
          <p:nvSpPr>
            <p:cNvPr id="10" name="Rounded Rectangle 45">
              <a:extLst>
                <a:ext uri="{FF2B5EF4-FFF2-40B4-BE49-F238E27FC236}">
                  <a16:creationId xmlns:a16="http://schemas.microsoft.com/office/drawing/2014/main" id="{724587A0-1672-4696-A658-4C0FB89518E7}"/>
                </a:ext>
              </a:extLst>
            </p:cNvPr>
            <p:cNvSpPr/>
            <p:nvPr/>
          </p:nvSpPr>
          <p:spPr>
            <a:xfrm>
              <a:off x="3419872" y="4510312"/>
              <a:ext cx="2304256" cy="780245"/>
            </a:xfrm>
            <a:prstGeom prst="roundRect">
              <a:avLst/>
            </a:prstGeom>
            <a:solidFill>
              <a:srgbClr val="90C22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pic>
          <p:nvPicPr>
            <p:cNvPr id="7" name="รูปภาพ 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872" y="4443987"/>
              <a:ext cx="595782" cy="912894"/>
            </a:xfrm>
            <a:prstGeom prst="rect">
              <a:avLst/>
            </a:prstGeom>
          </p:spPr>
        </p:pic>
        <p:sp>
          <p:nvSpPr>
            <p:cNvPr id="21" name="สี่เหลี่ยมผืนผ้า 20"/>
            <p:cNvSpPr/>
            <p:nvPr/>
          </p:nvSpPr>
          <p:spPr>
            <a:xfrm>
              <a:off x="3968617" y="4672855"/>
              <a:ext cx="145905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altLang="ko-KR" b="1" dirty="0">
                  <a:solidFill>
                    <a:schemeClr val="bg1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สภาพจิตใจ </a:t>
              </a:r>
              <a:endParaRPr lang="th-TH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กลุ่ม 23"/>
          <p:cNvGrpSpPr/>
          <p:nvPr/>
        </p:nvGrpSpPr>
        <p:grpSpPr>
          <a:xfrm>
            <a:off x="1115616" y="2994303"/>
            <a:ext cx="2393055" cy="912894"/>
            <a:chOff x="467545" y="2994303"/>
            <a:chExt cx="2393055" cy="912894"/>
          </a:xfrm>
        </p:grpSpPr>
        <p:sp>
          <p:nvSpPr>
            <p:cNvPr id="12" name="Rounded Rectangle 53">
              <a:extLst>
                <a:ext uri="{FF2B5EF4-FFF2-40B4-BE49-F238E27FC236}">
                  <a16:creationId xmlns:a16="http://schemas.microsoft.com/office/drawing/2014/main" id="{DBD51837-C1EB-47F4-BBA7-B28185E4D777}"/>
                </a:ext>
              </a:extLst>
            </p:cNvPr>
            <p:cNvSpPr/>
            <p:nvPr/>
          </p:nvSpPr>
          <p:spPr>
            <a:xfrm>
              <a:off x="467545" y="3060628"/>
              <a:ext cx="2393055" cy="780245"/>
            </a:xfrm>
            <a:prstGeom prst="roundRect">
              <a:avLst/>
            </a:prstGeom>
            <a:solidFill>
              <a:srgbClr val="07A39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pic>
          <p:nvPicPr>
            <p:cNvPr id="13" name="รูปภาพ 1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5" y="2994303"/>
              <a:ext cx="595782" cy="912894"/>
            </a:xfrm>
            <a:prstGeom prst="rect">
              <a:avLst/>
            </a:prstGeom>
          </p:spPr>
        </p:pic>
        <p:sp>
          <p:nvSpPr>
            <p:cNvPr id="22" name="สี่เหลี่ยมผืนผ้า 21"/>
            <p:cNvSpPr/>
            <p:nvPr/>
          </p:nvSpPr>
          <p:spPr>
            <a:xfrm>
              <a:off x="1043783" y="3200981"/>
              <a:ext cx="166103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altLang="ko-KR" b="1" dirty="0">
                  <a:solidFill>
                    <a:schemeClr val="bg1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สภาพร่างกาย</a:t>
              </a:r>
              <a:endParaRPr lang="th-TH" dirty="0">
                <a:solidFill>
                  <a:schemeClr val="bg1"/>
                </a:solidFill>
              </a:endParaRPr>
            </a:p>
          </p:txBody>
        </p:sp>
      </p:grpSp>
      <p:pic>
        <p:nvPicPr>
          <p:cNvPr id="26" name="รูปภาพ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19" y="3667948"/>
            <a:ext cx="3401575" cy="2935230"/>
          </a:xfrm>
          <a:prstGeom prst="rect">
            <a:avLst/>
          </a:prstGeom>
        </p:spPr>
      </p:pic>
      <p:pic>
        <p:nvPicPr>
          <p:cNvPr id="28" name="รูปภาพ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589" y="687271"/>
            <a:ext cx="2361531" cy="211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70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31540" y="332656"/>
            <a:ext cx="8316924" cy="1570578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67544" y="1772816"/>
            <a:ext cx="828092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fontAlgn="ctr">
              <a:tabLst>
                <a:tab pos="622300" algn="l"/>
                <a:tab pos="914400" algn="l"/>
              </a:tabLst>
            </a:pPr>
            <a:r>
              <a:rPr lang="th-TH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</a:t>
            </a:r>
            <a:r>
              <a:rPr lang="th-TH" sz="26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ธนาคารโลก (</a:t>
            </a:r>
            <a:r>
              <a:rPr lang="en-US" sz="26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World Bank)</a:t>
            </a:r>
            <a:r>
              <a:rPr lang="en-US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</a:t>
            </a:r>
            <a:r>
              <a:rPr lang="th-TH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ได้นำเสนอแนวคิดเกี่ยวกับระบบการออมเพื่อเกษียณอายุหรือระบบบำเหน็จบำนาญ เพื่อทำให้เกิดความมั่นคงทางสังคมของประเทศ ที่เรียกว่า “สามเสาหลักของระบบเงินออมเพื่อวัยเกษียณ” (</a:t>
            </a:r>
            <a:r>
              <a:rPr lang="en-US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Three Pillars</a:t>
            </a:r>
            <a:br>
              <a:rPr lang="th-TH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</a:br>
            <a:r>
              <a:rPr lang="th-TH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หรือ </a:t>
            </a:r>
            <a:r>
              <a:rPr lang="en-US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The Multi Pillar of Old Age Security) </a:t>
            </a:r>
            <a:r>
              <a:rPr lang="th-TH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โดยยึดหลักการสร้างระบบบำนาญสมดุลและสามารไม่เพิ่มภาระภาษีให้กับประชาชนของประเทศ ขณะเดียวกันก็ช่วยสร้างรายได้ของประเทศโดยใช้เงินออมของคนในประเทศเป็นตัวขับเคลื่อนการขยายตัวทางเศรษฐกิจและการลงทุน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467544" y="4597951"/>
            <a:ext cx="828092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fontAlgn="ctr">
              <a:tabLst>
                <a:tab pos="622300" algn="l"/>
                <a:tab pos="914400" algn="l"/>
              </a:tabLst>
            </a:pPr>
            <a:r>
              <a:rPr lang="th-TH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รูปแบบการออมเพื่อการเกษียณของประเทศไทยปัจจุบัน ได้ขยายขอบเขตความคุ้มครองครอบคลุมประชากรโดยทั่วไปนอกเหนือจากข้าราชการ เพื่อสร้างความสามารถในการพึ่งพาตนเองในวัยเกษียณให้แก่ประชาชน ตามทฤษฎีระบบเงินออมของธนาคารโลก ได้แก่</a:t>
            </a:r>
          </a:p>
        </p:txBody>
      </p:sp>
    </p:spTree>
    <p:extLst>
      <p:ext uri="{BB962C8B-B14F-4D97-AF65-F5344CB8AC3E}">
        <p14:creationId xmlns:p14="http://schemas.microsoft.com/office/powerpoint/2010/main" val="304225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11" y="1062223"/>
            <a:ext cx="8519177" cy="473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9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90" y="3768624"/>
            <a:ext cx="7122761" cy="1684278"/>
          </a:xfrm>
          <a:prstGeom prst="rect">
            <a:avLst/>
          </a:prstGeom>
        </p:spPr>
      </p:pic>
      <p:pic>
        <p:nvPicPr>
          <p:cNvPr id="46" name="รูปภาพ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7" action="ppaction://hlinkpres?slideindex=1&amp;slidetitle=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5090716" cy="648072"/>
          </a:xfrm>
          <a:prstGeom prst="rect">
            <a:avLst/>
          </a:prstGeom>
        </p:spPr>
      </p:pic>
      <p:sp>
        <p:nvSpPr>
          <p:cNvPr id="9" name="สี่เหลี่ยมผืนผ้า 8"/>
          <p:cNvSpPr/>
          <p:nvPr/>
        </p:nvSpPr>
        <p:spPr>
          <a:xfrm>
            <a:off x="467544" y="1120095"/>
            <a:ext cx="828092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fontAlgn="ctr">
              <a:tabLst>
                <a:tab pos="622300" algn="l"/>
                <a:tab pos="914400" algn="l"/>
              </a:tabLst>
            </a:pPr>
            <a:r>
              <a:rPr lang="th-TH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</a:t>
            </a:r>
            <a:r>
              <a:rPr lang="th-TH" sz="26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ระบบการออมเพื่อการเกษียณ </a:t>
            </a:r>
            <a:r>
              <a:rPr lang="th-TH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หรือระบบบำนาญ คือ ระบบการจัดการเพื่อจ่ายเงินสำหรับวัยเกษียณให้แก่ผู้มีสิทธิรับเงินเมื่อครบอายุเกษียณ และมีวัตถุประสงค์อย่างชัดเจนเพื่อสร้างความมั่นคงด้านรายได้ให้แก่ผู้สูงอายุหลังเกษียณ มิให้มีมาตรฐานการดำรงชีพที่</a:t>
            </a:r>
            <a:r>
              <a:rPr lang="th-TH" sz="2600" b="1" dirty="0" err="1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ตกตํ่า</a:t>
            </a:r>
            <a:r>
              <a:rPr lang="th-TH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เมื่อเข้าสู่ภาวะที่ไม่มีรายได้ ทั้งนี้กองทุนการออมเพื่อการเกษียณของประเทศไทย มีดังนี้</a:t>
            </a:r>
          </a:p>
        </p:txBody>
      </p:sp>
      <p:grpSp>
        <p:nvGrpSpPr>
          <p:cNvPr id="6" name="กลุ่ม 5"/>
          <p:cNvGrpSpPr/>
          <p:nvPr/>
        </p:nvGrpSpPr>
        <p:grpSpPr>
          <a:xfrm>
            <a:off x="1115616" y="3140968"/>
            <a:ext cx="5112171" cy="603278"/>
            <a:chOff x="1115616" y="3480097"/>
            <a:chExt cx="5112171" cy="603278"/>
          </a:xfrm>
        </p:grpSpPr>
        <p:cxnSp>
          <p:nvCxnSpPr>
            <p:cNvPr id="11" name="Straight Connector 18">
              <a:extLst>
                <a:ext uri="{FF2B5EF4-FFF2-40B4-BE49-F238E27FC236}">
                  <a16:creationId xmlns:a16="http://schemas.microsoft.com/office/drawing/2014/main" id="{E8495B19-6D95-4634-A880-325262DD3D2A}"/>
                </a:ext>
              </a:extLst>
            </p:cNvPr>
            <p:cNvCxnSpPr>
              <a:cxnSpLocks/>
            </p:cNvCxnSpPr>
            <p:nvPr/>
          </p:nvCxnSpPr>
          <p:spPr>
            <a:xfrm>
              <a:off x="1567753" y="3984342"/>
              <a:ext cx="4529661" cy="0"/>
            </a:xfrm>
            <a:prstGeom prst="line">
              <a:avLst/>
            </a:prstGeom>
            <a:noFill/>
            <a:ln w="6350" cap="flat" cmpd="sng" algn="ctr">
              <a:solidFill>
                <a:srgbClr val="0680C3"/>
              </a:solidFill>
              <a:prstDash val="solid"/>
              <a:miter lim="800000"/>
              <a:tailEnd type="oval"/>
            </a:ln>
            <a:effectLst/>
          </p:spPr>
        </p:cxnSp>
        <p:sp>
          <p:nvSpPr>
            <p:cNvPr id="12" name="TextBox 383">
              <a:extLst>
                <a:ext uri="{FF2B5EF4-FFF2-40B4-BE49-F238E27FC236}">
                  <a16:creationId xmlns:a16="http://schemas.microsoft.com/office/drawing/2014/main" id="{F632D413-A991-4750-A5E1-F74A29A6325F}"/>
                </a:ext>
              </a:extLst>
            </p:cNvPr>
            <p:cNvSpPr txBox="1"/>
            <p:nvPr/>
          </p:nvSpPr>
          <p:spPr>
            <a:xfrm>
              <a:off x="1567753" y="3565468"/>
              <a:ext cx="466003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altLang="ko-KR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กองทุนประกันสังคม (</a:t>
              </a:r>
              <a:r>
                <a:rPr lang="en-US" altLang="ko-KR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Social Security Fund)</a:t>
              </a:r>
              <a:endParaRPr lang="ko-KR" altLang="en-US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  <p:sp>
          <p:nvSpPr>
            <p:cNvPr id="13" name="Rectangle 26">
              <a:extLst>
                <a:ext uri="{FF2B5EF4-FFF2-40B4-BE49-F238E27FC236}">
                  <a16:creationId xmlns:a16="http://schemas.microsoft.com/office/drawing/2014/main" id="{27A35EA1-12DC-46C9-AF4E-6244EA0DC8B4}"/>
                </a:ext>
              </a:extLst>
            </p:cNvPr>
            <p:cNvSpPr/>
            <p:nvPr/>
          </p:nvSpPr>
          <p:spPr>
            <a:xfrm>
              <a:off x="1115616" y="3541982"/>
              <a:ext cx="452137" cy="452087"/>
            </a:xfrm>
            <a:prstGeom prst="rect">
              <a:avLst/>
            </a:prstGeom>
            <a:solidFill>
              <a:srgbClr val="0680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pic>
          <p:nvPicPr>
            <p:cNvPr id="15" name="รูปภาพ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4814" y="3480097"/>
              <a:ext cx="388008" cy="603278"/>
            </a:xfrm>
            <a:prstGeom prst="rect">
              <a:avLst/>
            </a:prstGeom>
          </p:spPr>
        </p:pic>
      </p:grpSp>
      <p:grpSp>
        <p:nvGrpSpPr>
          <p:cNvPr id="18" name="กลุ่ม 17"/>
          <p:cNvGrpSpPr/>
          <p:nvPr/>
        </p:nvGrpSpPr>
        <p:grpSpPr>
          <a:xfrm>
            <a:off x="908346" y="5555938"/>
            <a:ext cx="7528791" cy="603278"/>
            <a:chOff x="899592" y="548680"/>
            <a:chExt cx="7528791" cy="603278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8495B19-6D95-4634-A880-325262DD3D2A}"/>
                </a:ext>
              </a:extLst>
            </p:cNvPr>
            <p:cNvCxnSpPr>
              <a:cxnSpLocks/>
            </p:cNvCxnSpPr>
            <p:nvPr/>
          </p:nvCxnSpPr>
          <p:spPr>
            <a:xfrm>
              <a:off x="1351729" y="1051256"/>
              <a:ext cx="6567365" cy="0"/>
            </a:xfrm>
            <a:prstGeom prst="line">
              <a:avLst/>
            </a:prstGeom>
            <a:noFill/>
            <a:ln w="6350" cap="flat" cmpd="sng" algn="ctr">
              <a:solidFill>
                <a:srgbClr val="FFC000"/>
              </a:solidFill>
              <a:prstDash val="solid"/>
              <a:miter lim="800000"/>
              <a:tailEnd type="oval"/>
            </a:ln>
            <a:effectLst/>
          </p:spPr>
        </p:cxnSp>
        <p:sp>
          <p:nvSpPr>
            <p:cNvPr id="20" name="TextBox 383">
              <a:extLst>
                <a:ext uri="{FF2B5EF4-FFF2-40B4-BE49-F238E27FC236}">
                  <a16:creationId xmlns:a16="http://schemas.microsoft.com/office/drawing/2014/main" id="{F632D413-A991-4750-A5E1-F74A29A6325F}"/>
                </a:ext>
              </a:extLst>
            </p:cNvPr>
            <p:cNvSpPr txBox="1"/>
            <p:nvPr/>
          </p:nvSpPr>
          <p:spPr>
            <a:xfrm>
              <a:off x="1351728" y="632382"/>
              <a:ext cx="707665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altLang="ko-KR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กองทุนบำเหน็จบำนาญข้าราชการ (</a:t>
              </a:r>
              <a:r>
                <a:rPr lang="en-US" altLang="ko-KR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Government Pension Fund) </a:t>
              </a:r>
              <a:endParaRPr lang="ko-KR" altLang="en-US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  <p:sp>
          <p:nvSpPr>
            <p:cNvPr id="21" name="Rectangle 26">
              <a:extLst>
                <a:ext uri="{FF2B5EF4-FFF2-40B4-BE49-F238E27FC236}">
                  <a16:creationId xmlns:a16="http://schemas.microsoft.com/office/drawing/2014/main" id="{27A35EA1-12DC-46C9-AF4E-6244EA0DC8B4}"/>
                </a:ext>
              </a:extLst>
            </p:cNvPr>
            <p:cNvSpPr/>
            <p:nvPr/>
          </p:nvSpPr>
          <p:spPr>
            <a:xfrm>
              <a:off x="899592" y="608896"/>
              <a:ext cx="452137" cy="452087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pic>
          <p:nvPicPr>
            <p:cNvPr id="22" name="รูปภาพ 2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790" y="548680"/>
              <a:ext cx="388008" cy="6032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151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กลุ่ม 11"/>
          <p:cNvGrpSpPr/>
          <p:nvPr/>
        </p:nvGrpSpPr>
        <p:grpSpPr>
          <a:xfrm>
            <a:off x="899592" y="4437112"/>
            <a:ext cx="6336703" cy="603278"/>
            <a:chOff x="590534" y="5213337"/>
            <a:chExt cx="6336703" cy="603278"/>
          </a:xfrm>
        </p:grpSpPr>
        <p:cxnSp>
          <p:nvCxnSpPr>
            <p:cNvPr id="13" name="Straight Connector 18">
              <a:extLst>
                <a:ext uri="{FF2B5EF4-FFF2-40B4-BE49-F238E27FC236}">
                  <a16:creationId xmlns:a16="http://schemas.microsoft.com/office/drawing/2014/main" id="{E8495B19-6D95-4634-A880-325262DD3D2A}"/>
                </a:ext>
              </a:extLst>
            </p:cNvPr>
            <p:cNvCxnSpPr>
              <a:cxnSpLocks/>
            </p:cNvCxnSpPr>
            <p:nvPr/>
          </p:nvCxnSpPr>
          <p:spPr>
            <a:xfrm>
              <a:off x="1042671" y="5708058"/>
              <a:ext cx="5347772" cy="0"/>
            </a:xfrm>
            <a:prstGeom prst="line">
              <a:avLst/>
            </a:prstGeom>
            <a:noFill/>
            <a:ln w="6350" cap="flat" cmpd="sng" algn="ctr">
              <a:solidFill>
                <a:srgbClr val="82C650"/>
              </a:solidFill>
              <a:prstDash val="solid"/>
              <a:miter lim="800000"/>
              <a:tailEnd type="oval"/>
            </a:ln>
            <a:effectLst/>
          </p:spPr>
        </p:cxnSp>
        <p:sp>
          <p:nvSpPr>
            <p:cNvPr id="15" name="TextBox 383">
              <a:extLst>
                <a:ext uri="{FF2B5EF4-FFF2-40B4-BE49-F238E27FC236}">
                  <a16:creationId xmlns:a16="http://schemas.microsoft.com/office/drawing/2014/main" id="{F632D413-A991-4750-A5E1-F74A29A6325F}"/>
                </a:ext>
              </a:extLst>
            </p:cNvPr>
            <p:cNvSpPr txBox="1"/>
            <p:nvPr/>
          </p:nvSpPr>
          <p:spPr>
            <a:xfrm>
              <a:off x="1042670" y="5289184"/>
              <a:ext cx="588456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altLang="ko-KR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กองทุนสำรองเลี้ยงชีพ (</a:t>
              </a:r>
              <a:r>
                <a:rPr lang="en-US" altLang="ko-KR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Provident Fund)</a:t>
              </a:r>
              <a:endParaRPr lang="th-TH" altLang="ko-KR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  <p:sp>
          <p:nvSpPr>
            <p:cNvPr id="17" name="Rectangle 26">
              <a:extLst>
                <a:ext uri="{FF2B5EF4-FFF2-40B4-BE49-F238E27FC236}">
                  <a16:creationId xmlns:a16="http://schemas.microsoft.com/office/drawing/2014/main" id="{27A35EA1-12DC-46C9-AF4E-6244EA0DC8B4}"/>
                </a:ext>
              </a:extLst>
            </p:cNvPr>
            <p:cNvSpPr/>
            <p:nvPr/>
          </p:nvSpPr>
          <p:spPr>
            <a:xfrm>
              <a:off x="590534" y="5265698"/>
              <a:ext cx="452137" cy="452087"/>
            </a:xfrm>
            <a:prstGeom prst="rect">
              <a:avLst/>
            </a:prstGeom>
            <a:solidFill>
              <a:srgbClr val="82C6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pic>
          <p:nvPicPr>
            <p:cNvPr id="18" name="รูปภาพ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327" y="5213337"/>
              <a:ext cx="388008" cy="603278"/>
            </a:xfrm>
            <a:prstGeom prst="rect">
              <a:avLst/>
            </a:prstGeom>
          </p:spPr>
        </p:pic>
      </p:grpSp>
      <p:grpSp>
        <p:nvGrpSpPr>
          <p:cNvPr id="30" name="กลุ่ม 29"/>
          <p:cNvGrpSpPr/>
          <p:nvPr/>
        </p:nvGrpSpPr>
        <p:grpSpPr>
          <a:xfrm>
            <a:off x="899592" y="5001246"/>
            <a:ext cx="6336703" cy="640127"/>
            <a:chOff x="899592" y="1716092"/>
            <a:chExt cx="6336703" cy="640127"/>
          </a:xfrm>
        </p:grpSpPr>
        <p:cxnSp>
          <p:nvCxnSpPr>
            <p:cNvPr id="20" name="Straight Connector 18">
              <a:extLst>
                <a:ext uri="{FF2B5EF4-FFF2-40B4-BE49-F238E27FC236}">
                  <a16:creationId xmlns:a16="http://schemas.microsoft.com/office/drawing/2014/main" id="{E8495B19-6D95-4634-A880-325262DD3D2A}"/>
                </a:ext>
              </a:extLst>
            </p:cNvPr>
            <p:cNvCxnSpPr>
              <a:cxnSpLocks/>
            </p:cNvCxnSpPr>
            <p:nvPr/>
          </p:nvCxnSpPr>
          <p:spPr>
            <a:xfrm>
              <a:off x="1351729" y="2247180"/>
              <a:ext cx="5347772" cy="0"/>
            </a:xfrm>
            <a:prstGeom prst="line">
              <a:avLst/>
            </a:prstGeom>
            <a:noFill/>
            <a:ln w="635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miter lim="800000"/>
              <a:tailEnd type="oval"/>
            </a:ln>
            <a:effectLst/>
          </p:spPr>
        </p:cxnSp>
        <p:sp>
          <p:nvSpPr>
            <p:cNvPr id="21" name="TextBox 383">
              <a:extLst>
                <a:ext uri="{FF2B5EF4-FFF2-40B4-BE49-F238E27FC236}">
                  <a16:creationId xmlns:a16="http://schemas.microsoft.com/office/drawing/2014/main" id="{F632D413-A991-4750-A5E1-F74A29A6325F}"/>
                </a:ext>
              </a:extLst>
            </p:cNvPr>
            <p:cNvSpPr txBox="1"/>
            <p:nvPr/>
          </p:nvSpPr>
          <p:spPr>
            <a:xfrm>
              <a:off x="1351728" y="1814598"/>
              <a:ext cx="588456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altLang="ko-KR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กองทุนเพื่อการเลี้ยงชีพ (</a:t>
              </a:r>
              <a:r>
                <a:rPr lang="en-US" altLang="ko-KR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Retirement Mutual Fund)</a:t>
              </a:r>
              <a:endParaRPr lang="th-TH" altLang="ko-KR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  <p:sp>
          <p:nvSpPr>
            <p:cNvPr id="22" name="Rectangle 26">
              <a:extLst>
                <a:ext uri="{FF2B5EF4-FFF2-40B4-BE49-F238E27FC236}">
                  <a16:creationId xmlns:a16="http://schemas.microsoft.com/office/drawing/2014/main" id="{27A35EA1-12DC-46C9-AF4E-6244EA0DC8B4}"/>
                </a:ext>
              </a:extLst>
            </p:cNvPr>
            <p:cNvSpPr/>
            <p:nvPr/>
          </p:nvSpPr>
          <p:spPr>
            <a:xfrm>
              <a:off x="899592" y="1804820"/>
              <a:ext cx="452137" cy="45208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pic>
          <p:nvPicPr>
            <p:cNvPr id="6" name="รูปภาพ 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626" y="1716092"/>
              <a:ext cx="417767" cy="640127"/>
            </a:xfrm>
            <a:prstGeom prst="rect">
              <a:avLst/>
            </a:prstGeom>
          </p:spPr>
        </p:pic>
      </p:grpSp>
      <p:grpSp>
        <p:nvGrpSpPr>
          <p:cNvPr id="29" name="กลุ่ม 28"/>
          <p:cNvGrpSpPr/>
          <p:nvPr/>
        </p:nvGrpSpPr>
        <p:grpSpPr>
          <a:xfrm>
            <a:off x="899592" y="5605723"/>
            <a:ext cx="6336703" cy="652898"/>
            <a:chOff x="899592" y="2320569"/>
            <a:chExt cx="6336703" cy="652898"/>
          </a:xfrm>
        </p:grpSpPr>
        <p:cxnSp>
          <p:nvCxnSpPr>
            <p:cNvPr id="25" name="Straight Connector 18">
              <a:extLst>
                <a:ext uri="{FF2B5EF4-FFF2-40B4-BE49-F238E27FC236}">
                  <a16:creationId xmlns:a16="http://schemas.microsoft.com/office/drawing/2014/main" id="{E8495B19-6D95-4634-A880-325262DD3D2A}"/>
                </a:ext>
              </a:extLst>
            </p:cNvPr>
            <p:cNvCxnSpPr>
              <a:cxnSpLocks/>
            </p:cNvCxnSpPr>
            <p:nvPr/>
          </p:nvCxnSpPr>
          <p:spPr>
            <a:xfrm>
              <a:off x="1351729" y="2874977"/>
              <a:ext cx="5347772" cy="0"/>
            </a:xfrm>
            <a:prstGeom prst="line">
              <a:avLst/>
            </a:prstGeom>
            <a:noFill/>
            <a:ln w="6350" cap="flat" cmpd="sng" algn="ctr">
              <a:solidFill>
                <a:srgbClr val="FF6600"/>
              </a:solidFill>
              <a:prstDash val="solid"/>
              <a:miter lim="800000"/>
              <a:tailEnd type="oval"/>
            </a:ln>
            <a:effectLst/>
          </p:spPr>
        </p:cxnSp>
        <p:sp>
          <p:nvSpPr>
            <p:cNvPr id="26" name="TextBox 383">
              <a:extLst>
                <a:ext uri="{FF2B5EF4-FFF2-40B4-BE49-F238E27FC236}">
                  <a16:creationId xmlns:a16="http://schemas.microsoft.com/office/drawing/2014/main" id="{F632D413-A991-4750-A5E1-F74A29A6325F}"/>
                </a:ext>
              </a:extLst>
            </p:cNvPr>
            <p:cNvSpPr txBox="1"/>
            <p:nvPr/>
          </p:nvSpPr>
          <p:spPr>
            <a:xfrm>
              <a:off x="1351728" y="2468659"/>
              <a:ext cx="588456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altLang="ko-KR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กองทุนการออมแห่งชาติ (</a:t>
              </a:r>
              <a:r>
                <a:rPr lang="en-US" altLang="ko-KR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National Savings Fund)</a:t>
              </a:r>
              <a:endParaRPr lang="th-TH" altLang="ko-KR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7A35EA1-12DC-46C9-AF4E-6244EA0DC8B4}"/>
                </a:ext>
              </a:extLst>
            </p:cNvPr>
            <p:cNvSpPr/>
            <p:nvPr/>
          </p:nvSpPr>
          <p:spPr>
            <a:xfrm>
              <a:off x="899592" y="2432617"/>
              <a:ext cx="452137" cy="452087"/>
            </a:xfrm>
            <a:prstGeom prst="rect">
              <a:avLst/>
            </a:prstGeom>
            <a:solidFill>
              <a:srgbClr val="FF993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pic>
          <p:nvPicPr>
            <p:cNvPr id="24" name="รูปภาพ 2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626" y="2320569"/>
              <a:ext cx="426101" cy="652898"/>
            </a:xfrm>
            <a:prstGeom prst="rect">
              <a:avLst/>
            </a:prstGeom>
          </p:spPr>
        </p:pic>
      </p:grpSp>
      <p:pic>
        <p:nvPicPr>
          <p:cNvPr id="31" name="รูปภาพ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20" y="379484"/>
            <a:ext cx="7575360" cy="409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02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รูปภาพ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746" y="4173799"/>
            <a:ext cx="1975108" cy="2109220"/>
          </a:xfrm>
          <a:prstGeom prst="rect">
            <a:avLst/>
          </a:prstGeom>
        </p:spPr>
      </p:pic>
      <p:pic>
        <p:nvPicPr>
          <p:cNvPr id="46" name="รูปภาพ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7" action="ppaction://hlinkpres?slideindex=1&amp;slidetitle=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431540" y="332656"/>
            <a:ext cx="8316924" cy="1570578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13" name="รูปภาพ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85" y="1780742"/>
            <a:ext cx="5660739" cy="3250461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813" y="1738733"/>
            <a:ext cx="4573750" cy="3334480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66" y="3236720"/>
            <a:ext cx="5067359" cy="299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78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555776" y="503849"/>
            <a:ext cx="61206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fontAlgn="ctr">
              <a:tabLst>
                <a:tab pos="914400" algn="l"/>
              </a:tabLst>
            </a:pP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</a:t>
            </a:r>
            <a:r>
              <a:rPr lang="th-TH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การออม 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หมายถึง การเก็บสะสมเงินรายได้ในส่วนต่างๆ ไว้ใช้จ่ายในอนาคต รวมถึงการสะสมสิ่งที่มีค่าเป็นตัวเงินและมีประโยชน์ต่อครอบครัว เช่น ทองคำ เพชร เครื่องประดับ ที่ดิน และอื่นๆ เป็นต้น ซึ่งการเก็บรายได้สุทธิเมื่อหักรายจ่ายแล้วจะมีส่วนที่เหลืออยู่เรียกว่า เงินออม</a:t>
            </a: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467544" y="4048900"/>
            <a:ext cx="55446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fontAlgn="ctr">
              <a:tabLst>
                <a:tab pos="914400" algn="l"/>
              </a:tabLst>
            </a:pP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</a:t>
            </a:r>
            <a:r>
              <a:rPr lang="th-TH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ความสำคัญของการออม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การออมเป็นการสร้างหลักประกันความมั่นคงให้กับตนเอง และก่อให้เกิดเสถียรภาพทางเศรษฐกิจ จึงมีความสำคัญต่อระบบเศรษฐกิจ เพราะเกี่ยวข้องกับความเป็นอยู่ของประชาชน ครอบครัว และชุมชน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9285"/>
            <a:ext cx="6336704" cy="3526661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343139"/>
            <a:ext cx="4320480" cy="367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5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กลุ่ม 42"/>
          <p:cNvGrpSpPr/>
          <p:nvPr/>
        </p:nvGrpSpPr>
        <p:grpSpPr>
          <a:xfrm>
            <a:off x="4721085" y="1426166"/>
            <a:ext cx="3776601" cy="2206290"/>
            <a:chOff x="4721085" y="1426166"/>
            <a:chExt cx="3776601" cy="2206290"/>
          </a:xfrm>
        </p:grpSpPr>
        <p:grpSp>
          <p:nvGrpSpPr>
            <p:cNvPr id="10" name="Group 109">
              <a:extLst>
                <a:ext uri="{FF2B5EF4-FFF2-40B4-BE49-F238E27FC236}">
                  <a16:creationId xmlns:a16="http://schemas.microsoft.com/office/drawing/2014/main" id="{6A4F60FB-DDCF-43FF-9920-58E60C1DB8DC}"/>
                </a:ext>
              </a:extLst>
            </p:cNvPr>
            <p:cNvGrpSpPr/>
            <p:nvPr/>
          </p:nvGrpSpPr>
          <p:grpSpPr>
            <a:xfrm>
              <a:off x="4721085" y="1820829"/>
              <a:ext cx="1980000" cy="1811627"/>
              <a:chOff x="4678493" y="1987706"/>
              <a:chExt cx="2712942" cy="1811627"/>
            </a:xfrm>
          </p:grpSpPr>
          <p:sp>
            <p:nvSpPr>
              <p:cNvPr id="29" name="Right Arrow 51">
                <a:extLst>
                  <a:ext uri="{FF2B5EF4-FFF2-40B4-BE49-F238E27FC236}">
                    <a16:creationId xmlns:a16="http://schemas.microsoft.com/office/drawing/2014/main" id="{66B45EE8-00A5-49CB-90BF-4E943D5D0468}"/>
                  </a:ext>
                </a:extLst>
              </p:cNvPr>
              <p:cNvSpPr/>
              <p:nvPr/>
            </p:nvSpPr>
            <p:spPr>
              <a:xfrm>
                <a:off x="5869620" y="1987706"/>
                <a:ext cx="1521815" cy="753796"/>
              </a:xfrm>
              <a:prstGeom prst="rightArrow">
                <a:avLst/>
              </a:prstGeom>
              <a:solidFill>
                <a:srgbClr val="07A39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0" name="Isosceles Triangle 29">
                <a:extLst>
                  <a:ext uri="{FF2B5EF4-FFF2-40B4-BE49-F238E27FC236}">
                    <a16:creationId xmlns:a16="http://schemas.microsoft.com/office/drawing/2014/main" id="{C9BB6C8E-62E1-466F-A7C8-51C65D315076}"/>
                  </a:ext>
                </a:extLst>
              </p:cNvPr>
              <p:cNvSpPr/>
              <p:nvPr/>
            </p:nvSpPr>
            <p:spPr>
              <a:xfrm rot="16200000">
                <a:off x="4465302" y="2390078"/>
                <a:ext cx="1622446" cy="1196064"/>
              </a:xfrm>
              <a:custGeom>
                <a:avLst/>
                <a:gdLst>
                  <a:gd name="connsiteX0" fmla="*/ 0 w 389393"/>
                  <a:gd name="connsiteY0" fmla="*/ 1077005 h 1077005"/>
                  <a:gd name="connsiteX1" fmla="*/ 0 w 389393"/>
                  <a:gd name="connsiteY1" fmla="*/ 0 h 1077005"/>
                  <a:gd name="connsiteX2" fmla="*/ 389393 w 389393"/>
                  <a:gd name="connsiteY2" fmla="*/ 1077005 h 1077005"/>
                  <a:gd name="connsiteX3" fmla="*/ 0 w 389393"/>
                  <a:gd name="connsiteY3" fmla="*/ 1077005 h 1077005"/>
                  <a:gd name="connsiteX0" fmla="*/ 781050 w 1170443"/>
                  <a:gd name="connsiteY0" fmla="*/ 943655 h 943655"/>
                  <a:gd name="connsiteX1" fmla="*/ 0 w 1170443"/>
                  <a:gd name="connsiteY1" fmla="*/ 0 h 943655"/>
                  <a:gd name="connsiteX2" fmla="*/ 1170443 w 1170443"/>
                  <a:gd name="connsiteY2" fmla="*/ 943655 h 943655"/>
                  <a:gd name="connsiteX3" fmla="*/ 781050 w 1170443"/>
                  <a:gd name="connsiteY3" fmla="*/ 943655 h 943655"/>
                  <a:gd name="connsiteX0" fmla="*/ 776026 w 1170443"/>
                  <a:gd name="connsiteY0" fmla="*/ 948417 h 948417"/>
                  <a:gd name="connsiteX1" fmla="*/ 0 w 1170443"/>
                  <a:gd name="connsiteY1" fmla="*/ 0 h 948417"/>
                  <a:gd name="connsiteX2" fmla="*/ 1170443 w 1170443"/>
                  <a:gd name="connsiteY2" fmla="*/ 943655 h 948417"/>
                  <a:gd name="connsiteX3" fmla="*/ 776026 w 1170443"/>
                  <a:gd name="connsiteY3" fmla="*/ 948417 h 948417"/>
                  <a:gd name="connsiteX0" fmla="*/ 776026 w 1170443"/>
                  <a:gd name="connsiteY0" fmla="*/ 948417 h 952860"/>
                  <a:gd name="connsiteX1" fmla="*/ 0 w 1170443"/>
                  <a:gd name="connsiteY1" fmla="*/ 0 h 952860"/>
                  <a:gd name="connsiteX2" fmla="*/ 1170443 w 1170443"/>
                  <a:gd name="connsiteY2" fmla="*/ 952860 h 952860"/>
                  <a:gd name="connsiteX3" fmla="*/ 776026 w 1170443"/>
                  <a:gd name="connsiteY3" fmla="*/ 948417 h 952860"/>
                  <a:gd name="connsiteX0" fmla="*/ 776026 w 1163968"/>
                  <a:gd name="connsiteY0" fmla="*/ 948417 h 952863"/>
                  <a:gd name="connsiteX1" fmla="*/ 0 w 1163968"/>
                  <a:gd name="connsiteY1" fmla="*/ 0 h 952863"/>
                  <a:gd name="connsiteX2" fmla="*/ 1163968 w 1163968"/>
                  <a:gd name="connsiteY2" fmla="*/ 952863 h 952863"/>
                  <a:gd name="connsiteX3" fmla="*/ 776026 w 1163968"/>
                  <a:gd name="connsiteY3" fmla="*/ 948417 h 952863"/>
                  <a:gd name="connsiteX0" fmla="*/ 776026 w 1168993"/>
                  <a:gd name="connsiteY0" fmla="*/ 948417 h 955244"/>
                  <a:gd name="connsiteX1" fmla="*/ 0 w 1168993"/>
                  <a:gd name="connsiteY1" fmla="*/ 0 h 955244"/>
                  <a:gd name="connsiteX2" fmla="*/ 1168993 w 1168993"/>
                  <a:gd name="connsiteY2" fmla="*/ 955244 h 955244"/>
                  <a:gd name="connsiteX3" fmla="*/ 776026 w 1168993"/>
                  <a:gd name="connsiteY3" fmla="*/ 948417 h 955244"/>
                  <a:gd name="connsiteX0" fmla="*/ 776026 w 1161456"/>
                  <a:gd name="connsiteY0" fmla="*/ 948417 h 948417"/>
                  <a:gd name="connsiteX1" fmla="*/ 0 w 1161456"/>
                  <a:gd name="connsiteY1" fmla="*/ 0 h 948417"/>
                  <a:gd name="connsiteX2" fmla="*/ 1161456 w 1161456"/>
                  <a:gd name="connsiteY2" fmla="*/ 945719 h 948417"/>
                  <a:gd name="connsiteX3" fmla="*/ 776026 w 1161456"/>
                  <a:gd name="connsiteY3" fmla="*/ 948417 h 948417"/>
                  <a:gd name="connsiteX0" fmla="*/ 776026 w 1168992"/>
                  <a:gd name="connsiteY0" fmla="*/ 948417 h 950484"/>
                  <a:gd name="connsiteX1" fmla="*/ 0 w 1168992"/>
                  <a:gd name="connsiteY1" fmla="*/ 0 h 950484"/>
                  <a:gd name="connsiteX2" fmla="*/ 1168992 w 1168992"/>
                  <a:gd name="connsiteY2" fmla="*/ 950484 h 950484"/>
                  <a:gd name="connsiteX3" fmla="*/ 776026 w 1168992"/>
                  <a:gd name="connsiteY3" fmla="*/ 948417 h 950484"/>
                  <a:gd name="connsiteX0" fmla="*/ 776026 w 1176528"/>
                  <a:gd name="connsiteY0" fmla="*/ 948417 h 950487"/>
                  <a:gd name="connsiteX1" fmla="*/ 0 w 1176528"/>
                  <a:gd name="connsiteY1" fmla="*/ 0 h 950487"/>
                  <a:gd name="connsiteX2" fmla="*/ 1176528 w 1176528"/>
                  <a:gd name="connsiteY2" fmla="*/ 950487 h 950487"/>
                  <a:gd name="connsiteX3" fmla="*/ 776026 w 1176528"/>
                  <a:gd name="connsiteY3" fmla="*/ 948417 h 950487"/>
                  <a:gd name="connsiteX0" fmla="*/ 776026 w 1168992"/>
                  <a:gd name="connsiteY0" fmla="*/ 948417 h 950490"/>
                  <a:gd name="connsiteX1" fmla="*/ 0 w 1168992"/>
                  <a:gd name="connsiteY1" fmla="*/ 0 h 950490"/>
                  <a:gd name="connsiteX2" fmla="*/ 1168992 w 1168992"/>
                  <a:gd name="connsiteY2" fmla="*/ 950490 h 950490"/>
                  <a:gd name="connsiteX3" fmla="*/ 776026 w 1168992"/>
                  <a:gd name="connsiteY3" fmla="*/ 948417 h 950490"/>
                  <a:gd name="connsiteX0" fmla="*/ 776026 w 1168991"/>
                  <a:gd name="connsiteY0" fmla="*/ 948417 h 948417"/>
                  <a:gd name="connsiteX1" fmla="*/ 0 w 1168991"/>
                  <a:gd name="connsiteY1" fmla="*/ 0 h 948417"/>
                  <a:gd name="connsiteX2" fmla="*/ 1168991 w 1168991"/>
                  <a:gd name="connsiteY2" fmla="*/ 948111 h 948417"/>
                  <a:gd name="connsiteX3" fmla="*/ 776026 w 1168991"/>
                  <a:gd name="connsiteY3" fmla="*/ 948417 h 948417"/>
                  <a:gd name="connsiteX0" fmla="*/ 1318642 w 1711607"/>
                  <a:gd name="connsiteY0" fmla="*/ 1196064 h 1196064"/>
                  <a:gd name="connsiteX1" fmla="*/ 0 w 1711607"/>
                  <a:gd name="connsiteY1" fmla="*/ 0 h 1196064"/>
                  <a:gd name="connsiteX2" fmla="*/ 1711607 w 1711607"/>
                  <a:gd name="connsiteY2" fmla="*/ 1195758 h 1196064"/>
                  <a:gd name="connsiteX3" fmla="*/ 1318642 w 1711607"/>
                  <a:gd name="connsiteY3" fmla="*/ 1196064 h 1196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1607" h="1196064">
                    <a:moveTo>
                      <a:pt x="1318642" y="1196064"/>
                    </a:moveTo>
                    <a:lnTo>
                      <a:pt x="0" y="0"/>
                    </a:lnTo>
                    <a:lnTo>
                      <a:pt x="1711607" y="1195758"/>
                    </a:lnTo>
                    <a:lnTo>
                      <a:pt x="1318642" y="1196064"/>
                    </a:lnTo>
                    <a:close/>
                  </a:path>
                </a:pathLst>
              </a:custGeom>
              <a:gradFill>
                <a:gsLst>
                  <a:gs pos="0">
                    <a:srgbClr val="07A398"/>
                  </a:gs>
                  <a:gs pos="100000">
                    <a:srgbClr val="07A398">
                      <a:lumMod val="10000"/>
                    </a:srgbClr>
                  </a:gs>
                </a:gsLst>
                <a:lin ang="162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sp>
          <p:nvSpPr>
            <p:cNvPr id="31" name="สี่เหลี่ยมผืนผ้า 30"/>
            <p:cNvSpPr/>
            <p:nvPr/>
          </p:nvSpPr>
          <p:spPr>
            <a:xfrm>
              <a:off x="6752723" y="1936117"/>
              <a:ext cx="174496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ด้านเศรษฐกิจ</a:t>
              </a:r>
              <a:endParaRPr lang="th-TH" dirty="0"/>
            </a:p>
          </p:txBody>
        </p:sp>
        <p:pic>
          <p:nvPicPr>
            <p:cNvPr id="32" name="รูปภาพ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8811" y="1426166"/>
              <a:ext cx="635927" cy="974406"/>
            </a:xfrm>
            <a:prstGeom prst="rect">
              <a:avLst/>
            </a:prstGeom>
          </p:spPr>
        </p:pic>
      </p:grpSp>
      <p:grpSp>
        <p:nvGrpSpPr>
          <p:cNvPr id="44" name="กลุ่ม 43"/>
          <p:cNvGrpSpPr/>
          <p:nvPr/>
        </p:nvGrpSpPr>
        <p:grpSpPr>
          <a:xfrm>
            <a:off x="4755844" y="2806920"/>
            <a:ext cx="3836691" cy="1230270"/>
            <a:chOff x="4755844" y="2806920"/>
            <a:chExt cx="3836691" cy="1230270"/>
          </a:xfrm>
        </p:grpSpPr>
        <p:grpSp>
          <p:nvGrpSpPr>
            <p:cNvPr id="12" name="Group 115">
              <a:extLst>
                <a:ext uri="{FF2B5EF4-FFF2-40B4-BE49-F238E27FC236}">
                  <a16:creationId xmlns:a16="http://schemas.microsoft.com/office/drawing/2014/main" id="{8C3794D8-64D9-40F7-A4C6-851B238340CB}"/>
                </a:ext>
              </a:extLst>
            </p:cNvPr>
            <p:cNvGrpSpPr/>
            <p:nvPr/>
          </p:nvGrpSpPr>
          <p:grpSpPr>
            <a:xfrm>
              <a:off x="4755844" y="3283394"/>
              <a:ext cx="1945242" cy="753796"/>
              <a:chOff x="4726118" y="1987706"/>
              <a:chExt cx="2665317" cy="753796"/>
            </a:xfrm>
          </p:grpSpPr>
          <p:sp>
            <p:nvSpPr>
              <p:cNvPr id="25" name="Right Arrow 47">
                <a:extLst>
                  <a:ext uri="{FF2B5EF4-FFF2-40B4-BE49-F238E27FC236}">
                    <a16:creationId xmlns:a16="http://schemas.microsoft.com/office/drawing/2014/main" id="{A3D00585-6EAF-4AAE-A4D2-E34989206F6A}"/>
                  </a:ext>
                </a:extLst>
              </p:cNvPr>
              <p:cNvSpPr/>
              <p:nvPr/>
            </p:nvSpPr>
            <p:spPr>
              <a:xfrm>
                <a:off x="5869620" y="1987706"/>
                <a:ext cx="1521815" cy="753796"/>
              </a:xfrm>
              <a:prstGeom prst="rightArrow">
                <a:avLst/>
              </a:prstGeom>
              <a:solidFill>
                <a:srgbClr val="FBA2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6" name="Isosceles Triangle 29">
                <a:extLst>
                  <a:ext uri="{FF2B5EF4-FFF2-40B4-BE49-F238E27FC236}">
                    <a16:creationId xmlns:a16="http://schemas.microsoft.com/office/drawing/2014/main" id="{E41BD116-550D-484A-A8C3-503CAAF0B86C}"/>
                  </a:ext>
                </a:extLst>
              </p:cNvPr>
              <p:cNvSpPr/>
              <p:nvPr/>
            </p:nvSpPr>
            <p:spPr>
              <a:xfrm rot="16200000">
                <a:off x="5114090" y="1788914"/>
                <a:ext cx="372495" cy="1148439"/>
              </a:xfrm>
              <a:custGeom>
                <a:avLst/>
                <a:gdLst>
                  <a:gd name="connsiteX0" fmla="*/ 0 w 389393"/>
                  <a:gd name="connsiteY0" fmla="*/ 1077005 h 1077005"/>
                  <a:gd name="connsiteX1" fmla="*/ 0 w 389393"/>
                  <a:gd name="connsiteY1" fmla="*/ 0 h 1077005"/>
                  <a:gd name="connsiteX2" fmla="*/ 389393 w 389393"/>
                  <a:gd name="connsiteY2" fmla="*/ 1077005 h 1077005"/>
                  <a:gd name="connsiteX3" fmla="*/ 0 w 389393"/>
                  <a:gd name="connsiteY3" fmla="*/ 1077005 h 1077005"/>
                  <a:gd name="connsiteX0" fmla="*/ 781050 w 1170443"/>
                  <a:gd name="connsiteY0" fmla="*/ 943655 h 943655"/>
                  <a:gd name="connsiteX1" fmla="*/ 0 w 1170443"/>
                  <a:gd name="connsiteY1" fmla="*/ 0 h 943655"/>
                  <a:gd name="connsiteX2" fmla="*/ 1170443 w 1170443"/>
                  <a:gd name="connsiteY2" fmla="*/ 943655 h 943655"/>
                  <a:gd name="connsiteX3" fmla="*/ 781050 w 1170443"/>
                  <a:gd name="connsiteY3" fmla="*/ 943655 h 943655"/>
                  <a:gd name="connsiteX0" fmla="*/ 776026 w 1170443"/>
                  <a:gd name="connsiteY0" fmla="*/ 948417 h 948417"/>
                  <a:gd name="connsiteX1" fmla="*/ 0 w 1170443"/>
                  <a:gd name="connsiteY1" fmla="*/ 0 h 948417"/>
                  <a:gd name="connsiteX2" fmla="*/ 1170443 w 1170443"/>
                  <a:gd name="connsiteY2" fmla="*/ 943655 h 948417"/>
                  <a:gd name="connsiteX3" fmla="*/ 776026 w 1170443"/>
                  <a:gd name="connsiteY3" fmla="*/ 948417 h 948417"/>
                  <a:gd name="connsiteX0" fmla="*/ 776026 w 1170443"/>
                  <a:gd name="connsiteY0" fmla="*/ 948417 h 952860"/>
                  <a:gd name="connsiteX1" fmla="*/ 0 w 1170443"/>
                  <a:gd name="connsiteY1" fmla="*/ 0 h 952860"/>
                  <a:gd name="connsiteX2" fmla="*/ 1170443 w 1170443"/>
                  <a:gd name="connsiteY2" fmla="*/ 952860 h 952860"/>
                  <a:gd name="connsiteX3" fmla="*/ 776026 w 1170443"/>
                  <a:gd name="connsiteY3" fmla="*/ 948417 h 952860"/>
                  <a:gd name="connsiteX0" fmla="*/ 776026 w 1163968"/>
                  <a:gd name="connsiteY0" fmla="*/ 948417 h 952863"/>
                  <a:gd name="connsiteX1" fmla="*/ 0 w 1163968"/>
                  <a:gd name="connsiteY1" fmla="*/ 0 h 952863"/>
                  <a:gd name="connsiteX2" fmla="*/ 1163968 w 1163968"/>
                  <a:gd name="connsiteY2" fmla="*/ 952863 h 952863"/>
                  <a:gd name="connsiteX3" fmla="*/ 776026 w 1163968"/>
                  <a:gd name="connsiteY3" fmla="*/ 948417 h 952863"/>
                  <a:gd name="connsiteX0" fmla="*/ 776026 w 1168993"/>
                  <a:gd name="connsiteY0" fmla="*/ 948417 h 955244"/>
                  <a:gd name="connsiteX1" fmla="*/ 0 w 1168993"/>
                  <a:gd name="connsiteY1" fmla="*/ 0 h 955244"/>
                  <a:gd name="connsiteX2" fmla="*/ 1168993 w 1168993"/>
                  <a:gd name="connsiteY2" fmla="*/ 955244 h 955244"/>
                  <a:gd name="connsiteX3" fmla="*/ 776026 w 1168993"/>
                  <a:gd name="connsiteY3" fmla="*/ 948417 h 955244"/>
                  <a:gd name="connsiteX0" fmla="*/ 776026 w 1161456"/>
                  <a:gd name="connsiteY0" fmla="*/ 948417 h 948417"/>
                  <a:gd name="connsiteX1" fmla="*/ 0 w 1161456"/>
                  <a:gd name="connsiteY1" fmla="*/ 0 h 948417"/>
                  <a:gd name="connsiteX2" fmla="*/ 1161456 w 1161456"/>
                  <a:gd name="connsiteY2" fmla="*/ 945719 h 948417"/>
                  <a:gd name="connsiteX3" fmla="*/ 776026 w 1161456"/>
                  <a:gd name="connsiteY3" fmla="*/ 948417 h 948417"/>
                  <a:gd name="connsiteX0" fmla="*/ 776026 w 1168992"/>
                  <a:gd name="connsiteY0" fmla="*/ 948417 h 950484"/>
                  <a:gd name="connsiteX1" fmla="*/ 0 w 1168992"/>
                  <a:gd name="connsiteY1" fmla="*/ 0 h 950484"/>
                  <a:gd name="connsiteX2" fmla="*/ 1168992 w 1168992"/>
                  <a:gd name="connsiteY2" fmla="*/ 950484 h 950484"/>
                  <a:gd name="connsiteX3" fmla="*/ 776026 w 1168992"/>
                  <a:gd name="connsiteY3" fmla="*/ 948417 h 950484"/>
                  <a:gd name="connsiteX0" fmla="*/ 776026 w 1176528"/>
                  <a:gd name="connsiteY0" fmla="*/ 948417 h 950487"/>
                  <a:gd name="connsiteX1" fmla="*/ 0 w 1176528"/>
                  <a:gd name="connsiteY1" fmla="*/ 0 h 950487"/>
                  <a:gd name="connsiteX2" fmla="*/ 1176528 w 1176528"/>
                  <a:gd name="connsiteY2" fmla="*/ 950487 h 950487"/>
                  <a:gd name="connsiteX3" fmla="*/ 776026 w 1176528"/>
                  <a:gd name="connsiteY3" fmla="*/ 948417 h 950487"/>
                  <a:gd name="connsiteX0" fmla="*/ 776026 w 1168992"/>
                  <a:gd name="connsiteY0" fmla="*/ 948417 h 950490"/>
                  <a:gd name="connsiteX1" fmla="*/ 0 w 1168992"/>
                  <a:gd name="connsiteY1" fmla="*/ 0 h 950490"/>
                  <a:gd name="connsiteX2" fmla="*/ 1168992 w 1168992"/>
                  <a:gd name="connsiteY2" fmla="*/ 950490 h 950490"/>
                  <a:gd name="connsiteX3" fmla="*/ 776026 w 1168992"/>
                  <a:gd name="connsiteY3" fmla="*/ 948417 h 950490"/>
                  <a:gd name="connsiteX0" fmla="*/ 776026 w 1168991"/>
                  <a:gd name="connsiteY0" fmla="*/ 948417 h 948417"/>
                  <a:gd name="connsiteX1" fmla="*/ 0 w 1168991"/>
                  <a:gd name="connsiteY1" fmla="*/ 0 h 948417"/>
                  <a:gd name="connsiteX2" fmla="*/ 1168991 w 1168991"/>
                  <a:gd name="connsiteY2" fmla="*/ 948111 h 948417"/>
                  <a:gd name="connsiteX3" fmla="*/ 776026 w 1168991"/>
                  <a:gd name="connsiteY3" fmla="*/ 948417 h 948417"/>
                  <a:gd name="connsiteX0" fmla="*/ 0 w 392965"/>
                  <a:gd name="connsiteY0" fmla="*/ 595989 h 595989"/>
                  <a:gd name="connsiteX1" fmla="*/ 148430 w 392965"/>
                  <a:gd name="connsiteY1" fmla="*/ 0 h 595989"/>
                  <a:gd name="connsiteX2" fmla="*/ 392965 w 392965"/>
                  <a:gd name="connsiteY2" fmla="*/ 595683 h 595989"/>
                  <a:gd name="connsiteX3" fmla="*/ 0 w 392965"/>
                  <a:gd name="connsiteY3" fmla="*/ 595989 h 595989"/>
                  <a:gd name="connsiteX0" fmla="*/ 0 w 392965"/>
                  <a:gd name="connsiteY0" fmla="*/ 1148439 h 1148439"/>
                  <a:gd name="connsiteX1" fmla="*/ 148430 w 392965"/>
                  <a:gd name="connsiteY1" fmla="*/ 0 h 1148439"/>
                  <a:gd name="connsiteX2" fmla="*/ 392965 w 392965"/>
                  <a:gd name="connsiteY2" fmla="*/ 1148133 h 1148439"/>
                  <a:gd name="connsiteX3" fmla="*/ 0 w 392965"/>
                  <a:gd name="connsiteY3" fmla="*/ 1148439 h 1148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2965" h="1148439">
                    <a:moveTo>
                      <a:pt x="0" y="1148439"/>
                    </a:moveTo>
                    <a:lnTo>
                      <a:pt x="148430" y="0"/>
                    </a:lnTo>
                    <a:lnTo>
                      <a:pt x="392965" y="1148133"/>
                    </a:lnTo>
                    <a:lnTo>
                      <a:pt x="0" y="1148439"/>
                    </a:lnTo>
                    <a:close/>
                  </a:path>
                </a:pathLst>
              </a:custGeom>
              <a:gradFill>
                <a:gsLst>
                  <a:gs pos="50000">
                    <a:srgbClr val="FBA200">
                      <a:lumMod val="10000"/>
                    </a:srgbClr>
                  </a:gs>
                  <a:gs pos="0">
                    <a:srgbClr val="FBA200"/>
                  </a:gs>
                  <a:gs pos="100000">
                    <a:srgbClr val="FBA200">
                      <a:lumMod val="10000"/>
                    </a:srgbClr>
                  </a:gs>
                </a:gsLst>
                <a:lin ang="162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sp>
          <p:nvSpPr>
            <p:cNvPr id="33" name="สี่เหลี่ยมผืนผ้า 32"/>
            <p:cNvSpPr/>
            <p:nvPr/>
          </p:nvSpPr>
          <p:spPr>
            <a:xfrm>
              <a:off x="6847572" y="3513970"/>
              <a:ext cx="174496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ด้านสังคม </a:t>
              </a:r>
              <a:endParaRPr lang="th-TH" dirty="0"/>
            </a:p>
          </p:txBody>
        </p:sp>
        <p:pic>
          <p:nvPicPr>
            <p:cNvPr id="38" name="รูปภาพ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5342" y="2806920"/>
              <a:ext cx="635927" cy="974406"/>
            </a:xfrm>
            <a:prstGeom prst="rect">
              <a:avLst/>
            </a:prstGeom>
          </p:spPr>
        </p:pic>
      </p:grpSp>
      <p:grpSp>
        <p:nvGrpSpPr>
          <p:cNvPr id="45" name="กลุ่ม 44"/>
          <p:cNvGrpSpPr/>
          <p:nvPr/>
        </p:nvGrpSpPr>
        <p:grpSpPr>
          <a:xfrm>
            <a:off x="4734989" y="3674991"/>
            <a:ext cx="4085483" cy="1754475"/>
            <a:chOff x="4734989" y="3674991"/>
            <a:chExt cx="4085483" cy="1754475"/>
          </a:xfrm>
        </p:grpSpPr>
        <p:grpSp>
          <p:nvGrpSpPr>
            <p:cNvPr id="11" name="Group 112">
              <a:extLst>
                <a:ext uri="{FF2B5EF4-FFF2-40B4-BE49-F238E27FC236}">
                  <a16:creationId xmlns:a16="http://schemas.microsoft.com/office/drawing/2014/main" id="{998139F3-CDCD-4A49-A12C-D7F5107774C4}"/>
                </a:ext>
              </a:extLst>
            </p:cNvPr>
            <p:cNvGrpSpPr/>
            <p:nvPr/>
          </p:nvGrpSpPr>
          <p:grpSpPr>
            <a:xfrm flipV="1">
              <a:off x="4734989" y="3674991"/>
              <a:ext cx="1966097" cy="1754475"/>
              <a:chOff x="4697542" y="1987706"/>
              <a:chExt cx="2693893" cy="1754475"/>
            </a:xfrm>
          </p:grpSpPr>
          <p:sp>
            <p:nvSpPr>
              <p:cNvPr id="27" name="Right Arrow 49">
                <a:extLst>
                  <a:ext uri="{FF2B5EF4-FFF2-40B4-BE49-F238E27FC236}">
                    <a16:creationId xmlns:a16="http://schemas.microsoft.com/office/drawing/2014/main" id="{B4EB5509-591A-4C30-A926-DB27DD89E983}"/>
                  </a:ext>
                </a:extLst>
              </p:cNvPr>
              <p:cNvSpPr/>
              <p:nvPr/>
            </p:nvSpPr>
            <p:spPr>
              <a:xfrm>
                <a:off x="5869620" y="1987706"/>
                <a:ext cx="1521815" cy="753796"/>
              </a:xfrm>
              <a:prstGeom prst="rightArrow">
                <a:avLst/>
              </a:prstGeom>
              <a:solidFill>
                <a:srgbClr val="57687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8" name="Isosceles Triangle 29">
                <a:extLst>
                  <a:ext uri="{FF2B5EF4-FFF2-40B4-BE49-F238E27FC236}">
                    <a16:creationId xmlns:a16="http://schemas.microsoft.com/office/drawing/2014/main" id="{EAECB9D8-FB4B-4808-83B1-44B581C722D0}"/>
                  </a:ext>
                </a:extLst>
              </p:cNvPr>
              <p:cNvSpPr/>
              <p:nvPr/>
            </p:nvSpPr>
            <p:spPr>
              <a:xfrm rot="16200000">
                <a:off x="4503403" y="2371026"/>
                <a:ext cx="1565294" cy="1177015"/>
              </a:xfrm>
              <a:custGeom>
                <a:avLst/>
                <a:gdLst>
                  <a:gd name="connsiteX0" fmla="*/ 0 w 389393"/>
                  <a:gd name="connsiteY0" fmla="*/ 1077005 h 1077005"/>
                  <a:gd name="connsiteX1" fmla="*/ 0 w 389393"/>
                  <a:gd name="connsiteY1" fmla="*/ 0 h 1077005"/>
                  <a:gd name="connsiteX2" fmla="*/ 389393 w 389393"/>
                  <a:gd name="connsiteY2" fmla="*/ 1077005 h 1077005"/>
                  <a:gd name="connsiteX3" fmla="*/ 0 w 389393"/>
                  <a:gd name="connsiteY3" fmla="*/ 1077005 h 1077005"/>
                  <a:gd name="connsiteX0" fmla="*/ 781050 w 1170443"/>
                  <a:gd name="connsiteY0" fmla="*/ 943655 h 943655"/>
                  <a:gd name="connsiteX1" fmla="*/ 0 w 1170443"/>
                  <a:gd name="connsiteY1" fmla="*/ 0 h 943655"/>
                  <a:gd name="connsiteX2" fmla="*/ 1170443 w 1170443"/>
                  <a:gd name="connsiteY2" fmla="*/ 943655 h 943655"/>
                  <a:gd name="connsiteX3" fmla="*/ 781050 w 1170443"/>
                  <a:gd name="connsiteY3" fmla="*/ 943655 h 943655"/>
                  <a:gd name="connsiteX0" fmla="*/ 776026 w 1170443"/>
                  <a:gd name="connsiteY0" fmla="*/ 948417 h 948417"/>
                  <a:gd name="connsiteX1" fmla="*/ 0 w 1170443"/>
                  <a:gd name="connsiteY1" fmla="*/ 0 h 948417"/>
                  <a:gd name="connsiteX2" fmla="*/ 1170443 w 1170443"/>
                  <a:gd name="connsiteY2" fmla="*/ 943655 h 948417"/>
                  <a:gd name="connsiteX3" fmla="*/ 776026 w 1170443"/>
                  <a:gd name="connsiteY3" fmla="*/ 948417 h 948417"/>
                  <a:gd name="connsiteX0" fmla="*/ 776026 w 1170443"/>
                  <a:gd name="connsiteY0" fmla="*/ 948417 h 952860"/>
                  <a:gd name="connsiteX1" fmla="*/ 0 w 1170443"/>
                  <a:gd name="connsiteY1" fmla="*/ 0 h 952860"/>
                  <a:gd name="connsiteX2" fmla="*/ 1170443 w 1170443"/>
                  <a:gd name="connsiteY2" fmla="*/ 952860 h 952860"/>
                  <a:gd name="connsiteX3" fmla="*/ 776026 w 1170443"/>
                  <a:gd name="connsiteY3" fmla="*/ 948417 h 952860"/>
                  <a:gd name="connsiteX0" fmla="*/ 776026 w 1163968"/>
                  <a:gd name="connsiteY0" fmla="*/ 948417 h 952863"/>
                  <a:gd name="connsiteX1" fmla="*/ 0 w 1163968"/>
                  <a:gd name="connsiteY1" fmla="*/ 0 h 952863"/>
                  <a:gd name="connsiteX2" fmla="*/ 1163968 w 1163968"/>
                  <a:gd name="connsiteY2" fmla="*/ 952863 h 952863"/>
                  <a:gd name="connsiteX3" fmla="*/ 776026 w 1163968"/>
                  <a:gd name="connsiteY3" fmla="*/ 948417 h 952863"/>
                  <a:gd name="connsiteX0" fmla="*/ 776026 w 1168993"/>
                  <a:gd name="connsiteY0" fmla="*/ 948417 h 955244"/>
                  <a:gd name="connsiteX1" fmla="*/ 0 w 1168993"/>
                  <a:gd name="connsiteY1" fmla="*/ 0 h 955244"/>
                  <a:gd name="connsiteX2" fmla="*/ 1168993 w 1168993"/>
                  <a:gd name="connsiteY2" fmla="*/ 955244 h 955244"/>
                  <a:gd name="connsiteX3" fmla="*/ 776026 w 1168993"/>
                  <a:gd name="connsiteY3" fmla="*/ 948417 h 955244"/>
                  <a:gd name="connsiteX0" fmla="*/ 776026 w 1161456"/>
                  <a:gd name="connsiteY0" fmla="*/ 948417 h 948417"/>
                  <a:gd name="connsiteX1" fmla="*/ 0 w 1161456"/>
                  <a:gd name="connsiteY1" fmla="*/ 0 h 948417"/>
                  <a:gd name="connsiteX2" fmla="*/ 1161456 w 1161456"/>
                  <a:gd name="connsiteY2" fmla="*/ 945719 h 948417"/>
                  <a:gd name="connsiteX3" fmla="*/ 776026 w 1161456"/>
                  <a:gd name="connsiteY3" fmla="*/ 948417 h 948417"/>
                  <a:gd name="connsiteX0" fmla="*/ 776026 w 1168992"/>
                  <a:gd name="connsiteY0" fmla="*/ 948417 h 950484"/>
                  <a:gd name="connsiteX1" fmla="*/ 0 w 1168992"/>
                  <a:gd name="connsiteY1" fmla="*/ 0 h 950484"/>
                  <a:gd name="connsiteX2" fmla="*/ 1168992 w 1168992"/>
                  <a:gd name="connsiteY2" fmla="*/ 950484 h 950484"/>
                  <a:gd name="connsiteX3" fmla="*/ 776026 w 1168992"/>
                  <a:gd name="connsiteY3" fmla="*/ 948417 h 950484"/>
                  <a:gd name="connsiteX0" fmla="*/ 776026 w 1176528"/>
                  <a:gd name="connsiteY0" fmla="*/ 948417 h 950487"/>
                  <a:gd name="connsiteX1" fmla="*/ 0 w 1176528"/>
                  <a:gd name="connsiteY1" fmla="*/ 0 h 950487"/>
                  <a:gd name="connsiteX2" fmla="*/ 1176528 w 1176528"/>
                  <a:gd name="connsiteY2" fmla="*/ 950487 h 950487"/>
                  <a:gd name="connsiteX3" fmla="*/ 776026 w 1176528"/>
                  <a:gd name="connsiteY3" fmla="*/ 948417 h 950487"/>
                  <a:gd name="connsiteX0" fmla="*/ 776026 w 1168992"/>
                  <a:gd name="connsiteY0" fmla="*/ 948417 h 950490"/>
                  <a:gd name="connsiteX1" fmla="*/ 0 w 1168992"/>
                  <a:gd name="connsiteY1" fmla="*/ 0 h 950490"/>
                  <a:gd name="connsiteX2" fmla="*/ 1168992 w 1168992"/>
                  <a:gd name="connsiteY2" fmla="*/ 950490 h 950490"/>
                  <a:gd name="connsiteX3" fmla="*/ 776026 w 1168992"/>
                  <a:gd name="connsiteY3" fmla="*/ 948417 h 950490"/>
                  <a:gd name="connsiteX0" fmla="*/ 776026 w 1168991"/>
                  <a:gd name="connsiteY0" fmla="*/ 948417 h 948417"/>
                  <a:gd name="connsiteX1" fmla="*/ 0 w 1168991"/>
                  <a:gd name="connsiteY1" fmla="*/ 0 h 948417"/>
                  <a:gd name="connsiteX2" fmla="*/ 1168991 w 1168991"/>
                  <a:gd name="connsiteY2" fmla="*/ 948111 h 948417"/>
                  <a:gd name="connsiteX3" fmla="*/ 776026 w 1168991"/>
                  <a:gd name="connsiteY3" fmla="*/ 948417 h 948417"/>
                  <a:gd name="connsiteX0" fmla="*/ 1258349 w 1651314"/>
                  <a:gd name="connsiteY0" fmla="*/ 1177015 h 1177015"/>
                  <a:gd name="connsiteX1" fmla="*/ 0 w 1651314"/>
                  <a:gd name="connsiteY1" fmla="*/ 0 h 1177015"/>
                  <a:gd name="connsiteX2" fmla="*/ 1651314 w 1651314"/>
                  <a:gd name="connsiteY2" fmla="*/ 1176709 h 1177015"/>
                  <a:gd name="connsiteX3" fmla="*/ 1258349 w 1651314"/>
                  <a:gd name="connsiteY3" fmla="*/ 1177015 h 1177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51314" h="1177015">
                    <a:moveTo>
                      <a:pt x="1258349" y="1177015"/>
                    </a:moveTo>
                    <a:lnTo>
                      <a:pt x="0" y="0"/>
                    </a:lnTo>
                    <a:lnTo>
                      <a:pt x="1651314" y="1176709"/>
                    </a:lnTo>
                    <a:lnTo>
                      <a:pt x="1258349" y="1177015"/>
                    </a:lnTo>
                    <a:close/>
                  </a:path>
                </a:pathLst>
              </a:custGeom>
              <a:gradFill>
                <a:gsLst>
                  <a:gs pos="0">
                    <a:srgbClr val="57687C"/>
                  </a:gs>
                  <a:gs pos="100000">
                    <a:srgbClr val="57687C">
                      <a:lumMod val="10000"/>
                    </a:srgbClr>
                  </a:gs>
                </a:gsLst>
                <a:lin ang="162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sp>
          <p:nvSpPr>
            <p:cNvPr id="34" name="สี่เหลี่ยมผืนผ้า 33"/>
            <p:cNvSpPr/>
            <p:nvPr/>
          </p:nvSpPr>
          <p:spPr>
            <a:xfrm>
              <a:off x="6752723" y="4904604"/>
              <a:ext cx="206774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ด้านวัฒนธรรม</a:t>
              </a:r>
              <a:endParaRPr lang="th-TH" dirty="0"/>
            </a:p>
          </p:txBody>
        </p:sp>
        <p:pic>
          <p:nvPicPr>
            <p:cNvPr id="39" name="รูปภาพ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0173" y="4202926"/>
              <a:ext cx="635927" cy="974406"/>
            </a:xfrm>
            <a:prstGeom prst="rect">
              <a:avLst/>
            </a:prstGeom>
          </p:spPr>
        </p:pic>
      </p:grpSp>
      <p:grpSp>
        <p:nvGrpSpPr>
          <p:cNvPr id="47" name="กลุ่ม 46"/>
          <p:cNvGrpSpPr/>
          <p:nvPr/>
        </p:nvGrpSpPr>
        <p:grpSpPr>
          <a:xfrm>
            <a:off x="630811" y="3674991"/>
            <a:ext cx="3778200" cy="1754475"/>
            <a:chOff x="630811" y="3674991"/>
            <a:chExt cx="3778200" cy="1754475"/>
          </a:xfrm>
        </p:grpSpPr>
        <p:grpSp>
          <p:nvGrpSpPr>
            <p:cNvPr id="15" name="Group 121">
              <a:extLst>
                <a:ext uri="{FF2B5EF4-FFF2-40B4-BE49-F238E27FC236}">
                  <a16:creationId xmlns:a16="http://schemas.microsoft.com/office/drawing/2014/main" id="{ACEF7E45-A110-4AF5-A30B-02703175AA4B}"/>
                </a:ext>
              </a:extLst>
            </p:cNvPr>
            <p:cNvGrpSpPr/>
            <p:nvPr/>
          </p:nvGrpSpPr>
          <p:grpSpPr>
            <a:xfrm flipH="1" flipV="1">
              <a:off x="2442914" y="3674991"/>
              <a:ext cx="1966097" cy="1754475"/>
              <a:chOff x="4697542" y="1987706"/>
              <a:chExt cx="2693893" cy="1754475"/>
            </a:xfrm>
          </p:grpSpPr>
          <p:sp>
            <p:nvSpPr>
              <p:cNvPr id="21" name="Right Arrow 59">
                <a:extLst>
                  <a:ext uri="{FF2B5EF4-FFF2-40B4-BE49-F238E27FC236}">
                    <a16:creationId xmlns:a16="http://schemas.microsoft.com/office/drawing/2014/main" id="{206C2BAA-1433-4333-BF8D-5A023097D258}"/>
                  </a:ext>
                </a:extLst>
              </p:cNvPr>
              <p:cNvSpPr/>
              <p:nvPr/>
            </p:nvSpPr>
            <p:spPr>
              <a:xfrm>
                <a:off x="5869620" y="1987706"/>
                <a:ext cx="1521815" cy="753796"/>
              </a:xfrm>
              <a:prstGeom prst="rightArrow">
                <a:avLst/>
              </a:prstGeom>
              <a:solidFill>
                <a:srgbClr val="E6260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2" name="Isosceles Triangle 29">
                <a:extLst>
                  <a:ext uri="{FF2B5EF4-FFF2-40B4-BE49-F238E27FC236}">
                    <a16:creationId xmlns:a16="http://schemas.microsoft.com/office/drawing/2014/main" id="{3DD6F6BB-C1B8-4ACA-805C-D1AEF82CEB09}"/>
                  </a:ext>
                </a:extLst>
              </p:cNvPr>
              <p:cNvSpPr/>
              <p:nvPr/>
            </p:nvSpPr>
            <p:spPr>
              <a:xfrm rot="16200000">
                <a:off x="4503403" y="2371026"/>
                <a:ext cx="1565294" cy="1177015"/>
              </a:xfrm>
              <a:custGeom>
                <a:avLst/>
                <a:gdLst>
                  <a:gd name="connsiteX0" fmla="*/ 0 w 389393"/>
                  <a:gd name="connsiteY0" fmla="*/ 1077005 h 1077005"/>
                  <a:gd name="connsiteX1" fmla="*/ 0 w 389393"/>
                  <a:gd name="connsiteY1" fmla="*/ 0 h 1077005"/>
                  <a:gd name="connsiteX2" fmla="*/ 389393 w 389393"/>
                  <a:gd name="connsiteY2" fmla="*/ 1077005 h 1077005"/>
                  <a:gd name="connsiteX3" fmla="*/ 0 w 389393"/>
                  <a:gd name="connsiteY3" fmla="*/ 1077005 h 1077005"/>
                  <a:gd name="connsiteX0" fmla="*/ 781050 w 1170443"/>
                  <a:gd name="connsiteY0" fmla="*/ 943655 h 943655"/>
                  <a:gd name="connsiteX1" fmla="*/ 0 w 1170443"/>
                  <a:gd name="connsiteY1" fmla="*/ 0 h 943655"/>
                  <a:gd name="connsiteX2" fmla="*/ 1170443 w 1170443"/>
                  <a:gd name="connsiteY2" fmla="*/ 943655 h 943655"/>
                  <a:gd name="connsiteX3" fmla="*/ 781050 w 1170443"/>
                  <a:gd name="connsiteY3" fmla="*/ 943655 h 943655"/>
                  <a:gd name="connsiteX0" fmla="*/ 776026 w 1170443"/>
                  <a:gd name="connsiteY0" fmla="*/ 948417 h 948417"/>
                  <a:gd name="connsiteX1" fmla="*/ 0 w 1170443"/>
                  <a:gd name="connsiteY1" fmla="*/ 0 h 948417"/>
                  <a:gd name="connsiteX2" fmla="*/ 1170443 w 1170443"/>
                  <a:gd name="connsiteY2" fmla="*/ 943655 h 948417"/>
                  <a:gd name="connsiteX3" fmla="*/ 776026 w 1170443"/>
                  <a:gd name="connsiteY3" fmla="*/ 948417 h 948417"/>
                  <a:gd name="connsiteX0" fmla="*/ 776026 w 1170443"/>
                  <a:gd name="connsiteY0" fmla="*/ 948417 h 952860"/>
                  <a:gd name="connsiteX1" fmla="*/ 0 w 1170443"/>
                  <a:gd name="connsiteY1" fmla="*/ 0 h 952860"/>
                  <a:gd name="connsiteX2" fmla="*/ 1170443 w 1170443"/>
                  <a:gd name="connsiteY2" fmla="*/ 952860 h 952860"/>
                  <a:gd name="connsiteX3" fmla="*/ 776026 w 1170443"/>
                  <a:gd name="connsiteY3" fmla="*/ 948417 h 952860"/>
                  <a:gd name="connsiteX0" fmla="*/ 776026 w 1163968"/>
                  <a:gd name="connsiteY0" fmla="*/ 948417 h 952863"/>
                  <a:gd name="connsiteX1" fmla="*/ 0 w 1163968"/>
                  <a:gd name="connsiteY1" fmla="*/ 0 h 952863"/>
                  <a:gd name="connsiteX2" fmla="*/ 1163968 w 1163968"/>
                  <a:gd name="connsiteY2" fmla="*/ 952863 h 952863"/>
                  <a:gd name="connsiteX3" fmla="*/ 776026 w 1163968"/>
                  <a:gd name="connsiteY3" fmla="*/ 948417 h 952863"/>
                  <a:gd name="connsiteX0" fmla="*/ 776026 w 1168993"/>
                  <a:gd name="connsiteY0" fmla="*/ 948417 h 955244"/>
                  <a:gd name="connsiteX1" fmla="*/ 0 w 1168993"/>
                  <a:gd name="connsiteY1" fmla="*/ 0 h 955244"/>
                  <a:gd name="connsiteX2" fmla="*/ 1168993 w 1168993"/>
                  <a:gd name="connsiteY2" fmla="*/ 955244 h 955244"/>
                  <a:gd name="connsiteX3" fmla="*/ 776026 w 1168993"/>
                  <a:gd name="connsiteY3" fmla="*/ 948417 h 955244"/>
                  <a:gd name="connsiteX0" fmla="*/ 776026 w 1161456"/>
                  <a:gd name="connsiteY0" fmla="*/ 948417 h 948417"/>
                  <a:gd name="connsiteX1" fmla="*/ 0 w 1161456"/>
                  <a:gd name="connsiteY1" fmla="*/ 0 h 948417"/>
                  <a:gd name="connsiteX2" fmla="*/ 1161456 w 1161456"/>
                  <a:gd name="connsiteY2" fmla="*/ 945719 h 948417"/>
                  <a:gd name="connsiteX3" fmla="*/ 776026 w 1161456"/>
                  <a:gd name="connsiteY3" fmla="*/ 948417 h 948417"/>
                  <a:gd name="connsiteX0" fmla="*/ 776026 w 1168992"/>
                  <a:gd name="connsiteY0" fmla="*/ 948417 h 950484"/>
                  <a:gd name="connsiteX1" fmla="*/ 0 w 1168992"/>
                  <a:gd name="connsiteY1" fmla="*/ 0 h 950484"/>
                  <a:gd name="connsiteX2" fmla="*/ 1168992 w 1168992"/>
                  <a:gd name="connsiteY2" fmla="*/ 950484 h 950484"/>
                  <a:gd name="connsiteX3" fmla="*/ 776026 w 1168992"/>
                  <a:gd name="connsiteY3" fmla="*/ 948417 h 950484"/>
                  <a:gd name="connsiteX0" fmla="*/ 776026 w 1176528"/>
                  <a:gd name="connsiteY0" fmla="*/ 948417 h 950487"/>
                  <a:gd name="connsiteX1" fmla="*/ 0 w 1176528"/>
                  <a:gd name="connsiteY1" fmla="*/ 0 h 950487"/>
                  <a:gd name="connsiteX2" fmla="*/ 1176528 w 1176528"/>
                  <a:gd name="connsiteY2" fmla="*/ 950487 h 950487"/>
                  <a:gd name="connsiteX3" fmla="*/ 776026 w 1176528"/>
                  <a:gd name="connsiteY3" fmla="*/ 948417 h 950487"/>
                  <a:gd name="connsiteX0" fmla="*/ 776026 w 1168992"/>
                  <a:gd name="connsiteY0" fmla="*/ 948417 h 950490"/>
                  <a:gd name="connsiteX1" fmla="*/ 0 w 1168992"/>
                  <a:gd name="connsiteY1" fmla="*/ 0 h 950490"/>
                  <a:gd name="connsiteX2" fmla="*/ 1168992 w 1168992"/>
                  <a:gd name="connsiteY2" fmla="*/ 950490 h 950490"/>
                  <a:gd name="connsiteX3" fmla="*/ 776026 w 1168992"/>
                  <a:gd name="connsiteY3" fmla="*/ 948417 h 950490"/>
                  <a:gd name="connsiteX0" fmla="*/ 776026 w 1168991"/>
                  <a:gd name="connsiteY0" fmla="*/ 948417 h 948417"/>
                  <a:gd name="connsiteX1" fmla="*/ 0 w 1168991"/>
                  <a:gd name="connsiteY1" fmla="*/ 0 h 948417"/>
                  <a:gd name="connsiteX2" fmla="*/ 1168991 w 1168991"/>
                  <a:gd name="connsiteY2" fmla="*/ 948111 h 948417"/>
                  <a:gd name="connsiteX3" fmla="*/ 776026 w 1168991"/>
                  <a:gd name="connsiteY3" fmla="*/ 948417 h 948417"/>
                  <a:gd name="connsiteX0" fmla="*/ 1258349 w 1651314"/>
                  <a:gd name="connsiteY0" fmla="*/ 1177015 h 1177015"/>
                  <a:gd name="connsiteX1" fmla="*/ 0 w 1651314"/>
                  <a:gd name="connsiteY1" fmla="*/ 0 h 1177015"/>
                  <a:gd name="connsiteX2" fmla="*/ 1651314 w 1651314"/>
                  <a:gd name="connsiteY2" fmla="*/ 1176709 h 1177015"/>
                  <a:gd name="connsiteX3" fmla="*/ 1258349 w 1651314"/>
                  <a:gd name="connsiteY3" fmla="*/ 1177015 h 1177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51314" h="1177015">
                    <a:moveTo>
                      <a:pt x="1258349" y="1177015"/>
                    </a:moveTo>
                    <a:lnTo>
                      <a:pt x="0" y="0"/>
                    </a:lnTo>
                    <a:lnTo>
                      <a:pt x="1651314" y="1176709"/>
                    </a:lnTo>
                    <a:lnTo>
                      <a:pt x="1258349" y="1177015"/>
                    </a:lnTo>
                    <a:close/>
                  </a:path>
                </a:pathLst>
              </a:custGeom>
              <a:gradFill>
                <a:gsLst>
                  <a:gs pos="0">
                    <a:srgbClr val="E62601"/>
                  </a:gs>
                  <a:gs pos="100000">
                    <a:srgbClr val="E62601">
                      <a:lumMod val="10000"/>
                    </a:srgbClr>
                  </a:gs>
                </a:gsLst>
                <a:lin ang="162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sp>
          <p:nvSpPr>
            <p:cNvPr id="35" name="สี่เหลี่ยมผืนผ้า 34"/>
            <p:cNvSpPr/>
            <p:nvPr/>
          </p:nvSpPr>
          <p:spPr>
            <a:xfrm>
              <a:off x="630811" y="4798587"/>
              <a:ext cx="206774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ด้านการศึกษา</a:t>
              </a:r>
              <a:endParaRPr lang="th-TH" dirty="0"/>
            </a:p>
          </p:txBody>
        </p:sp>
        <p:pic>
          <p:nvPicPr>
            <p:cNvPr id="40" name="รูปภาพ 3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5556" y="4181186"/>
              <a:ext cx="635927" cy="974406"/>
            </a:xfrm>
            <a:prstGeom prst="rect">
              <a:avLst/>
            </a:prstGeom>
          </p:spPr>
        </p:pic>
      </p:grpSp>
      <p:grpSp>
        <p:nvGrpSpPr>
          <p:cNvPr id="48" name="กลุ่ม 47"/>
          <p:cNvGrpSpPr/>
          <p:nvPr/>
        </p:nvGrpSpPr>
        <p:grpSpPr>
          <a:xfrm>
            <a:off x="987244" y="2688532"/>
            <a:ext cx="3400912" cy="1606439"/>
            <a:chOff x="987244" y="2688532"/>
            <a:chExt cx="3400912" cy="1606439"/>
          </a:xfrm>
        </p:grpSpPr>
        <p:grpSp>
          <p:nvGrpSpPr>
            <p:cNvPr id="17" name="Group 124">
              <a:extLst>
                <a:ext uri="{FF2B5EF4-FFF2-40B4-BE49-F238E27FC236}">
                  <a16:creationId xmlns:a16="http://schemas.microsoft.com/office/drawing/2014/main" id="{FB97019F-B3BD-40E4-896C-67A7BD682318}"/>
                </a:ext>
              </a:extLst>
            </p:cNvPr>
            <p:cNvGrpSpPr/>
            <p:nvPr/>
          </p:nvGrpSpPr>
          <p:grpSpPr>
            <a:xfrm flipH="1">
              <a:off x="2442914" y="3283394"/>
              <a:ext cx="1945242" cy="753796"/>
              <a:chOff x="4726118" y="1987706"/>
              <a:chExt cx="2665317" cy="753796"/>
            </a:xfrm>
          </p:grpSpPr>
          <p:sp>
            <p:nvSpPr>
              <p:cNvPr id="19" name="Right Arrow 57">
                <a:extLst>
                  <a:ext uri="{FF2B5EF4-FFF2-40B4-BE49-F238E27FC236}">
                    <a16:creationId xmlns:a16="http://schemas.microsoft.com/office/drawing/2014/main" id="{50DCA5A7-7B24-4C17-ADD7-F4EC69E448A0}"/>
                  </a:ext>
                </a:extLst>
              </p:cNvPr>
              <p:cNvSpPr/>
              <p:nvPr/>
            </p:nvSpPr>
            <p:spPr>
              <a:xfrm>
                <a:off x="5869620" y="1987706"/>
                <a:ext cx="1521815" cy="753796"/>
              </a:xfrm>
              <a:prstGeom prst="rightArrow">
                <a:avLst/>
              </a:prstGeom>
              <a:solidFill>
                <a:srgbClr val="90C22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0" name="Isosceles Triangle 29">
                <a:extLst>
                  <a:ext uri="{FF2B5EF4-FFF2-40B4-BE49-F238E27FC236}">
                    <a16:creationId xmlns:a16="http://schemas.microsoft.com/office/drawing/2014/main" id="{A0925FE4-9C8A-456A-9048-A08689603F00}"/>
                  </a:ext>
                </a:extLst>
              </p:cNvPr>
              <p:cNvSpPr/>
              <p:nvPr/>
            </p:nvSpPr>
            <p:spPr>
              <a:xfrm rot="16200000">
                <a:off x="5114090" y="1788914"/>
                <a:ext cx="372495" cy="1148439"/>
              </a:xfrm>
              <a:custGeom>
                <a:avLst/>
                <a:gdLst>
                  <a:gd name="connsiteX0" fmla="*/ 0 w 389393"/>
                  <a:gd name="connsiteY0" fmla="*/ 1077005 h 1077005"/>
                  <a:gd name="connsiteX1" fmla="*/ 0 w 389393"/>
                  <a:gd name="connsiteY1" fmla="*/ 0 h 1077005"/>
                  <a:gd name="connsiteX2" fmla="*/ 389393 w 389393"/>
                  <a:gd name="connsiteY2" fmla="*/ 1077005 h 1077005"/>
                  <a:gd name="connsiteX3" fmla="*/ 0 w 389393"/>
                  <a:gd name="connsiteY3" fmla="*/ 1077005 h 1077005"/>
                  <a:gd name="connsiteX0" fmla="*/ 781050 w 1170443"/>
                  <a:gd name="connsiteY0" fmla="*/ 943655 h 943655"/>
                  <a:gd name="connsiteX1" fmla="*/ 0 w 1170443"/>
                  <a:gd name="connsiteY1" fmla="*/ 0 h 943655"/>
                  <a:gd name="connsiteX2" fmla="*/ 1170443 w 1170443"/>
                  <a:gd name="connsiteY2" fmla="*/ 943655 h 943655"/>
                  <a:gd name="connsiteX3" fmla="*/ 781050 w 1170443"/>
                  <a:gd name="connsiteY3" fmla="*/ 943655 h 943655"/>
                  <a:gd name="connsiteX0" fmla="*/ 776026 w 1170443"/>
                  <a:gd name="connsiteY0" fmla="*/ 948417 h 948417"/>
                  <a:gd name="connsiteX1" fmla="*/ 0 w 1170443"/>
                  <a:gd name="connsiteY1" fmla="*/ 0 h 948417"/>
                  <a:gd name="connsiteX2" fmla="*/ 1170443 w 1170443"/>
                  <a:gd name="connsiteY2" fmla="*/ 943655 h 948417"/>
                  <a:gd name="connsiteX3" fmla="*/ 776026 w 1170443"/>
                  <a:gd name="connsiteY3" fmla="*/ 948417 h 948417"/>
                  <a:gd name="connsiteX0" fmla="*/ 776026 w 1170443"/>
                  <a:gd name="connsiteY0" fmla="*/ 948417 h 952860"/>
                  <a:gd name="connsiteX1" fmla="*/ 0 w 1170443"/>
                  <a:gd name="connsiteY1" fmla="*/ 0 h 952860"/>
                  <a:gd name="connsiteX2" fmla="*/ 1170443 w 1170443"/>
                  <a:gd name="connsiteY2" fmla="*/ 952860 h 952860"/>
                  <a:gd name="connsiteX3" fmla="*/ 776026 w 1170443"/>
                  <a:gd name="connsiteY3" fmla="*/ 948417 h 952860"/>
                  <a:gd name="connsiteX0" fmla="*/ 776026 w 1163968"/>
                  <a:gd name="connsiteY0" fmla="*/ 948417 h 952863"/>
                  <a:gd name="connsiteX1" fmla="*/ 0 w 1163968"/>
                  <a:gd name="connsiteY1" fmla="*/ 0 h 952863"/>
                  <a:gd name="connsiteX2" fmla="*/ 1163968 w 1163968"/>
                  <a:gd name="connsiteY2" fmla="*/ 952863 h 952863"/>
                  <a:gd name="connsiteX3" fmla="*/ 776026 w 1163968"/>
                  <a:gd name="connsiteY3" fmla="*/ 948417 h 952863"/>
                  <a:gd name="connsiteX0" fmla="*/ 776026 w 1168993"/>
                  <a:gd name="connsiteY0" fmla="*/ 948417 h 955244"/>
                  <a:gd name="connsiteX1" fmla="*/ 0 w 1168993"/>
                  <a:gd name="connsiteY1" fmla="*/ 0 h 955244"/>
                  <a:gd name="connsiteX2" fmla="*/ 1168993 w 1168993"/>
                  <a:gd name="connsiteY2" fmla="*/ 955244 h 955244"/>
                  <a:gd name="connsiteX3" fmla="*/ 776026 w 1168993"/>
                  <a:gd name="connsiteY3" fmla="*/ 948417 h 955244"/>
                  <a:gd name="connsiteX0" fmla="*/ 776026 w 1161456"/>
                  <a:gd name="connsiteY0" fmla="*/ 948417 h 948417"/>
                  <a:gd name="connsiteX1" fmla="*/ 0 w 1161456"/>
                  <a:gd name="connsiteY1" fmla="*/ 0 h 948417"/>
                  <a:gd name="connsiteX2" fmla="*/ 1161456 w 1161456"/>
                  <a:gd name="connsiteY2" fmla="*/ 945719 h 948417"/>
                  <a:gd name="connsiteX3" fmla="*/ 776026 w 1161456"/>
                  <a:gd name="connsiteY3" fmla="*/ 948417 h 948417"/>
                  <a:gd name="connsiteX0" fmla="*/ 776026 w 1168992"/>
                  <a:gd name="connsiteY0" fmla="*/ 948417 h 950484"/>
                  <a:gd name="connsiteX1" fmla="*/ 0 w 1168992"/>
                  <a:gd name="connsiteY1" fmla="*/ 0 h 950484"/>
                  <a:gd name="connsiteX2" fmla="*/ 1168992 w 1168992"/>
                  <a:gd name="connsiteY2" fmla="*/ 950484 h 950484"/>
                  <a:gd name="connsiteX3" fmla="*/ 776026 w 1168992"/>
                  <a:gd name="connsiteY3" fmla="*/ 948417 h 950484"/>
                  <a:gd name="connsiteX0" fmla="*/ 776026 w 1176528"/>
                  <a:gd name="connsiteY0" fmla="*/ 948417 h 950487"/>
                  <a:gd name="connsiteX1" fmla="*/ 0 w 1176528"/>
                  <a:gd name="connsiteY1" fmla="*/ 0 h 950487"/>
                  <a:gd name="connsiteX2" fmla="*/ 1176528 w 1176528"/>
                  <a:gd name="connsiteY2" fmla="*/ 950487 h 950487"/>
                  <a:gd name="connsiteX3" fmla="*/ 776026 w 1176528"/>
                  <a:gd name="connsiteY3" fmla="*/ 948417 h 950487"/>
                  <a:gd name="connsiteX0" fmla="*/ 776026 w 1168992"/>
                  <a:gd name="connsiteY0" fmla="*/ 948417 h 950490"/>
                  <a:gd name="connsiteX1" fmla="*/ 0 w 1168992"/>
                  <a:gd name="connsiteY1" fmla="*/ 0 h 950490"/>
                  <a:gd name="connsiteX2" fmla="*/ 1168992 w 1168992"/>
                  <a:gd name="connsiteY2" fmla="*/ 950490 h 950490"/>
                  <a:gd name="connsiteX3" fmla="*/ 776026 w 1168992"/>
                  <a:gd name="connsiteY3" fmla="*/ 948417 h 950490"/>
                  <a:gd name="connsiteX0" fmla="*/ 776026 w 1168991"/>
                  <a:gd name="connsiteY0" fmla="*/ 948417 h 948417"/>
                  <a:gd name="connsiteX1" fmla="*/ 0 w 1168991"/>
                  <a:gd name="connsiteY1" fmla="*/ 0 h 948417"/>
                  <a:gd name="connsiteX2" fmla="*/ 1168991 w 1168991"/>
                  <a:gd name="connsiteY2" fmla="*/ 948111 h 948417"/>
                  <a:gd name="connsiteX3" fmla="*/ 776026 w 1168991"/>
                  <a:gd name="connsiteY3" fmla="*/ 948417 h 948417"/>
                  <a:gd name="connsiteX0" fmla="*/ 0 w 392965"/>
                  <a:gd name="connsiteY0" fmla="*/ 595989 h 595989"/>
                  <a:gd name="connsiteX1" fmla="*/ 148430 w 392965"/>
                  <a:gd name="connsiteY1" fmla="*/ 0 h 595989"/>
                  <a:gd name="connsiteX2" fmla="*/ 392965 w 392965"/>
                  <a:gd name="connsiteY2" fmla="*/ 595683 h 595989"/>
                  <a:gd name="connsiteX3" fmla="*/ 0 w 392965"/>
                  <a:gd name="connsiteY3" fmla="*/ 595989 h 595989"/>
                  <a:gd name="connsiteX0" fmla="*/ 0 w 392965"/>
                  <a:gd name="connsiteY0" fmla="*/ 1148439 h 1148439"/>
                  <a:gd name="connsiteX1" fmla="*/ 148430 w 392965"/>
                  <a:gd name="connsiteY1" fmla="*/ 0 h 1148439"/>
                  <a:gd name="connsiteX2" fmla="*/ 392965 w 392965"/>
                  <a:gd name="connsiteY2" fmla="*/ 1148133 h 1148439"/>
                  <a:gd name="connsiteX3" fmla="*/ 0 w 392965"/>
                  <a:gd name="connsiteY3" fmla="*/ 1148439 h 1148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2965" h="1148439">
                    <a:moveTo>
                      <a:pt x="0" y="1148439"/>
                    </a:moveTo>
                    <a:lnTo>
                      <a:pt x="148430" y="0"/>
                    </a:lnTo>
                    <a:lnTo>
                      <a:pt x="392965" y="1148133"/>
                    </a:lnTo>
                    <a:lnTo>
                      <a:pt x="0" y="1148439"/>
                    </a:lnTo>
                    <a:close/>
                  </a:path>
                </a:pathLst>
              </a:custGeom>
              <a:gradFill>
                <a:gsLst>
                  <a:gs pos="0">
                    <a:srgbClr val="90C221"/>
                  </a:gs>
                  <a:gs pos="50000">
                    <a:srgbClr val="90C221">
                      <a:lumMod val="10000"/>
                    </a:srgbClr>
                  </a:gs>
                  <a:gs pos="100000">
                    <a:srgbClr val="E62601">
                      <a:lumMod val="10000"/>
                    </a:srgbClr>
                  </a:gs>
                </a:gsLst>
                <a:lin ang="162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sp>
          <p:nvSpPr>
            <p:cNvPr id="36" name="สี่เหลี่ยมผืนผ้า 35"/>
            <p:cNvSpPr/>
            <p:nvPr/>
          </p:nvSpPr>
          <p:spPr>
            <a:xfrm>
              <a:off x="987244" y="2909976"/>
              <a:ext cx="1880328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ด้านทรัพยากร</a:t>
              </a:r>
            </a:p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ธรรมชาติแวดล้อม</a:t>
              </a:r>
              <a:endParaRPr lang="th-TH" dirty="0"/>
            </a:p>
          </p:txBody>
        </p:sp>
        <p:pic>
          <p:nvPicPr>
            <p:cNvPr id="41" name="รูปภาพ 4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6191" y="2688532"/>
              <a:ext cx="635927" cy="974406"/>
            </a:xfrm>
            <a:prstGeom prst="rect">
              <a:avLst/>
            </a:prstGeom>
          </p:spPr>
        </p:pic>
      </p:grpSp>
      <p:grpSp>
        <p:nvGrpSpPr>
          <p:cNvPr id="49" name="กลุ่ม 48"/>
          <p:cNvGrpSpPr/>
          <p:nvPr/>
        </p:nvGrpSpPr>
        <p:grpSpPr>
          <a:xfrm>
            <a:off x="1018054" y="1524022"/>
            <a:ext cx="3404859" cy="2108434"/>
            <a:chOff x="1018054" y="1524022"/>
            <a:chExt cx="3404859" cy="2108434"/>
          </a:xfrm>
        </p:grpSpPr>
        <p:grpSp>
          <p:nvGrpSpPr>
            <p:cNvPr id="13" name="Group 118">
              <a:extLst>
                <a:ext uri="{FF2B5EF4-FFF2-40B4-BE49-F238E27FC236}">
                  <a16:creationId xmlns:a16="http://schemas.microsoft.com/office/drawing/2014/main" id="{6BCA728D-63C3-4891-95C1-375C0F3DAC0B}"/>
                </a:ext>
              </a:extLst>
            </p:cNvPr>
            <p:cNvGrpSpPr/>
            <p:nvPr/>
          </p:nvGrpSpPr>
          <p:grpSpPr>
            <a:xfrm flipH="1">
              <a:off x="2442913" y="1820829"/>
              <a:ext cx="1980000" cy="1811627"/>
              <a:chOff x="4678493" y="1987706"/>
              <a:chExt cx="2712942" cy="1811627"/>
            </a:xfrm>
          </p:grpSpPr>
          <p:sp>
            <p:nvSpPr>
              <p:cNvPr id="23" name="Right Arrow 61">
                <a:extLst>
                  <a:ext uri="{FF2B5EF4-FFF2-40B4-BE49-F238E27FC236}">
                    <a16:creationId xmlns:a16="http://schemas.microsoft.com/office/drawing/2014/main" id="{5FAE0381-C7EA-4CC8-B9E3-15E47D26CD70}"/>
                  </a:ext>
                </a:extLst>
              </p:cNvPr>
              <p:cNvSpPr/>
              <p:nvPr/>
            </p:nvSpPr>
            <p:spPr>
              <a:xfrm>
                <a:off x="5869620" y="1987706"/>
                <a:ext cx="1521815" cy="753796"/>
              </a:xfrm>
              <a:prstGeom prst="rightArrow">
                <a:avLst/>
              </a:prstGeom>
              <a:solidFill>
                <a:srgbClr val="0680C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4" name="Isosceles Triangle 29">
                <a:extLst>
                  <a:ext uri="{FF2B5EF4-FFF2-40B4-BE49-F238E27FC236}">
                    <a16:creationId xmlns:a16="http://schemas.microsoft.com/office/drawing/2014/main" id="{1B350368-0887-4204-BCF0-AEEAD7AFC787}"/>
                  </a:ext>
                </a:extLst>
              </p:cNvPr>
              <p:cNvSpPr/>
              <p:nvPr/>
            </p:nvSpPr>
            <p:spPr>
              <a:xfrm rot="16200000">
                <a:off x="4465302" y="2390078"/>
                <a:ext cx="1622446" cy="1196064"/>
              </a:xfrm>
              <a:custGeom>
                <a:avLst/>
                <a:gdLst>
                  <a:gd name="connsiteX0" fmla="*/ 0 w 389393"/>
                  <a:gd name="connsiteY0" fmla="*/ 1077005 h 1077005"/>
                  <a:gd name="connsiteX1" fmla="*/ 0 w 389393"/>
                  <a:gd name="connsiteY1" fmla="*/ 0 h 1077005"/>
                  <a:gd name="connsiteX2" fmla="*/ 389393 w 389393"/>
                  <a:gd name="connsiteY2" fmla="*/ 1077005 h 1077005"/>
                  <a:gd name="connsiteX3" fmla="*/ 0 w 389393"/>
                  <a:gd name="connsiteY3" fmla="*/ 1077005 h 1077005"/>
                  <a:gd name="connsiteX0" fmla="*/ 781050 w 1170443"/>
                  <a:gd name="connsiteY0" fmla="*/ 943655 h 943655"/>
                  <a:gd name="connsiteX1" fmla="*/ 0 w 1170443"/>
                  <a:gd name="connsiteY1" fmla="*/ 0 h 943655"/>
                  <a:gd name="connsiteX2" fmla="*/ 1170443 w 1170443"/>
                  <a:gd name="connsiteY2" fmla="*/ 943655 h 943655"/>
                  <a:gd name="connsiteX3" fmla="*/ 781050 w 1170443"/>
                  <a:gd name="connsiteY3" fmla="*/ 943655 h 943655"/>
                  <a:gd name="connsiteX0" fmla="*/ 776026 w 1170443"/>
                  <a:gd name="connsiteY0" fmla="*/ 948417 h 948417"/>
                  <a:gd name="connsiteX1" fmla="*/ 0 w 1170443"/>
                  <a:gd name="connsiteY1" fmla="*/ 0 h 948417"/>
                  <a:gd name="connsiteX2" fmla="*/ 1170443 w 1170443"/>
                  <a:gd name="connsiteY2" fmla="*/ 943655 h 948417"/>
                  <a:gd name="connsiteX3" fmla="*/ 776026 w 1170443"/>
                  <a:gd name="connsiteY3" fmla="*/ 948417 h 948417"/>
                  <a:gd name="connsiteX0" fmla="*/ 776026 w 1170443"/>
                  <a:gd name="connsiteY0" fmla="*/ 948417 h 952860"/>
                  <a:gd name="connsiteX1" fmla="*/ 0 w 1170443"/>
                  <a:gd name="connsiteY1" fmla="*/ 0 h 952860"/>
                  <a:gd name="connsiteX2" fmla="*/ 1170443 w 1170443"/>
                  <a:gd name="connsiteY2" fmla="*/ 952860 h 952860"/>
                  <a:gd name="connsiteX3" fmla="*/ 776026 w 1170443"/>
                  <a:gd name="connsiteY3" fmla="*/ 948417 h 952860"/>
                  <a:gd name="connsiteX0" fmla="*/ 776026 w 1163968"/>
                  <a:gd name="connsiteY0" fmla="*/ 948417 h 952863"/>
                  <a:gd name="connsiteX1" fmla="*/ 0 w 1163968"/>
                  <a:gd name="connsiteY1" fmla="*/ 0 h 952863"/>
                  <a:gd name="connsiteX2" fmla="*/ 1163968 w 1163968"/>
                  <a:gd name="connsiteY2" fmla="*/ 952863 h 952863"/>
                  <a:gd name="connsiteX3" fmla="*/ 776026 w 1163968"/>
                  <a:gd name="connsiteY3" fmla="*/ 948417 h 952863"/>
                  <a:gd name="connsiteX0" fmla="*/ 776026 w 1168993"/>
                  <a:gd name="connsiteY0" fmla="*/ 948417 h 955244"/>
                  <a:gd name="connsiteX1" fmla="*/ 0 w 1168993"/>
                  <a:gd name="connsiteY1" fmla="*/ 0 h 955244"/>
                  <a:gd name="connsiteX2" fmla="*/ 1168993 w 1168993"/>
                  <a:gd name="connsiteY2" fmla="*/ 955244 h 955244"/>
                  <a:gd name="connsiteX3" fmla="*/ 776026 w 1168993"/>
                  <a:gd name="connsiteY3" fmla="*/ 948417 h 955244"/>
                  <a:gd name="connsiteX0" fmla="*/ 776026 w 1161456"/>
                  <a:gd name="connsiteY0" fmla="*/ 948417 h 948417"/>
                  <a:gd name="connsiteX1" fmla="*/ 0 w 1161456"/>
                  <a:gd name="connsiteY1" fmla="*/ 0 h 948417"/>
                  <a:gd name="connsiteX2" fmla="*/ 1161456 w 1161456"/>
                  <a:gd name="connsiteY2" fmla="*/ 945719 h 948417"/>
                  <a:gd name="connsiteX3" fmla="*/ 776026 w 1161456"/>
                  <a:gd name="connsiteY3" fmla="*/ 948417 h 948417"/>
                  <a:gd name="connsiteX0" fmla="*/ 776026 w 1168992"/>
                  <a:gd name="connsiteY0" fmla="*/ 948417 h 950484"/>
                  <a:gd name="connsiteX1" fmla="*/ 0 w 1168992"/>
                  <a:gd name="connsiteY1" fmla="*/ 0 h 950484"/>
                  <a:gd name="connsiteX2" fmla="*/ 1168992 w 1168992"/>
                  <a:gd name="connsiteY2" fmla="*/ 950484 h 950484"/>
                  <a:gd name="connsiteX3" fmla="*/ 776026 w 1168992"/>
                  <a:gd name="connsiteY3" fmla="*/ 948417 h 950484"/>
                  <a:gd name="connsiteX0" fmla="*/ 776026 w 1176528"/>
                  <a:gd name="connsiteY0" fmla="*/ 948417 h 950487"/>
                  <a:gd name="connsiteX1" fmla="*/ 0 w 1176528"/>
                  <a:gd name="connsiteY1" fmla="*/ 0 h 950487"/>
                  <a:gd name="connsiteX2" fmla="*/ 1176528 w 1176528"/>
                  <a:gd name="connsiteY2" fmla="*/ 950487 h 950487"/>
                  <a:gd name="connsiteX3" fmla="*/ 776026 w 1176528"/>
                  <a:gd name="connsiteY3" fmla="*/ 948417 h 950487"/>
                  <a:gd name="connsiteX0" fmla="*/ 776026 w 1168992"/>
                  <a:gd name="connsiteY0" fmla="*/ 948417 h 950490"/>
                  <a:gd name="connsiteX1" fmla="*/ 0 w 1168992"/>
                  <a:gd name="connsiteY1" fmla="*/ 0 h 950490"/>
                  <a:gd name="connsiteX2" fmla="*/ 1168992 w 1168992"/>
                  <a:gd name="connsiteY2" fmla="*/ 950490 h 950490"/>
                  <a:gd name="connsiteX3" fmla="*/ 776026 w 1168992"/>
                  <a:gd name="connsiteY3" fmla="*/ 948417 h 950490"/>
                  <a:gd name="connsiteX0" fmla="*/ 776026 w 1168991"/>
                  <a:gd name="connsiteY0" fmla="*/ 948417 h 948417"/>
                  <a:gd name="connsiteX1" fmla="*/ 0 w 1168991"/>
                  <a:gd name="connsiteY1" fmla="*/ 0 h 948417"/>
                  <a:gd name="connsiteX2" fmla="*/ 1168991 w 1168991"/>
                  <a:gd name="connsiteY2" fmla="*/ 948111 h 948417"/>
                  <a:gd name="connsiteX3" fmla="*/ 776026 w 1168991"/>
                  <a:gd name="connsiteY3" fmla="*/ 948417 h 948417"/>
                  <a:gd name="connsiteX0" fmla="*/ 1318642 w 1711607"/>
                  <a:gd name="connsiteY0" fmla="*/ 1196064 h 1196064"/>
                  <a:gd name="connsiteX1" fmla="*/ 0 w 1711607"/>
                  <a:gd name="connsiteY1" fmla="*/ 0 h 1196064"/>
                  <a:gd name="connsiteX2" fmla="*/ 1711607 w 1711607"/>
                  <a:gd name="connsiteY2" fmla="*/ 1195758 h 1196064"/>
                  <a:gd name="connsiteX3" fmla="*/ 1318642 w 1711607"/>
                  <a:gd name="connsiteY3" fmla="*/ 1196064 h 1196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1607" h="1196064">
                    <a:moveTo>
                      <a:pt x="1318642" y="1196064"/>
                    </a:moveTo>
                    <a:lnTo>
                      <a:pt x="0" y="0"/>
                    </a:lnTo>
                    <a:lnTo>
                      <a:pt x="1711607" y="1195758"/>
                    </a:lnTo>
                    <a:lnTo>
                      <a:pt x="1318642" y="1196064"/>
                    </a:lnTo>
                    <a:close/>
                  </a:path>
                </a:pathLst>
              </a:custGeom>
              <a:gradFill>
                <a:gsLst>
                  <a:gs pos="0">
                    <a:srgbClr val="0680C3"/>
                  </a:gs>
                  <a:gs pos="100000">
                    <a:srgbClr val="0680C3">
                      <a:lumMod val="10000"/>
                    </a:srgbClr>
                  </a:gs>
                </a:gsLst>
                <a:lin ang="162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sp>
          <p:nvSpPr>
            <p:cNvPr id="37" name="สี่เหลี่ยมผืนผ้า 36"/>
            <p:cNvSpPr/>
            <p:nvPr/>
          </p:nvSpPr>
          <p:spPr>
            <a:xfrm>
              <a:off x="1018054" y="1802765"/>
              <a:ext cx="175180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ด้านการพัฒนาชีวิต </a:t>
              </a:r>
              <a:endParaRPr lang="th-TH" dirty="0"/>
            </a:p>
          </p:txBody>
        </p:sp>
        <p:pic>
          <p:nvPicPr>
            <p:cNvPr id="42" name="รูปภาพ 4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5107" y="1524022"/>
              <a:ext cx="635927" cy="974406"/>
            </a:xfrm>
            <a:prstGeom prst="rect">
              <a:avLst/>
            </a:prstGeom>
          </p:spPr>
        </p:pic>
      </p:grpSp>
      <p:pic>
        <p:nvPicPr>
          <p:cNvPr id="46" name="รูปภาพ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12" action="ppaction://hlinkpres?slideindex=1&amp;slidetitle=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67544" y="404664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fontAlgn="ctr">
              <a:tabLst>
                <a:tab pos="914400" algn="l"/>
              </a:tabLst>
            </a:pP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</a:t>
            </a:r>
            <a:r>
              <a:rPr lang="th-TH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ประโยชน์ของการออม 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การออมให้ประโยชน์ต่อการดำรงชีวิตและพัฒนาชีวิตของทุกคน ไม่ว่าจะเป็นการออมเงินและออมทรัพยากรอื่น รวมทั้งการออมชีวิต ซึ่งสรุปได้ดังนี้</a:t>
            </a:r>
          </a:p>
        </p:txBody>
      </p:sp>
      <p:grpSp>
        <p:nvGrpSpPr>
          <p:cNvPr id="6" name="กลุ่ม 5"/>
          <p:cNvGrpSpPr/>
          <p:nvPr/>
        </p:nvGrpSpPr>
        <p:grpSpPr>
          <a:xfrm>
            <a:off x="3436086" y="2574626"/>
            <a:ext cx="2271828" cy="2101044"/>
            <a:chOff x="3436086" y="2574626"/>
            <a:chExt cx="2271828" cy="2101044"/>
          </a:xfrm>
        </p:grpSpPr>
        <p:grpSp>
          <p:nvGrpSpPr>
            <p:cNvPr id="4" name="กลุ่ม 3"/>
            <p:cNvGrpSpPr/>
            <p:nvPr/>
          </p:nvGrpSpPr>
          <p:grpSpPr>
            <a:xfrm>
              <a:off x="3469619" y="2574626"/>
              <a:ext cx="2101044" cy="2101044"/>
              <a:chOff x="3963373" y="3068380"/>
              <a:chExt cx="1183827" cy="1183827"/>
            </a:xfrm>
          </p:grpSpPr>
          <p:sp>
            <p:nvSpPr>
              <p:cNvPr id="9" name="Rounded Rectangle 101">
                <a:extLst>
                  <a:ext uri="{FF2B5EF4-FFF2-40B4-BE49-F238E27FC236}">
                    <a16:creationId xmlns:a16="http://schemas.microsoft.com/office/drawing/2014/main" id="{947E39EB-D259-4E2C-B42F-E334F80CC098}"/>
                  </a:ext>
                </a:extLst>
              </p:cNvPr>
              <p:cNvSpPr/>
              <p:nvPr/>
            </p:nvSpPr>
            <p:spPr>
              <a:xfrm rot="18900000">
                <a:off x="3963373" y="3068380"/>
                <a:ext cx="1183827" cy="1183827"/>
              </a:xfrm>
              <a:prstGeom prst="roundRect">
                <a:avLst>
                  <a:gd name="adj" fmla="val 15614"/>
                </a:avLst>
              </a:prstGeom>
              <a:solidFill>
                <a:srgbClr val="57687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8" name="Rounded Rectangle 102">
                <a:extLst>
                  <a:ext uri="{FF2B5EF4-FFF2-40B4-BE49-F238E27FC236}">
                    <a16:creationId xmlns:a16="http://schemas.microsoft.com/office/drawing/2014/main" id="{2AA37564-FA0E-4F49-9C41-2D3C02E45EFA}"/>
                  </a:ext>
                </a:extLst>
              </p:cNvPr>
              <p:cNvSpPr/>
              <p:nvPr/>
            </p:nvSpPr>
            <p:spPr>
              <a:xfrm rot="18900000">
                <a:off x="4050075" y="3155082"/>
                <a:ext cx="1010420" cy="1010420"/>
              </a:xfrm>
              <a:prstGeom prst="roundRect">
                <a:avLst>
                  <a:gd name="adj" fmla="val 15614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pic>
          <p:nvPicPr>
            <p:cNvPr id="5" name="รูปภาพ 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86" y="2740785"/>
              <a:ext cx="2271828" cy="16156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996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31540" y="332656"/>
            <a:ext cx="8316924" cy="1570578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54" y="3416194"/>
            <a:ext cx="1427242" cy="841581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322" y="3743167"/>
            <a:ext cx="1481379" cy="1978452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610" y="1947359"/>
            <a:ext cx="1481379" cy="2012904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420" y="3742826"/>
            <a:ext cx="1481379" cy="1978452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229" y="1945228"/>
            <a:ext cx="1481379" cy="2012904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252" y="3742825"/>
            <a:ext cx="1304204" cy="197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48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67544" y="404664"/>
            <a:ext cx="82809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fontAlgn="ctr">
              <a:tabLst>
                <a:tab pos="914400" algn="l"/>
              </a:tabLst>
            </a:pP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</a:t>
            </a:r>
            <a:r>
              <a:rPr lang="th-TH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“เป้าหมาย”  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คือสิ่งจูงใจในการออม ซึ่งแต่ละบุคคลอาจจะแตกต่างกันขึ้นอยู่กับความหวัง</a:t>
            </a:r>
            <a:r>
              <a:rPr lang="th-TH" b="1" dirty="0" err="1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และความึ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ต้องการในชีวิต เช่น อยากมีบ้านและที่ดินเป็นของตนเอง อยากมีชีวิตที่สุขสบายในวัยเกษียณ เป้าหมายนั้นจะเป็นสิ่งที่กำหนดให้จำนวนเงินออมและระยะเวลาในการออมแตกต่างกัน ได้แก่</a:t>
            </a:r>
          </a:p>
        </p:txBody>
      </p:sp>
      <p:grpSp>
        <p:nvGrpSpPr>
          <p:cNvPr id="33" name="กลุ่ม 32"/>
          <p:cNvGrpSpPr/>
          <p:nvPr/>
        </p:nvGrpSpPr>
        <p:grpSpPr>
          <a:xfrm>
            <a:off x="467544" y="2202130"/>
            <a:ext cx="3168352" cy="979361"/>
            <a:chOff x="467544" y="2202130"/>
            <a:chExt cx="3168352" cy="979361"/>
          </a:xfrm>
        </p:grpSpPr>
        <p:sp>
          <p:nvSpPr>
            <p:cNvPr id="17" name="Rounded Rectangle 1">
              <a:extLst>
                <a:ext uri="{FF2B5EF4-FFF2-40B4-BE49-F238E27FC236}">
                  <a16:creationId xmlns:a16="http://schemas.microsoft.com/office/drawing/2014/main" id="{B2E5AEA0-969E-4BE7-B725-357EB46680BD}"/>
                </a:ext>
              </a:extLst>
            </p:cNvPr>
            <p:cNvSpPr/>
            <p:nvPr/>
          </p:nvSpPr>
          <p:spPr>
            <a:xfrm>
              <a:off x="2893365" y="2267607"/>
              <a:ext cx="742531" cy="91388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solidFill>
                <a:srgbClr val="0680C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owallia New" panose="020B0604020202020204" pitchFamily="34" charset="-34"/>
                <a:ea typeface="Arial Unicode MS"/>
                <a:cs typeface="Browallia New" panose="020B0604020202020204" pitchFamily="34" charset="-34"/>
              </a:endParaRPr>
            </a:p>
          </p:txBody>
        </p:sp>
        <p:sp>
          <p:nvSpPr>
            <p:cNvPr id="13" name="TextBox 303">
              <a:extLst>
                <a:ext uri="{FF2B5EF4-FFF2-40B4-BE49-F238E27FC236}">
                  <a16:creationId xmlns:a16="http://schemas.microsoft.com/office/drawing/2014/main" id="{8B9C3CF4-0636-412E-B375-A2115B0D5EC4}"/>
                </a:ext>
              </a:extLst>
            </p:cNvPr>
            <p:cNvSpPr txBox="1"/>
            <p:nvPr/>
          </p:nvSpPr>
          <p:spPr>
            <a:xfrm>
              <a:off x="467544" y="2269638"/>
              <a:ext cx="2359492" cy="707886"/>
            </a:xfrm>
            <a:prstGeom prst="rect">
              <a:avLst/>
            </a:prstGeom>
            <a:solidFill>
              <a:srgbClr val="0680C3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altLang="ko-KR" sz="2000" b="1" kern="0" dirty="0">
                  <a:solidFill>
                    <a:prstClr val="white"/>
                  </a:solidFill>
                  <a:latin typeface="Browallia New" panose="020B0604020202020204" pitchFamily="34" charset="-34"/>
                  <a:ea typeface="Arial Unicode MS"/>
                  <a:cs typeface="Browallia New" panose="020B0604020202020204" pitchFamily="34" charset="-34"/>
                </a:rPr>
                <a:t>เพื่อสร้างหลักประกันชีวิตและความมั่นคงด้านการเงิน</a:t>
              </a:r>
              <a:endParaRPr kumimoji="0" lang="ko-KR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owallia New" panose="020B0604020202020204" pitchFamily="34" charset="-34"/>
                <a:ea typeface="Arial Unicode MS"/>
                <a:cs typeface="Browallia New" panose="020B0604020202020204" pitchFamily="34" charset="-34"/>
              </a:endParaRPr>
            </a:p>
          </p:txBody>
        </p:sp>
        <p:pic>
          <p:nvPicPr>
            <p:cNvPr id="4" name="รูปภาพ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2438" y="2202130"/>
              <a:ext cx="613638" cy="940254"/>
            </a:xfrm>
            <a:prstGeom prst="rect">
              <a:avLst/>
            </a:prstGeom>
          </p:spPr>
        </p:pic>
      </p:grpSp>
      <p:grpSp>
        <p:nvGrpSpPr>
          <p:cNvPr id="34" name="กลุ่ม 33"/>
          <p:cNvGrpSpPr/>
          <p:nvPr/>
        </p:nvGrpSpPr>
        <p:grpSpPr>
          <a:xfrm>
            <a:off x="3655244" y="2113284"/>
            <a:ext cx="3540256" cy="940254"/>
            <a:chOff x="3655244" y="2113284"/>
            <a:chExt cx="3540256" cy="940254"/>
          </a:xfrm>
        </p:grpSpPr>
        <p:sp>
          <p:nvSpPr>
            <p:cNvPr id="18" name="Rounded Rectangle 1">
              <a:extLst>
                <a:ext uri="{FF2B5EF4-FFF2-40B4-BE49-F238E27FC236}">
                  <a16:creationId xmlns:a16="http://schemas.microsoft.com/office/drawing/2014/main" id="{FB6226C8-760A-48BD-91DD-AAD11729C9BB}"/>
                </a:ext>
              </a:extLst>
            </p:cNvPr>
            <p:cNvSpPr/>
            <p:nvPr/>
          </p:nvSpPr>
          <p:spPr>
            <a:xfrm rot="5400000">
              <a:off x="3740920" y="2181930"/>
              <a:ext cx="742531" cy="91388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solidFill>
                <a:srgbClr val="07A39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owallia New" panose="020B0604020202020204" pitchFamily="34" charset="-34"/>
                <a:ea typeface="Arial Unicode MS"/>
                <a:cs typeface="Browallia New" panose="020B0604020202020204" pitchFamily="34" charset="-34"/>
              </a:endParaRPr>
            </a:p>
          </p:txBody>
        </p:sp>
        <p:sp>
          <p:nvSpPr>
            <p:cNvPr id="10" name="TextBox 294">
              <a:extLst>
                <a:ext uri="{FF2B5EF4-FFF2-40B4-BE49-F238E27FC236}">
                  <a16:creationId xmlns:a16="http://schemas.microsoft.com/office/drawing/2014/main" id="{0F4D9F6E-C131-4A8C-B34D-FBE77A30743A}"/>
                </a:ext>
              </a:extLst>
            </p:cNvPr>
            <p:cNvSpPr txBox="1"/>
            <p:nvPr/>
          </p:nvSpPr>
          <p:spPr>
            <a:xfrm>
              <a:off x="4625487" y="2308005"/>
              <a:ext cx="2570013" cy="400110"/>
            </a:xfrm>
            <a:prstGeom prst="rect">
              <a:avLst/>
            </a:prstGeom>
            <a:solidFill>
              <a:srgbClr val="07A398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altLang="ko-KR" sz="2000" b="1" kern="0" dirty="0">
                  <a:solidFill>
                    <a:prstClr val="white"/>
                  </a:solidFill>
                  <a:latin typeface="Browallia New" panose="020B0604020202020204" pitchFamily="34" charset="-34"/>
                  <a:ea typeface="Arial Unicode MS"/>
                  <a:cs typeface="Browallia New" panose="020B0604020202020204" pitchFamily="34" charset="-34"/>
                </a:rPr>
                <a:t>เพื่อให้มีเงินไว้ใช้ในวัยเกษียณ</a:t>
              </a:r>
              <a:endParaRPr kumimoji="0" lang="ko-KR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owallia New" panose="020B0604020202020204" pitchFamily="34" charset="-34"/>
                <a:ea typeface="Arial Unicode MS"/>
                <a:cs typeface="Browallia New" panose="020B0604020202020204" pitchFamily="34" charset="-34"/>
              </a:endParaRPr>
            </a:p>
          </p:txBody>
        </p:sp>
        <p:pic>
          <p:nvPicPr>
            <p:cNvPr id="5" name="รูปภาพ 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2160" y="2113284"/>
              <a:ext cx="613638" cy="940254"/>
            </a:xfrm>
            <a:prstGeom prst="rect">
              <a:avLst/>
            </a:prstGeom>
          </p:spPr>
        </p:pic>
      </p:grpSp>
      <p:grpSp>
        <p:nvGrpSpPr>
          <p:cNvPr id="35" name="กลุ่ม 34"/>
          <p:cNvGrpSpPr/>
          <p:nvPr/>
        </p:nvGrpSpPr>
        <p:grpSpPr>
          <a:xfrm>
            <a:off x="1115615" y="3067256"/>
            <a:ext cx="3453512" cy="1019386"/>
            <a:chOff x="1115615" y="3067256"/>
            <a:chExt cx="3453512" cy="1019386"/>
          </a:xfrm>
        </p:grpSpPr>
        <p:sp>
          <p:nvSpPr>
            <p:cNvPr id="19" name="Rounded Rectangle 1">
              <a:extLst>
                <a:ext uri="{FF2B5EF4-FFF2-40B4-BE49-F238E27FC236}">
                  <a16:creationId xmlns:a16="http://schemas.microsoft.com/office/drawing/2014/main" id="{7C58BD89-05DC-4ADB-B378-E9DFF8903DEB}"/>
                </a:ext>
              </a:extLst>
            </p:cNvPr>
            <p:cNvSpPr/>
            <p:nvPr/>
          </p:nvSpPr>
          <p:spPr>
            <a:xfrm rot="10800000" flipH="1">
              <a:off x="3855155" y="3067256"/>
              <a:ext cx="713972" cy="91388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solidFill>
                <a:srgbClr val="FBA2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owallia New" panose="020B0604020202020204" pitchFamily="34" charset="-34"/>
                <a:ea typeface="Arial Unicode MS"/>
                <a:cs typeface="Browallia New" panose="020B0604020202020204" pitchFamily="34" charset="-34"/>
              </a:endParaRPr>
            </a:p>
          </p:txBody>
        </p:sp>
        <p:sp>
          <p:nvSpPr>
            <p:cNvPr id="15" name="TextBox 306">
              <a:extLst>
                <a:ext uri="{FF2B5EF4-FFF2-40B4-BE49-F238E27FC236}">
                  <a16:creationId xmlns:a16="http://schemas.microsoft.com/office/drawing/2014/main" id="{D89AB37E-23AE-41CE-8E11-B30F4D46E7F3}"/>
                </a:ext>
              </a:extLst>
            </p:cNvPr>
            <p:cNvSpPr txBox="1"/>
            <p:nvPr/>
          </p:nvSpPr>
          <p:spPr>
            <a:xfrm>
              <a:off x="1115615" y="3264987"/>
              <a:ext cx="2500273" cy="707886"/>
            </a:xfrm>
            <a:prstGeom prst="rect">
              <a:avLst/>
            </a:prstGeom>
            <a:solidFill>
              <a:srgbClr val="FBA2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altLang="ko-KR" sz="2000" b="1" kern="0" dirty="0">
                  <a:solidFill>
                    <a:prstClr val="white"/>
                  </a:solidFill>
                  <a:latin typeface="Browallia New" panose="020B0604020202020204" pitchFamily="34" charset="-34"/>
                  <a:ea typeface="Arial Unicode MS"/>
                  <a:cs typeface="Browallia New" panose="020B0604020202020204" pitchFamily="34" charset="-34"/>
                </a:rPr>
                <a:t>เพื่อไว้ใช้ในด้านการศึกษาและความก้าวหน้าในการงาน</a:t>
              </a:r>
              <a:endParaRPr kumimoji="0" lang="ko-KR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owallia New" panose="020B0604020202020204" pitchFamily="34" charset="-34"/>
                <a:ea typeface="Arial Unicode MS"/>
                <a:cs typeface="Browallia New" panose="020B0604020202020204" pitchFamily="34" charset="-34"/>
              </a:endParaRPr>
            </a:p>
          </p:txBody>
        </p:sp>
        <p:pic>
          <p:nvPicPr>
            <p:cNvPr id="6" name="รูปภาพ 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7954" y="3146388"/>
              <a:ext cx="613638" cy="940254"/>
            </a:xfrm>
            <a:prstGeom prst="rect">
              <a:avLst/>
            </a:prstGeom>
          </p:spPr>
        </p:pic>
      </p:grpSp>
      <p:grpSp>
        <p:nvGrpSpPr>
          <p:cNvPr id="36" name="กลุ่ม 35"/>
          <p:cNvGrpSpPr/>
          <p:nvPr/>
        </p:nvGrpSpPr>
        <p:grpSpPr>
          <a:xfrm>
            <a:off x="4625487" y="3064810"/>
            <a:ext cx="3474905" cy="940254"/>
            <a:chOff x="4625487" y="3064810"/>
            <a:chExt cx="3474905" cy="940254"/>
          </a:xfrm>
        </p:grpSpPr>
        <p:sp>
          <p:nvSpPr>
            <p:cNvPr id="20" name="Rounded Rectangle 1">
              <a:extLst>
                <a:ext uri="{FF2B5EF4-FFF2-40B4-BE49-F238E27FC236}">
                  <a16:creationId xmlns:a16="http://schemas.microsoft.com/office/drawing/2014/main" id="{1818B81D-1F6C-4858-9055-31C0BF05FDFE}"/>
                </a:ext>
              </a:extLst>
            </p:cNvPr>
            <p:cNvSpPr/>
            <p:nvPr/>
          </p:nvSpPr>
          <p:spPr>
            <a:xfrm rot="5400000">
              <a:off x="4717804" y="3159573"/>
              <a:ext cx="729250" cy="91388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solidFill>
                <a:srgbClr val="90C22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owallia New" panose="020B0604020202020204" pitchFamily="34" charset="-34"/>
                <a:ea typeface="Arial Unicode MS"/>
                <a:cs typeface="Browallia New" panose="020B0604020202020204" pitchFamily="34" charset="-34"/>
              </a:endParaRPr>
            </a:p>
          </p:txBody>
        </p:sp>
        <p:sp>
          <p:nvSpPr>
            <p:cNvPr id="12" name="TextBox 300">
              <a:extLst>
                <a:ext uri="{FF2B5EF4-FFF2-40B4-BE49-F238E27FC236}">
                  <a16:creationId xmlns:a16="http://schemas.microsoft.com/office/drawing/2014/main" id="{F11B2D05-F9EB-4DFE-80B7-938D033E347C}"/>
                </a:ext>
              </a:extLst>
            </p:cNvPr>
            <p:cNvSpPr txBox="1"/>
            <p:nvPr/>
          </p:nvSpPr>
          <p:spPr>
            <a:xfrm>
              <a:off x="5725833" y="3264987"/>
              <a:ext cx="2374559" cy="707886"/>
            </a:xfrm>
            <a:prstGeom prst="rect">
              <a:avLst/>
            </a:prstGeom>
            <a:solidFill>
              <a:srgbClr val="90C221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altLang="ko-KR" sz="2000" b="1" kern="0" dirty="0">
                  <a:solidFill>
                    <a:prstClr val="white"/>
                  </a:solidFill>
                  <a:latin typeface="Browallia New" panose="020B0604020202020204" pitchFamily="34" charset="-34"/>
                  <a:ea typeface="Arial Unicode MS"/>
                  <a:cs typeface="Browallia New" panose="020B0604020202020204" pitchFamily="34" charset="-34"/>
                </a:rPr>
                <a:t>เพื่อไว้เป็นมรดกให้ลูกหลานและสังคม</a:t>
              </a:r>
              <a:endParaRPr kumimoji="0" lang="ko-KR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owallia New" panose="020B0604020202020204" pitchFamily="34" charset="-34"/>
                <a:ea typeface="Arial Unicode MS"/>
                <a:cs typeface="Browallia New" panose="020B0604020202020204" pitchFamily="34" charset="-34"/>
              </a:endParaRPr>
            </a:p>
          </p:txBody>
        </p:sp>
        <p:pic>
          <p:nvPicPr>
            <p:cNvPr id="30" name="รูปภาพ 2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0444" y="3064810"/>
              <a:ext cx="613638" cy="940254"/>
            </a:xfrm>
            <a:prstGeom prst="rect">
              <a:avLst/>
            </a:prstGeom>
          </p:spPr>
        </p:pic>
      </p:grpSp>
      <p:grpSp>
        <p:nvGrpSpPr>
          <p:cNvPr id="37" name="กลุ่ม 36"/>
          <p:cNvGrpSpPr/>
          <p:nvPr/>
        </p:nvGrpSpPr>
        <p:grpSpPr>
          <a:xfrm>
            <a:off x="1475656" y="4008161"/>
            <a:ext cx="4060879" cy="1018735"/>
            <a:chOff x="1475656" y="4008161"/>
            <a:chExt cx="4060879" cy="1018735"/>
          </a:xfrm>
        </p:grpSpPr>
        <p:sp>
          <p:nvSpPr>
            <p:cNvPr id="26" name="Rounded Rectangle 1">
              <a:extLst>
                <a:ext uri="{FF2B5EF4-FFF2-40B4-BE49-F238E27FC236}">
                  <a16:creationId xmlns:a16="http://schemas.microsoft.com/office/drawing/2014/main" id="{7C58BD89-05DC-4ADB-B378-E9DFF8903DEB}"/>
                </a:ext>
              </a:extLst>
            </p:cNvPr>
            <p:cNvSpPr/>
            <p:nvPr/>
          </p:nvSpPr>
          <p:spPr>
            <a:xfrm rot="10800000" flipH="1">
              <a:off x="4822563" y="4008161"/>
              <a:ext cx="713972" cy="91388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owallia New" panose="020B0604020202020204" pitchFamily="34" charset="-34"/>
                <a:ea typeface="Arial Unicode MS"/>
                <a:cs typeface="Browallia New" panose="020B0604020202020204" pitchFamily="34" charset="-34"/>
              </a:endParaRPr>
            </a:p>
          </p:txBody>
        </p:sp>
        <p:sp>
          <p:nvSpPr>
            <p:cNvPr id="29" name="TextBox 306">
              <a:extLst>
                <a:ext uri="{FF2B5EF4-FFF2-40B4-BE49-F238E27FC236}">
                  <a16:creationId xmlns:a16="http://schemas.microsoft.com/office/drawing/2014/main" id="{D89AB37E-23AE-41CE-8E11-B30F4D46E7F3}"/>
                </a:ext>
              </a:extLst>
            </p:cNvPr>
            <p:cNvSpPr txBox="1"/>
            <p:nvPr/>
          </p:nvSpPr>
          <p:spPr>
            <a:xfrm>
              <a:off x="1475656" y="4314381"/>
              <a:ext cx="1872208" cy="70788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altLang="ko-KR" sz="2000" b="1" kern="0" dirty="0">
                  <a:solidFill>
                    <a:prstClr val="white"/>
                  </a:solidFill>
                  <a:latin typeface="Browallia New" panose="020B0604020202020204" pitchFamily="34" charset="-34"/>
                  <a:ea typeface="Arial Unicode MS"/>
                  <a:cs typeface="Browallia New" panose="020B0604020202020204" pitchFamily="34" charset="-34"/>
                </a:rPr>
                <a:t>เพื่อใช้เป็นเงินทุนในการประกอบอาชีพ</a:t>
              </a:r>
            </a:p>
          </p:txBody>
        </p:sp>
        <p:pic>
          <p:nvPicPr>
            <p:cNvPr id="31" name="รูปภาพ 3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8230" y="4086642"/>
              <a:ext cx="613638" cy="940254"/>
            </a:xfrm>
            <a:prstGeom prst="rect">
              <a:avLst/>
            </a:prstGeom>
          </p:spPr>
        </p:pic>
      </p:grpSp>
      <p:grpSp>
        <p:nvGrpSpPr>
          <p:cNvPr id="38" name="กลุ่ม 37"/>
          <p:cNvGrpSpPr/>
          <p:nvPr/>
        </p:nvGrpSpPr>
        <p:grpSpPr>
          <a:xfrm>
            <a:off x="5593697" y="4008161"/>
            <a:ext cx="2506695" cy="1685373"/>
            <a:chOff x="5593697" y="4008161"/>
            <a:chExt cx="2506695" cy="1685373"/>
          </a:xfrm>
        </p:grpSpPr>
        <p:sp>
          <p:nvSpPr>
            <p:cNvPr id="11" name="TextBox 297">
              <a:extLst>
                <a:ext uri="{FF2B5EF4-FFF2-40B4-BE49-F238E27FC236}">
                  <a16:creationId xmlns:a16="http://schemas.microsoft.com/office/drawing/2014/main" id="{5460DC20-CDE3-4B30-B303-2E652913D65C}"/>
                </a:ext>
              </a:extLst>
            </p:cNvPr>
            <p:cNvSpPr txBox="1"/>
            <p:nvPr/>
          </p:nvSpPr>
          <p:spPr>
            <a:xfrm>
              <a:off x="5776805" y="4985648"/>
              <a:ext cx="2323587" cy="707886"/>
            </a:xfrm>
            <a:prstGeom prst="rect">
              <a:avLst/>
            </a:prstGeom>
            <a:solidFill>
              <a:srgbClr val="FF0066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altLang="ko-KR" sz="2000" b="1" kern="0" dirty="0">
                  <a:solidFill>
                    <a:prstClr val="white"/>
                  </a:solidFill>
                  <a:latin typeface="Browallia New" panose="020B0604020202020204" pitchFamily="34" charset="-34"/>
                  <a:ea typeface="Arial Unicode MS"/>
                  <a:cs typeface="Browallia New" panose="020B0604020202020204" pitchFamily="34" charset="-34"/>
                </a:rPr>
                <a:t>เพื่อไว้ใช้จ่ายนอกเหนือจากรายจ่ายประจำ</a:t>
              </a:r>
              <a:endParaRPr kumimoji="0" lang="ko-KR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owallia New" panose="020B0604020202020204" pitchFamily="34" charset="-34"/>
                <a:ea typeface="Arial Unicode MS"/>
                <a:cs typeface="Browallia New" panose="020B0604020202020204" pitchFamily="34" charset="-34"/>
              </a:endParaRPr>
            </a:p>
          </p:txBody>
        </p:sp>
        <p:sp>
          <p:nvSpPr>
            <p:cNvPr id="27" name="Rounded Rectangle 1">
              <a:extLst>
                <a:ext uri="{FF2B5EF4-FFF2-40B4-BE49-F238E27FC236}">
                  <a16:creationId xmlns:a16="http://schemas.microsoft.com/office/drawing/2014/main" id="{1818B81D-1F6C-4858-9055-31C0BF05FDFE}"/>
                </a:ext>
              </a:extLst>
            </p:cNvPr>
            <p:cNvSpPr/>
            <p:nvPr/>
          </p:nvSpPr>
          <p:spPr>
            <a:xfrm rot="5400000">
              <a:off x="5686014" y="4051773"/>
              <a:ext cx="729250" cy="91388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solidFill>
                <a:srgbClr val="FF006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owallia New" panose="020B0604020202020204" pitchFamily="34" charset="-34"/>
                <a:ea typeface="Arial Unicode MS"/>
                <a:cs typeface="Browallia New" panose="020B0604020202020204" pitchFamily="34" charset="-34"/>
              </a:endParaRPr>
            </a:p>
          </p:txBody>
        </p:sp>
        <p:pic>
          <p:nvPicPr>
            <p:cNvPr id="32" name="รูปภาพ 3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4386" y="4008161"/>
              <a:ext cx="613638" cy="940254"/>
            </a:xfrm>
            <a:prstGeom prst="rect">
              <a:avLst/>
            </a:prstGeom>
          </p:spPr>
        </p:pic>
      </p:grpSp>
      <p:pic>
        <p:nvPicPr>
          <p:cNvPr id="39" name="รูปภาพ 3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462" y="4009390"/>
            <a:ext cx="1789180" cy="234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03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31540" y="332656"/>
            <a:ext cx="8316924" cy="1570578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44" name="รูปภาพ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20" y="2933790"/>
            <a:ext cx="2060162" cy="2074826"/>
          </a:xfrm>
          <a:prstGeom prst="rect">
            <a:avLst/>
          </a:prstGeom>
        </p:spPr>
      </p:pic>
      <p:pic>
        <p:nvPicPr>
          <p:cNvPr id="47" name="รูปภาพ 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601" y="2207168"/>
            <a:ext cx="5414563" cy="1003244"/>
          </a:xfrm>
          <a:prstGeom prst="rect">
            <a:avLst/>
          </a:prstGeom>
        </p:spPr>
      </p:pic>
      <p:pic>
        <p:nvPicPr>
          <p:cNvPr id="48" name="รูปภาพ 4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469" y="2783790"/>
            <a:ext cx="6576408" cy="1187663"/>
          </a:xfrm>
          <a:prstGeom prst="rect">
            <a:avLst/>
          </a:prstGeom>
        </p:spPr>
      </p:pic>
      <p:pic>
        <p:nvPicPr>
          <p:cNvPr id="49" name="รูปภาพ 4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229" y="3776662"/>
            <a:ext cx="5458825" cy="1187663"/>
          </a:xfrm>
          <a:prstGeom prst="rect">
            <a:avLst/>
          </a:prstGeom>
        </p:spPr>
      </p:pic>
      <p:pic>
        <p:nvPicPr>
          <p:cNvPr id="50" name="รูปภาพ 4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751" y="4753252"/>
            <a:ext cx="6454695" cy="78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1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3865928" cy="648072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278" y="699946"/>
            <a:ext cx="7346408" cy="572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27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83"/>
          <a:stretch/>
        </p:blipFill>
        <p:spPr>
          <a:xfrm>
            <a:off x="5155110" y="1417334"/>
            <a:ext cx="4018355" cy="5170483"/>
          </a:xfrm>
          <a:prstGeom prst="rect">
            <a:avLst/>
          </a:prstGeom>
        </p:spPr>
      </p:pic>
      <p:pic>
        <p:nvPicPr>
          <p:cNvPr id="46" name="รูปภาพ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7" action="ppaction://hlinkpres?slideindex=1&amp;slidetitle=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31540" y="332656"/>
            <a:ext cx="8316924" cy="1570578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67544" y="1870576"/>
            <a:ext cx="82809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fontAlgn="ctr">
              <a:tabLst>
                <a:tab pos="914400" algn="l"/>
              </a:tabLst>
            </a:pP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</a:t>
            </a:r>
            <a:r>
              <a:rPr lang="th-TH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การวางแผนการออม (</a:t>
            </a:r>
            <a:r>
              <a:rPr lang="en-US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Saving Plan)</a:t>
            </a:r>
            <a:r>
              <a:rPr lang="th-TH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สิ่งที่สำคัญ</a:t>
            </a:r>
          </a:p>
          <a:p>
            <a:pPr algn="thaiDist" fontAlgn="ctr">
              <a:tabLst>
                <a:tab pos="914400" algn="l"/>
              </a:tabLst>
            </a:pP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ในการวางแผนการออมคือการประมาณรายได้และรายจ่าย</a:t>
            </a:r>
          </a:p>
          <a:p>
            <a:pPr algn="thaiDist" fontAlgn="ctr">
              <a:tabLst>
                <a:tab pos="914400" algn="l"/>
              </a:tabLst>
            </a:pP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เช่น บุคคลต้องการซื้อบ้านจะต้องวางแผนการออมโดย</a:t>
            </a:r>
          </a:p>
          <a:p>
            <a:pPr algn="thaiDist" fontAlgn="ctr">
              <a:tabLst>
                <a:tab pos="914400" algn="l"/>
              </a:tabLst>
            </a:pP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กำหนดจำนวนเงินและระยะเวลาที่สะสมเงินออม เพื่อให้</a:t>
            </a:r>
          </a:p>
          <a:p>
            <a:pPr algn="thaiDist" fontAlgn="ctr">
              <a:tabLst>
                <a:tab pos="914400" algn="l"/>
              </a:tabLst>
            </a:pP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ได้ตามจำนวนที่ต้องการ เงินออมยังช่วยบรรเทาความ</a:t>
            </a:r>
          </a:p>
          <a:p>
            <a:pPr algn="thaiDist" fontAlgn="ctr">
              <a:tabLst>
                <a:tab pos="914400" algn="l"/>
              </a:tabLst>
            </a:pP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เดือดร้อนทางการเงินในยามฉุกเฉิน แสดงให้เห็นว่าการ</a:t>
            </a:r>
          </a:p>
          <a:p>
            <a:pPr algn="thaiDist" fontAlgn="ctr">
              <a:tabLst>
                <a:tab pos="914400" algn="l"/>
              </a:tabLst>
            </a:pP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ออมเป็นรูปแบบของการลงทุนอย่างหนึ่ง ทุกคนจึงควร</a:t>
            </a:r>
          </a:p>
          <a:p>
            <a:pPr algn="thaiDist" fontAlgn="ctr">
              <a:tabLst>
                <a:tab pos="914400" algn="l"/>
              </a:tabLst>
            </a:pP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บริหารเงินออมอย่างรอบคอบ</a:t>
            </a:r>
          </a:p>
        </p:txBody>
      </p:sp>
    </p:spTree>
    <p:extLst>
      <p:ext uri="{BB962C8B-B14F-4D97-AF65-F5344CB8AC3E}">
        <p14:creationId xmlns:p14="http://schemas.microsoft.com/office/powerpoint/2010/main" val="351096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15716</TotalTime>
  <Words>861</Words>
  <Application>Microsoft Office PowerPoint</Application>
  <PresentationFormat>นำเสนอทางหน้าจอ (4:3)</PresentationFormat>
  <Paragraphs>91</Paragraphs>
  <Slides>18</Slides>
  <Notes>18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18</vt:i4>
      </vt:variant>
    </vt:vector>
  </HeadingPairs>
  <TitlesOfParts>
    <vt:vector size="22" baseType="lpstr">
      <vt:lpstr>Arial</vt:lpstr>
      <vt:lpstr>Browallia New</vt:lpstr>
      <vt:lpstr>Calibri</vt:lpstr>
      <vt:lpstr>Default Design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nu-keaw</dc:creator>
  <cp:lastModifiedBy>Admin</cp:lastModifiedBy>
  <cp:revision>1137</cp:revision>
  <cp:lastPrinted>2013-12-18T04:28:54Z</cp:lastPrinted>
  <dcterms:created xsi:type="dcterms:W3CDTF">2013-09-10T05:06:28Z</dcterms:created>
  <dcterms:modified xsi:type="dcterms:W3CDTF">2023-01-23T05:37:23Z</dcterms:modified>
</cp:coreProperties>
</file>