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2" r:id="rId2"/>
    <p:sldId id="281" r:id="rId3"/>
    <p:sldId id="319" r:id="rId4"/>
    <p:sldId id="321" r:id="rId5"/>
    <p:sldId id="282" r:id="rId6"/>
    <p:sldId id="322" r:id="rId7"/>
    <p:sldId id="323" r:id="rId8"/>
    <p:sldId id="307" r:id="rId9"/>
    <p:sldId id="295" r:id="rId10"/>
    <p:sldId id="324" r:id="rId11"/>
    <p:sldId id="308" r:id="rId12"/>
    <p:sldId id="309" r:id="rId13"/>
    <p:sldId id="326" r:id="rId14"/>
    <p:sldId id="327" r:id="rId15"/>
    <p:sldId id="328" r:id="rId16"/>
    <p:sldId id="329" r:id="rId17"/>
    <p:sldId id="330" r:id="rId18"/>
    <p:sldId id="331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0405" y="2946169"/>
            <a:ext cx="5468602" cy="2215055"/>
            <a:chOff x="220752" y="3799736"/>
            <a:chExt cx="5468602" cy="221505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52" y="3799736"/>
              <a:ext cx="5468602" cy="2215055"/>
            </a:xfrm>
            <a:prstGeom prst="rect">
              <a:avLst/>
            </a:prstGeom>
          </p:spPr>
        </p:pic>
        <p:sp>
          <p:nvSpPr>
            <p:cNvPr id="12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2" y="3947526"/>
              <a:ext cx="5468601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การเพิ่มประสิทธิภาพ</a:t>
              </a:r>
            </a:p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ขององค์การ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4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>
            <a:extLst>
              <a:ext uri="{FF2B5EF4-FFF2-40B4-BE49-F238E27FC236}">
                <a16:creationId xmlns:a16="http://schemas.microsoft.com/office/drawing/2014/main" id="{40C50895-3981-4555-AAB0-CF79A5E1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E3BD9A1-4CBB-4E4C-BF24-BB5A6C6057BB}"/>
              </a:ext>
            </a:extLst>
          </p:cNvPr>
          <p:cNvGrpSpPr/>
          <p:nvPr/>
        </p:nvGrpSpPr>
        <p:grpSpPr>
          <a:xfrm>
            <a:off x="-19051" y="0"/>
            <a:ext cx="6918731" cy="1569660"/>
            <a:chOff x="-19051" y="0"/>
            <a:chExt cx="6918731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09806"/>
              <a:ext cx="53884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การสร้างองค์การแห่งคุณภาพ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5F2742E1-1C4A-458A-BF43-79F0FB33E5C8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37C65553-B8A8-407F-A671-681E5E380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4" name="ตัวแทนหมายเลขสไลด์ 15">
                <a:extLst>
                  <a:ext uri="{FF2B5EF4-FFF2-40B4-BE49-F238E27FC236}">
                    <a16:creationId xmlns:a16="http://schemas.microsoft.com/office/drawing/2014/main" id="{2A6628EB-5801-4095-9A3C-B623BE9638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5.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2793D1D-3914-42A6-8B43-125563871AD6}"/>
              </a:ext>
            </a:extLst>
          </p:cNvPr>
          <p:cNvGrpSpPr/>
          <p:nvPr/>
        </p:nvGrpSpPr>
        <p:grpSpPr>
          <a:xfrm>
            <a:off x="1280160" y="1064343"/>
            <a:ext cx="10320417" cy="1923566"/>
            <a:chOff x="1280160" y="1064343"/>
            <a:chExt cx="10320417" cy="1923566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346E1E9A-CDF3-4D81-A0FA-8053B5E9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160" y="1064343"/>
              <a:ext cx="10320417" cy="19235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1511276" y="1239321"/>
              <a:ext cx="98073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คุณภาพในยุคปัจจุบันมีความสำคัญต่อความอยู่รอดขององค์การเป็นอย่างมาก คุณภาพไม่ใช่ทางเลือกที่จะมีก็ได้ หรือไม่มีก็ได้อีกต่อไป ดังนั้น คุณภาพจึงเป็นเป้าหมายเดียวเท่านั้นที่ทุกคนในองค์การจะต้องมุ่งมั่นไปให้ถึงอย่างหลีเลี่ยงไม่ได้ถ้าต้องการอยู่รอด และการที่องค์การจะไปสู่คุณภาพนั้นจำเป็นจะต้องปรับองค์การ โดยทั่วไปนิยมใช้ 3 วิธี คือ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FC14BAC8-7A4A-4396-9AF5-309BB0EE1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93" y="2915920"/>
            <a:ext cx="10893837" cy="3673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31B374D-959E-4CBC-BAA7-EA013FACB942}"/>
              </a:ext>
            </a:extLst>
          </p:cNvPr>
          <p:cNvSpPr/>
          <p:nvPr/>
        </p:nvSpPr>
        <p:spPr>
          <a:xfrm>
            <a:off x="851240" y="2817575"/>
            <a:ext cx="4921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01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การลดต้นทุน 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Cost Reduction)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FA74E829-4592-4DED-AE51-1A09B6ABE6B2}"/>
              </a:ext>
            </a:extLst>
          </p:cNvPr>
          <p:cNvSpPr/>
          <p:nvPr/>
        </p:nvSpPr>
        <p:spPr>
          <a:xfrm>
            <a:off x="6526721" y="2820099"/>
            <a:ext cx="3991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02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การเพิ่มผลผลิตอย่างต่อเนื่อง 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Continuous Productivity Improvement)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02272AD4-5015-4BA5-AAED-B9BF5E914D9A}"/>
              </a:ext>
            </a:extLst>
          </p:cNvPr>
          <p:cNvSpPr/>
          <p:nvPr/>
        </p:nvSpPr>
        <p:spPr>
          <a:xfrm>
            <a:off x="3823569" y="4562053"/>
            <a:ext cx="4059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03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การปรับปรุงคุณภาพอย่างต่อเนื่อง 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Continuous Quality Improvement)</a:t>
            </a:r>
          </a:p>
        </p:txBody>
      </p:sp>
    </p:spTree>
    <p:extLst>
      <p:ext uri="{BB962C8B-B14F-4D97-AF65-F5344CB8AC3E}">
        <p14:creationId xmlns:p14="http://schemas.microsoft.com/office/powerpoint/2010/main" val="1734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9187D8A8-62B1-463C-9B65-2ED09E9B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3EAAB3A-0AD6-4AC1-87E6-C897BE10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0" y="533762"/>
            <a:ext cx="8742857" cy="5790476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565D159-58BF-4BFC-9E0C-0ADBB7EE4E94}"/>
              </a:ext>
            </a:extLst>
          </p:cNvPr>
          <p:cNvSpPr/>
          <p:nvPr/>
        </p:nvSpPr>
        <p:spPr>
          <a:xfrm>
            <a:off x="7245497" y="555754"/>
            <a:ext cx="39413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ความเป็นระเบียบเรียบร้อย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C44303A-702E-4C2C-BE9F-0C81ED2BBF0A}"/>
              </a:ext>
            </a:extLst>
          </p:cNvPr>
          <p:cNvSpPr/>
          <p:nvPr/>
        </p:nvSpPr>
        <p:spPr>
          <a:xfrm>
            <a:off x="7245495" y="1130782"/>
            <a:ext cx="39413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การทำงานเป็นทีม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5A46E03-856C-46AA-9FEB-423EAD702AAB}"/>
              </a:ext>
            </a:extLst>
          </p:cNvPr>
          <p:cNvSpPr/>
          <p:nvPr/>
        </p:nvSpPr>
        <p:spPr>
          <a:xfrm>
            <a:off x="7245495" y="1728955"/>
            <a:ext cx="39413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การปรับปรุงอย่างต่อเนื่อง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2D7E73-D548-428A-A4B7-89F18A8CAB71}"/>
              </a:ext>
            </a:extLst>
          </p:cNvPr>
          <p:cNvSpPr/>
          <p:nvPr/>
        </p:nvSpPr>
        <p:spPr>
          <a:xfrm>
            <a:off x="7245495" y="2324414"/>
            <a:ext cx="39413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การมุ่งที่กระบวนการ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DB27BD4-516C-4F32-852C-B224E62B16D6}"/>
              </a:ext>
            </a:extLst>
          </p:cNvPr>
          <p:cNvSpPr/>
          <p:nvPr/>
        </p:nvSpPr>
        <p:spPr>
          <a:xfrm>
            <a:off x="7245495" y="2951479"/>
            <a:ext cx="39413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การศึกษาและฝึกอบรม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CC3CF64C-DD55-4634-839D-38243D6776D1}"/>
              </a:ext>
            </a:extLst>
          </p:cNvPr>
          <p:cNvSpPr/>
          <p:nvPr/>
        </p:nvSpPr>
        <p:spPr>
          <a:xfrm>
            <a:off x="7245495" y="3578544"/>
            <a:ext cx="39413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ประกันคุณภาพ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D1B7F7C-5711-487B-8E9D-A7199C8CA2AB}"/>
              </a:ext>
            </a:extLst>
          </p:cNvPr>
          <p:cNvSpPr/>
          <p:nvPr/>
        </p:nvSpPr>
        <p:spPr>
          <a:xfrm>
            <a:off x="7245495" y="4227285"/>
            <a:ext cx="447914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การส่งเสริมให้พนักงานมีส่วนร่วม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2E1859BE-D594-4A4D-8E5C-4C9A460A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" y="657"/>
            <a:ext cx="2698998" cy="6857341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374072" y="1300789"/>
            <a:ext cx="2084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คุณลักษณะขององค์การแห่งคุณภาพ ล้วนเกิดจากคุณภาพของคนในองค์การทั้งสิ้น องค์การจึงต้องปรับปรุงและจะต้องสร้างคนให้มี “นิสัยแห่งคุณภาพ” มี 7 ประการ ดังนี้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565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6553200" y="734696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กลยุทธ์การบริหารเชิงคุณภาพ เป็นเพียงส่วนหนึ่งที่นำเสนอพอสังเขปดังนี้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ADFB3FE-6659-49D9-941D-ED982E05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15" y="2400528"/>
            <a:ext cx="6009524" cy="4019048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DC3D15A-7AA9-46C2-9280-CD006A2E04F8}"/>
              </a:ext>
            </a:extLst>
          </p:cNvPr>
          <p:cNvGrpSpPr/>
          <p:nvPr/>
        </p:nvGrpSpPr>
        <p:grpSpPr>
          <a:xfrm>
            <a:off x="684042" y="2522259"/>
            <a:ext cx="2271304" cy="2077623"/>
            <a:chOff x="684042" y="2522259"/>
            <a:chExt cx="2271304" cy="2077623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AE49B4A1-B7E4-4282-B1BA-1AC65CDB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042" y="2522259"/>
              <a:ext cx="2271304" cy="2077623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5ECBBA1A-E94A-4998-B3B4-9B6832BBC6B1}"/>
                </a:ext>
              </a:extLst>
            </p:cNvPr>
            <p:cNvSpPr/>
            <p:nvPr/>
          </p:nvSpPr>
          <p:spPr>
            <a:xfrm>
              <a:off x="684042" y="3101634"/>
              <a:ext cx="21960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การเขียนแผนงาน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Plan)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5B31401A-5385-49CC-AF09-0561223203D0}"/>
              </a:ext>
            </a:extLst>
          </p:cNvPr>
          <p:cNvGrpSpPr/>
          <p:nvPr/>
        </p:nvGrpSpPr>
        <p:grpSpPr>
          <a:xfrm>
            <a:off x="2867779" y="2510787"/>
            <a:ext cx="2271304" cy="2079281"/>
            <a:chOff x="2867778" y="2510787"/>
            <a:chExt cx="2347093" cy="2079281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A0071C42-6F38-4B06-8488-0B37430A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0073" y="2510787"/>
              <a:ext cx="2334798" cy="2079281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C85C8BB3-E134-4233-8A6A-8ADE4A4D812F}"/>
                </a:ext>
              </a:extLst>
            </p:cNvPr>
            <p:cNvSpPr/>
            <p:nvPr/>
          </p:nvSpPr>
          <p:spPr>
            <a:xfrm>
              <a:off x="2867778" y="3020355"/>
              <a:ext cx="233479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การนำแผนงาน</a:t>
              </a:r>
              <a:b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ไปปฏิบัติ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Do)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AB4150FD-D144-41E2-B209-8BF629D4B73F}"/>
              </a:ext>
            </a:extLst>
          </p:cNvPr>
          <p:cNvGrpSpPr/>
          <p:nvPr/>
        </p:nvGrpSpPr>
        <p:grpSpPr>
          <a:xfrm>
            <a:off x="684042" y="4547864"/>
            <a:ext cx="2196031" cy="2079281"/>
            <a:chOff x="684042" y="4547864"/>
            <a:chExt cx="2255520" cy="2079281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87D78605-83E5-49F6-B192-DA1BFEBA5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042" y="4547864"/>
              <a:ext cx="2255520" cy="2079281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6344CE74-C9AD-4D52-A9BA-A1AD78C13011}"/>
                </a:ext>
              </a:extLst>
            </p:cNvPr>
            <p:cNvSpPr/>
            <p:nvPr/>
          </p:nvSpPr>
          <p:spPr>
            <a:xfrm>
              <a:off x="721223" y="4997799"/>
              <a:ext cx="201142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การตรวจสอบการปฏิบัติงาน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Check)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D9A4F676-2E96-4ADF-82C5-6B752FEC7DA9}"/>
              </a:ext>
            </a:extLst>
          </p:cNvPr>
          <p:cNvGrpSpPr/>
          <p:nvPr/>
        </p:nvGrpSpPr>
        <p:grpSpPr>
          <a:xfrm>
            <a:off x="2873065" y="4523819"/>
            <a:ext cx="2271304" cy="2077623"/>
            <a:chOff x="2931272" y="4538050"/>
            <a:chExt cx="2271304" cy="2077623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CAA7866E-73F0-427D-A3E9-2C2412ABB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1272" y="4538050"/>
              <a:ext cx="2271304" cy="2077623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FD1BEBE3-69D1-4835-8946-7510F9F92F94}"/>
                </a:ext>
              </a:extLst>
            </p:cNvPr>
            <p:cNvSpPr/>
            <p:nvPr/>
          </p:nvSpPr>
          <p:spPr>
            <a:xfrm>
              <a:off x="3138186" y="4997799"/>
              <a:ext cx="186576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การแก้ไขข้อบกพร่อง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Act)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044047F-1304-4610-8BAA-34FCF8D47D25}"/>
              </a:ext>
            </a:extLst>
          </p:cNvPr>
          <p:cNvGrpSpPr/>
          <p:nvPr/>
        </p:nvGrpSpPr>
        <p:grpSpPr>
          <a:xfrm>
            <a:off x="-28136" y="-28717"/>
            <a:ext cx="4893501" cy="2269067"/>
            <a:chOff x="-28136" y="-28717"/>
            <a:chExt cx="4893501" cy="2269067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9FBDFA9-A621-4367-A7DA-8B39F5DF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-28136" y="-28717"/>
              <a:ext cx="1140178" cy="2269067"/>
            </a:xfrm>
            <a:prstGeom prst="rect">
              <a:avLst/>
            </a:prstGeom>
          </p:spPr>
        </p:pic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0F302966-FF12-4624-91AE-0C5C4B0E103E}"/>
                </a:ext>
              </a:extLst>
            </p:cNvPr>
            <p:cNvSpPr/>
            <p:nvPr/>
          </p:nvSpPr>
          <p:spPr>
            <a:xfrm>
              <a:off x="164235" y="676028"/>
              <a:ext cx="4701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en-US" sz="60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  <a:r>
                <a:rPr lang="en-US" sz="6000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</a:t>
              </a:r>
              <a:r>
                <a:rPr lang="th-TH" sz="3000" b="1" dirty="0">
                  <a:solidFill>
                    <a:srgbClr val="0066CC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วงจร </a:t>
              </a:r>
              <a:r>
                <a:rPr lang="en-US" sz="3000" b="1" dirty="0">
                  <a:solidFill>
                    <a:srgbClr val="0066CC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PDCA </a:t>
              </a:r>
              <a:r>
                <a:rPr lang="th-TH" sz="3000" b="1" dirty="0">
                  <a:solidFill>
                    <a:srgbClr val="0066CC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หรือวงล้อ </a:t>
              </a:r>
              <a:r>
                <a:rPr lang="en-US" sz="3000" b="1" dirty="0">
                  <a:solidFill>
                    <a:srgbClr val="0066CC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PDCA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2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0DE7EE42-9220-4234-8AF1-38C37173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823" y="2924557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D5BAC334-51C5-4962-ABD9-783E4DE2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256" y="2936235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827E4967-93D6-4981-9A3A-CC71BD11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523" y="2924556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6988885B-F675-487A-B918-BC109CC4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90" y="2936235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E2C2918C-F81E-4D16-BF14-7330FA53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05" y="2901224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4912D25-0E75-4E0C-A53A-DCEFEA86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07" y="2408455"/>
            <a:ext cx="1055560" cy="105556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AFA8504-B770-4C3E-A80F-63DD6240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75" y="2396776"/>
            <a:ext cx="1055560" cy="105556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ECBBA1A-E94A-4998-B3B4-9B6832BBC6B1}"/>
              </a:ext>
            </a:extLst>
          </p:cNvPr>
          <p:cNvSpPr/>
          <p:nvPr/>
        </p:nvSpPr>
        <p:spPr>
          <a:xfrm>
            <a:off x="869852" y="4341710"/>
            <a:ext cx="1400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SEIRI (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เซ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ริ)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สะสาง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SORT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85C8BB3-E134-4233-8A6A-8ADE4A4D812F}"/>
              </a:ext>
            </a:extLst>
          </p:cNvPr>
          <p:cNvSpPr/>
          <p:nvPr/>
        </p:nvSpPr>
        <p:spPr>
          <a:xfrm>
            <a:off x="2977790" y="4355777"/>
            <a:ext cx="1878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SEITON (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เซ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ตง)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สะดวก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SYSTEMISE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344CE74-C9AD-4D52-A9BA-A1AD78C13011}"/>
              </a:ext>
            </a:extLst>
          </p:cNvPr>
          <p:cNvSpPr/>
          <p:nvPr/>
        </p:nvSpPr>
        <p:spPr>
          <a:xfrm>
            <a:off x="5258523" y="4355777"/>
            <a:ext cx="1878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SEISO (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เซ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โซ)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สะอาด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SWEEP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D1BEBE3-69D1-4835-8946-7510F9F92F94}"/>
              </a:ext>
            </a:extLst>
          </p:cNvPr>
          <p:cNvSpPr/>
          <p:nvPr/>
        </p:nvSpPr>
        <p:spPr>
          <a:xfrm>
            <a:off x="7417632" y="4355777"/>
            <a:ext cx="2100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SEIKETSU (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เซเคทซุ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สุขลักษณะ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SUSTAIN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5F701F0-A3C1-4A29-A2B4-0115E97B7883}"/>
              </a:ext>
            </a:extLst>
          </p:cNvPr>
          <p:cNvSpPr/>
          <p:nvPr/>
        </p:nvSpPr>
        <p:spPr>
          <a:xfrm>
            <a:off x="9633879" y="4327958"/>
            <a:ext cx="2340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SHITSUKE </a:t>
            </a:r>
            <a:b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ชิทซุเ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กะ)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สร้างนิสัย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SELF DISCIPLINE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D0F8BE3-FA87-4993-86EF-119F52584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67425" y="0"/>
            <a:ext cx="1140178" cy="2269067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F302966-FF12-4624-91AE-0C5C4B0E103E}"/>
              </a:ext>
            </a:extLst>
          </p:cNvPr>
          <p:cNvSpPr/>
          <p:nvPr/>
        </p:nvSpPr>
        <p:spPr>
          <a:xfrm>
            <a:off x="20989" y="640515"/>
            <a:ext cx="3716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60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02</a:t>
            </a:r>
            <a:r>
              <a:rPr lang="en-US" sz="24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    </a:t>
            </a:r>
            <a:r>
              <a:rPr lang="th-TH" sz="3000" b="1" dirty="0">
                <a:solidFill>
                  <a:srgbClr val="00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ระบบ 5 ส. หรือ 5 </a:t>
            </a:r>
            <a:r>
              <a:rPr lang="en-US" sz="3000" b="1" dirty="0">
                <a:solidFill>
                  <a:srgbClr val="00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AEAEC38-9A14-4EB4-A743-4795DEF57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98" y="2396776"/>
            <a:ext cx="1055560" cy="105556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050ED976-66C6-44D7-BA90-B40EF9A9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420" y="2396776"/>
            <a:ext cx="1055560" cy="1055560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E44910A7-42DF-4509-9167-06BFC794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016" y="2373440"/>
            <a:ext cx="1055560" cy="10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A83BC98-49CD-4109-9C6E-0EA5BA6C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E21E9FE-3958-4DD0-89E6-CF9A9A3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11" y="1"/>
            <a:ext cx="6039730" cy="6857999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954A453A-1AC3-4E29-946B-477F32066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930F274-4E91-4922-9FA5-22366A02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0260"/>
            <a:ext cx="12192000" cy="266774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85C8BB3-E134-4233-8A6A-8ADE4A4D812F}"/>
              </a:ext>
            </a:extLst>
          </p:cNvPr>
          <p:cNvSpPr/>
          <p:nvPr/>
        </p:nvSpPr>
        <p:spPr>
          <a:xfrm>
            <a:off x="1089076" y="4338849"/>
            <a:ext cx="2352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01 </a:t>
            </a:r>
          </a:p>
          <a:p>
            <a:pPr algn="ctr"/>
            <a:r>
              <a:rPr lang="th-TH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ทุกคนในกลุ่มมีส่วนร่วมในการแก้ไขปัญหาและปรับปรุงงาน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7C49D228-5065-41C1-8CEA-A09D4735F45C}"/>
              </a:ext>
            </a:extLst>
          </p:cNvPr>
          <p:cNvSpPr/>
          <p:nvPr/>
        </p:nvSpPr>
        <p:spPr>
          <a:xfrm>
            <a:off x="4454770" y="4338849"/>
            <a:ext cx="2840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02 </a:t>
            </a:r>
          </a:p>
          <a:p>
            <a:pPr algn="ctr"/>
            <a:r>
              <a:rPr lang="th-TH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การปฏิบัติกิจกรรมเป็นไปตามอิสระ โดยนำเครื่องมือการแก้ปัญหามาใช้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AA19CEFE-AC4D-414D-81B4-CDF910929F3A}"/>
              </a:ext>
            </a:extLst>
          </p:cNvPr>
          <p:cNvSpPr/>
          <p:nvPr/>
        </p:nvSpPr>
        <p:spPr>
          <a:xfrm>
            <a:off x="8246012" y="4359698"/>
            <a:ext cx="28639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03 </a:t>
            </a:r>
          </a:p>
          <a:p>
            <a:pPr algn="ctr"/>
            <a:r>
              <a:rPr lang="th-TH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มีการควบคุมและติดตาม ตลอดจนดำเนินการปรับปรุงอย่างต่อเนื่อง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8B73449-26E9-476D-AC23-BA2E40AA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67425" y="0"/>
            <a:ext cx="1140178" cy="2269067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F302966-FF12-4624-91AE-0C5C4B0E103E}"/>
              </a:ext>
            </a:extLst>
          </p:cNvPr>
          <p:cNvSpPr/>
          <p:nvPr/>
        </p:nvSpPr>
        <p:spPr>
          <a:xfrm>
            <a:off x="202808" y="626701"/>
            <a:ext cx="7498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60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03</a:t>
            </a:r>
            <a:r>
              <a:rPr lang="en-US" sz="6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</a:t>
            </a:r>
            <a:r>
              <a:rPr lang="th-TH" sz="3000" b="1" dirty="0">
                <a:solidFill>
                  <a:srgbClr val="00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กลุ่มระบบ </a:t>
            </a:r>
            <a:r>
              <a:rPr lang="en-US" sz="3000" b="1" dirty="0">
                <a:solidFill>
                  <a:srgbClr val="00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 (Quality Control Circle : QCC)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2578892-8EA4-4B3C-878E-FBB39B822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53" y="1562853"/>
            <a:ext cx="2600790" cy="25532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33F031-E8DE-4C3B-AC8C-0790FE6AF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923" y="1505166"/>
            <a:ext cx="2600790" cy="264803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A00065E-A595-4BCA-9FF1-C934000CF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864" y="1493751"/>
            <a:ext cx="2698244" cy="26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5D9041C-C1D8-4B60-88F6-93185D98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FDC0D6B-B205-469C-928E-A7FDA6A264CA}"/>
              </a:ext>
            </a:extLst>
          </p:cNvPr>
          <p:cNvSpPr/>
          <p:nvPr/>
        </p:nvSpPr>
        <p:spPr>
          <a:xfrm>
            <a:off x="1722121" y="584605"/>
            <a:ext cx="55133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ขั้นตอนการจัดทำกลุ่มกิจกรรม 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BEFCB1D-51B3-472F-A2AF-DF071943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55" y="1630875"/>
            <a:ext cx="6855656" cy="449658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7DBCCC81-5C84-42B2-B433-5DAC750E0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364917"/>
            <a:ext cx="2077649" cy="5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EF62C5-7E83-4FC1-A0C9-75F263F9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67425" y="0"/>
            <a:ext cx="1140178" cy="2269067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F302966-FF12-4624-91AE-0C5C4B0E103E}"/>
              </a:ext>
            </a:extLst>
          </p:cNvPr>
          <p:cNvSpPr/>
          <p:nvPr/>
        </p:nvSpPr>
        <p:spPr>
          <a:xfrm>
            <a:off x="187568" y="500092"/>
            <a:ext cx="5141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60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04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ระบบการปรับรื้อ (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Re-engineering)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96C05172-C758-4E01-8683-71D06930D4C1}"/>
              </a:ext>
            </a:extLst>
          </p:cNvPr>
          <p:cNvGrpSpPr/>
          <p:nvPr/>
        </p:nvGrpSpPr>
        <p:grpSpPr>
          <a:xfrm>
            <a:off x="7244862" y="1134533"/>
            <a:ext cx="4369783" cy="4847676"/>
            <a:chOff x="7244862" y="1134533"/>
            <a:chExt cx="4369783" cy="4847676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0EF93F34-BCD5-45C1-8B91-9C3F24837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862" y="1134533"/>
              <a:ext cx="4369783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6B073C4A-DD6B-421E-A171-41762841E788}"/>
                </a:ext>
              </a:extLst>
            </p:cNvPr>
            <p:cNvSpPr/>
            <p:nvPr/>
          </p:nvSpPr>
          <p:spPr>
            <a:xfrm>
              <a:off x="7489042" y="1515755"/>
              <a:ext cx="4022237" cy="42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ระบบการปรับรื้อ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เทคนิคที่เน้นการปรับเปลี่ยนวิธีการทำงานใหม่แทนวิธีการทำงานเก่าให้สอดคล้องกับสภาพความเปลี่ยนแปลงที่เกิดขึ้น เพื่อวัตถุประสงค์คือ ลดค่าใช้จ่าย เพิ่มประสิทธิภาพของงานและบริการรวดเร็วทันความต้องการของลูกค้า ด้วยการใช้เทคนิคหรือเทคโนโลยีใหม่ ๆ และการมีวิสัยทัศน์ที่กว้างไกล นิยมใช้ในธุรกิจที่มีการผลิตหรือการบริการมาก ๆ และต้องการความรวดเร็วและประหยัดเวลา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BF62155-DB5C-433A-BD7F-F435B40BE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53" y="1530646"/>
            <a:ext cx="5647894" cy="420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14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64DFD01-1321-49D6-AF91-75AF225E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85" y="2107363"/>
            <a:ext cx="5985660" cy="4089728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0DE8931-2D37-4E97-BD5E-F82127ED534C}"/>
              </a:ext>
            </a:extLst>
          </p:cNvPr>
          <p:cNvGrpSpPr/>
          <p:nvPr/>
        </p:nvGrpSpPr>
        <p:grpSpPr>
          <a:xfrm>
            <a:off x="4485925" y="3126730"/>
            <a:ext cx="2271304" cy="2077623"/>
            <a:chOff x="4485925" y="3126730"/>
            <a:chExt cx="2271304" cy="2077623"/>
          </a:xfrm>
        </p:grpSpPr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C8C3E1D6-4B8C-4470-9720-54EF15648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925" y="3126730"/>
              <a:ext cx="2271304" cy="2077623"/>
            </a:xfrm>
            <a:prstGeom prst="rect">
              <a:avLst/>
            </a:prstGeom>
          </p:spPr>
        </p:pic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E05656D2-860B-4540-962E-21A00905B00E}"/>
                </a:ext>
              </a:extLst>
            </p:cNvPr>
            <p:cNvSpPr/>
            <p:nvPr/>
          </p:nvSpPr>
          <p:spPr>
            <a:xfrm>
              <a:off x="5051487" y="3629031"/>
              <a:ext cx="11401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คุณภาพ </a:t>
              </a:r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Quality)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29D00822-DFC7-48D1-A322-96F76C85F897}"/>
              </a:ext>
            </a:extLst>
          </p:cNvPr>
          <p:cNvGrpSpPr/>
          <p:nvPr/>
        </p:nvGrpSpPr>
        <p:grpSpPr>
          <a:xfrm>
            <a:off x="6733155" y="2118835"/>
            <a:ext cx="2271304" cy="2077623"/>
            <a:chOff x="6733155" y="2118835"/>
            <a:chExt cx="2271304" cy="2077623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0F7AE0E-4E02-4CCB-897A-497F8E000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155" y="2118835"/>
              <a:ext cx="2271304" cy="2077623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1125AC4-5C3E-4247-9B89-EB4EAC73BFC5}"/>
                </a:ext>
              </a:extLst>
            </p:cNvPr>
            <p:cNvSpPr/>
            <p:nvPr/>
          </p:nvSpPr>
          <p:spPr>
            <a:xfrm>
              <a:off x="7355563" y="2677605"/>
              <a:ext cx="10456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ต้นทุน </a:t>
              </a:r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Cost)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D322E5BD-7CE1-44D1-BB18-556F03F40AA5}"/>
              </a:ext>
            </a:extLst>
          </p:cNvPr>
          <p:cNvGrpSpPr/>
          <p:nvPr/>
        </p:nvGrpSpPr>
        <p:grpSpPr>
          <a:xfrm>
            <a:off x="8929186" y="2107363"/>
            <a:ext cx="2334798" cy="2079281"/>
            <a:chOff x="8929186" y="2107363"/>
            <a:chExt cx="2334798" cy="2079281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F1F4C4CE-D63D-4140-B127-78C3F64FF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9186" y="2107363"/>
              <a:ext cx="2334798" cy="2079281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A7D3F0B0-98A7-4FEE-835B-014F72BAAA08}"/>
                </a:ext>
              </a:extLst>
            </p:cNvPr>
            <p:cNvSpPr/>
            <p:nvPr/>
          </p:nvSpPr>
          <p:spPr>
            <a:xfrm>
              <a:off x="9626867" y="2677604"/>
              <a:ext cx="12848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การส่งมอบ </a:t>
              </a:r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Delivery)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860614A3-F429-4B02-8B5B-23CFB00D40BE}"/>
              </a:ext>
            </a:extLst>
          </p:cNvPr>
          <p:cNvGrpSpPr/>
          <p:nvPr/>
        </p:nvGrpSpPr>
        <p:grpSpPr>
          <a:xfrm>
            <a:off x="6733155" y="4144440"/>
            <a:ext cx="2211815" cy="2079281"/>
            <a:chOff x="6733155" y="4144440"/>
            <a:chExt cx="2255520" cy="2079281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2E63ADF9-58A7-4C64-9C5A-0C067D75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3155" y="4144440"/>
              <a:ext cx="2255520" cy="2079281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4B3AC115-2666-4FA8-9EC9-6661F89AFB0A}"/>
                </a:ext>
              </a:extLst>
            </p:cNvPr>
            <p:cNvSpPr/>
            <p:nvPr/>
          </p:nvSpPr>
          <p:spPr>
            <a:xfrm>
              <a:off x="6916035" y="4703210"/>
              <a:ext cx="1889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ความปลอดภัย </a:t>
              </a:r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Safety)</a:t>
              </a:r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E6721089-B92C-44A1-B163-F426561E56C4}"/>
              </a:ext>
            </a:extLst>
          </p:cNvPr>
          <p:cNvGrpSpPr/>
          <p:nvPr/>
        </p:nvGrpSpPr>
        <p:grpSpPr>
          <a:xfrm>
            <a:off x="8913402" y="4134626"/>
            <a:ext cx="2338287" cy="2077623"/>
            <a:chOff x="8980385" y="4134626"/>
            <a:chExt cx="2271304" cy="2077623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C065F7B6-7633-42F4-8CFF-FA66506CD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0385" y="4134626"/>
              <a:ext cx="2271304" cy="2077623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35EEB66C-A07D-4EB0-8802-DBC62DE64E98}"/>
                </a:ext>
              </a:extLst>
            </p:cNvPr>
            <p:cNvSpPr/>
            <p:nvPr/>
          </p:nvSpPr>
          <p:spPr>
            <a:xfrm>
              <a:off x="9396239" y="4783948"/>
              <a:ext cx="14395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ขวัญกำลังใจ </a:t>
              </a:r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Morale)</a:t>
              </a: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04279570-1E7A-4393-A7A4-E1D39D259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67425" y="0"/>
            <a:ext cx="1140178" cy="2269067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F302966-FF12-4624-91AE-0C5C4B0E103E}"/>
              </a:ext>
            </a:extLst>
          </p:cNvPr>
          <p:cNvSpPr/>
          <p:nvPr/>
        </p:nvSpPr>
        <p:spPr>
          <a:xfrm>
            <a:off x="208669" y="532368"/>
            <a:ext cx="5784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05</a:t>
            </a:r>
            <a:r>
              <a:rPr lang="en-US" sz="24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ระบบ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TQM (Total Quality Management)</a:t>
            </a:r>
          </a:p>
        </p:txBody>
      </p:sp>
    </p:spTree>
    <p:extLst>
      <p:ext uri="{BB962C8B-B14F-4D97-AF65-F5344CB8AC3E}">
        <p14:creationId xmlns:p14="http://schemas.microsoft.com/office/powerpoint/2010/main" val="30100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EA269498-F9D7-4498-B5CF-D8C786D2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C92C540-9DF4-4965-8E4E-F567E655FDE1}"/>
              </a:ext>
            </a:extLst>
          </p:cNvPr>
          <p:cNvGrpSpPr/>
          <p:nvPr/>
        </p:nvGrpSpPr>
        <p:grpSpPr>
          <a:xfrm>
            <a:off x="-19051" y="0"/>
            <a:ext cx="8944185" cy="1569660"/>
            <a:chOff x="-19051" y="0"/>
            <a:chExt cx="8944185" cy="1569660"/>
          </a:xfrm>
        </p:grpSpPr>
        <p:sp>
          <p:nvSpPr>
            <p:cNvPr id="5" name="สี่เหลี่ยมผืนผ้า 7">
              <a:extLst>
                <a:ext uri="{FF2B5EF4-FFF2-40B4-BE49-F238E27FC236}">
                  <a16:creationId xmlns:a16="http://schemas.microsoft.com/office/drawing/2014/main" id="{6F0D9448-03D0-4141-8932-3A7938CC302A}"/>
                </a:ext>
              </a:extLst>
            </p:cNvPr>
            <p:cNvSpPr/>
            <p:nvPr/>
          </p:nvSpPr>
          <p:spPr>
            <a:xfrm>
              <a:off x="1492225" y="294902"/>
              <a:ext cx="74329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ความสำเร็จขององค์การในยุคโลกาภิวัตน์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BB5E9FC9-9E49-4B7A-B0DE-141BE73CE322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BAFABDF5-E959-42E6-9A93-FB0995B4D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B0E16609-8D21-4B1B-A7BE-3F17FD572A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6.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9F1B1E0-A540-4351-B2BE-962288CF9E6C}"/>
              </a:ext>
            </a:extLst>
          </p:cNvPr>
          <p:cNvGrpSpPr/>
          <p:nvPr/>
        </p:nvGrpSpPr>
        <p:grpSpPr>
          <a:xfrm>
            <a:off x="254001" y="1762754"/>
            <a:ext cx="4683760" cy="3876046"/>
            <a:chOff x="254001" y="1762754"/>
            <a:chExt cx="4683760" cy="3876046"/>
          </a:xfrm>
        </p:grpSpPr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4BFD9B1F-FB40-4F79-BB8D-05BD4C928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001" y="1762754"/>
              <a:ext cx="4683760" cy="3876046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A31AE6B-6654-4091-969B-762F1A57AEAB}"/>
                </a:ext>
              </a:extLst>
            </p:cNvPr>
            <p:cNvSpPr/>
            <p:nvPr/>
          </p:nvSpPr>
          <p:spPr>
            <a:xfrm>
              <a:off x="461314" y="2090477"/>
              <a:ext cx="429356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สืบเนื่องมาจากในยุคโลกาภิวัตน์นี้ สิ่งต่าง ๆ ในโลกได้มีการเปลี่ยนแปลงไปจากเดิมเป็นอันมาก การที่องค์การสมัยใหม่จะอยู่รอดได้และเติบโต จึงมีสิ่งที่ต้องดำเนินการและสอดคล้องตรงกันกับเงื่อนไขใหม่ ๆ</a:t>
              </a:r>
              <a:r>
                <a:rPr lang="en-US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ที่เพิ่มขึ้น ดังนั้น ความสำเร็จขององค์การจะต้องอาศัยปัจจัยสนับสนุนที่จะทำให้องค์การประสบความสำเร็จตามจุดประสงค์ที่ตั้งไว้ โดยแสดงออกเป็นภาพได้ดังนี้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14" name="Picture 1">
            <a:extLst>
              <a:ext uri="{FF2B5EF4-FFF2-40B4-BE49-F238E27FC236}">
                <a16:creationId xmlns:a16="http://schemas.microsoft.com/office/drawing/2014/main" id="{5E390B44-1EEA-4FB7-A1AA-D80E5E47D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DA18EB9-2237-401F-A9EF-6F57BDE0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095" y="2271393"/>
            <a:ext cx="6756010" cy="28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01ACDBBE-EDA7-40DB-BF2C-F029A9D5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196588D-5E72-4700-9A93-869D7156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31" y="0"/>
            <a:ext cx="6283569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390741" y="2410205"/>
            <a:ext cx="46024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การเพิ่มประสิทธิภาพในองค์กร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Organization Efficiency)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การเพิ่มประสิทธิภาพขององค์การ โดยการเปรียบเทียบทรัพยากรที่ใช้ไปกับผลที่ได้จากการทำงานว่าดีขึ้นอย่างไร แค่ไหน ในขณะที่กำลังทำงานตามเป้าหมายขององค์การ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172B82D-B1CF-4750-9EA1-B81BAFCDDC56}"/>
              </a:ext>
            </a:extLst>
          </p:cNvPr>
          <p:cNvGrpSpPr/>
          <p:nvPr/>
        </p:nvGrpSpPr>
        <p:grpSpPr>
          <a:xfrm>
            <a:off x="-19051" y="0"/>
            <a:ext cx="10112097" cy="1569660"/>
            <a:chOff x="-19051" y="0"/>
            <a:chExt cx="10112097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85817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ความหมายของการเพิ่มประสิทธิภาพในองค์การ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28313DD7-0742-4B26-A4B7-4C2196D3513A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0D397C6-0B32-4654-ACFD-834CD8069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0" name="ตัวแทนหมายเลขสไลด์ 15">
                <a:extLst>
                  <a:ext uri="{FF2B5EF4-FFF2-40B4-BE49-F238E27FC236}">
                    <a16:creationId xmlns:a16="http://schemas.microsoft.com/office/drawing/2014/main" id="{F1AF75B2-B943-401A-AB04-5985B78840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B2F35F51-A8F9-41D9-A8D6-7845ADFD3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AE706A3-1479-4209-9CD0-06DB11E95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545" y="1851014"/>
            <a:ext cx="6570130" cy="39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FBA3BC7F-5C6A-4D22-B25D-58791B31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A08F83B-3B8A-40A4-81D1-5245F348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639"/>
            <a:ext cx="12192000" cy="300936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071900" y="1682716"/>
            <a:ext cx="48076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ประสิทธิผล (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Effectiveness)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ความสำเร็จในการที่สามารถดำเนินกิจการก้าวหน้าไปและสามารถบรรลุเป้าหมายต่าง ๆ ที่องค์การตั้งไว้ได้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A0B0CF2-C828-41CE-81A9-3E875109BA99}"/>
              </a:ext>
            </a:extLst>
          </p:cNvPr>
          <p:cNvSpPr/>
          <p:nvPr/>
        </p:nvSpPr>
        <p:spPr>
          <a:xfrm>
            <a:off x="6951433" y="1569660"/>
            <a:ext cx="48076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ประสิทธิภาพ (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Efficiency)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การเปรียบเทียบทรัพยากรที่ใช้ไปกับผลที่ได้จากการทำงานว่าดีขึ้นอย่างไรแค่ไหน ในขณะที่กำลังทำงานตามเป้าหมายขององค์การ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8ED1E69-775B-48F1-BD92-445D026BF03D}"/>
              </a:ext>
            </a:extLst>
          </p:cNvPr>
          <p:cNvGrpSpPr/>
          <p:nvPr/>
        </p:nvGrpSpPr>
        <p:grpSpPr>
          <a:xfrm>
            <a:off x="-19051" y="0"/>
            <a:ext cx="10266842" cy="1569660"/>
            <a:chOff x="-19051" y="0"/>
            <a:chExt cx="10266842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87365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ข้อแตกต่างของคำว่าประสิทธิผลกับประสิทธิภาพ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B3B82B80-3931-4E01-BE22-260E762C6558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F1F777FD-A343-4CC9-8116-771E779CA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FC4A7F3D-C1B8-43C3-838D-3A671B1450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29346D07-476E-4175-9956-DAE0314EC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2694"/>
            <a:ext cx="628650" cy="4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68C59D0B-A2EE-4206-AFDD-4F9079953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6E211EC-CFDC-4DAB-A90C-193D5B9F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1542709"/>
            <a:ext cx="7604516" cy="5342242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DE08A72-C6FD-4B65-9FB2-953A33996304}"/>
              </a:ext>
            </a:extLst>
          </p:cNvPr>
          <p:cNvGrpSpPr/>
          <p:nvPr/>
        </p:nvGrpSpPr>
        <p:grpSpPr>
          <a:xfrm>
            <a:off x="7315200" y="2236764"/>
            <a:ext cx="4445391" cy="2852111"/>
            <a:chOff x="7315200" y="2236764"/>
            <a:chExt cx="4445391" cy="2852111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1872CE4D-1D20-439D-8DB4-7F8C4A4F5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200" y="2236764"/>
              <a:ext cx="4445391" cy="2852111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7585465" y="2539434"/>
              <a:ext cx="384087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ความมีประสิทธิภาพขององค์การ หมายถึง ขนาดของความสามารถขององค์การที่จะสามารถทำงานบรรลุเป้าหมายต่าง ๆ ที่ตั้งไว้ โดยนำทรัพยากรมาใช้อย่างเต็มที่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BB021DC-B4A8-4459-B388-6ABC9E8E12F9}"/>
              </a:ext>
            </a:extLst>
          </p:cNvPr>
          <p:cNvGrpSpPr/>
          <p:nvPr/>
        </p:nvGrpSpPr>
        <p:grpSpPr>
          <a:xfrm>
            <a:off x="-19051" y="0"/>
            <a:ext cx="11779642" cy="1569660"/>
            <a:chOff x="-19051" y="0"/>
            <a:chExt cx="11779642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17307" y="294902"/>
              <a:ext cx="101432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ปรัชญาและอุดมการณ์การเพิ่มประสิทธิภาพในองค์การ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E78B3C21-55F0-4A5E-947D-7C29D7992650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B6447FA2-D592-49BE-98A9-F5E8A47B5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2BD72B0A-2F20-4466-B36C-F9124C55C5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>
            <a:extLst>
              <a:ext uri="{FF2B5EF4-FFF2-40B4-BE49-F238E27FC236}">
                <a16:creationId xmlns:a16="http://schemas.microsoft.com/office/drawing/2014/main" id="{E4E31949-DD21-46F3-B029-CD7F2351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41008F-5B01-4972-A775-B7896AC6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35"/>
            <a:ext cx="12192000" cy="1527027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245075D-6447-4ABE-BA05-6D8CEA0D9B2F}"/>
              </a:ext>
            </a:extLst>
          </p:cNvPr>
          <p:cNvSpPr/>
          <p:nvPr/>
        </p:nvSpPr>
        <p:spPr>
          <a:xfrm>
            <a:off x="1109300" y="262768"/>
            <a:ext cx="10271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สำหรับตัวเกณฑ์ที่ใช้ศึกษาความมีประสิทธิภาพขององค์การที่ได้นำมาใช้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John P. Campbell</a:t>
            </a:r>
            <a:r>
              <a:rPr lang="th-TH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ได้สรุปไว้ โดยประกอบด้วยตัวเกณฑ์ต่าง ๆ 30 ตัวเกณฑ์ ดังนี้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97C7F06-0593-4C7F-818F-12EB48247B04}"/>
              </a:ext>
            </a:extLst>
          </p:cNvPr>
          <p:cNvSpPr/>
          <p:nvPr/>
        </p:nvSpPr>
        <p:spPr>
          <a:xfrm>
            <a:off x="1517263" y="2076440"/>
            <a:ext cx="33696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ประสิทธิผลรวม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A7A94DA-9732-4151-97E5-4951977C054A}"/>
              </a:ext>
            </a:extLst>
          </p:cNvPr>
          <p:cNvSpPr/>
          <p:nvPr/>
        </p:nvSpPr>
        <p:spPr>
          <a:xfrm>
            <a:off x="1517263" y="2797559"/>
            <a:ext cx="2688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 ผลผลิต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1BB3680-725D-4908-BF54-C5D760333C86}"/>
              </a:ext>
            </a:extLst>
          </p:cNvPr>
          <p:cNvSpPr/>
          <p:nvPr/>
        </p:nvSpPr>
        <p:spPr>
          <a:xfrm>
            <a:off x="1517264" y="3650812"/>
            <a:ext cx="3369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 ประสิทธิภาพ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ECEF65B-11CD-4A7D-96D8-1884C7A58133}"/>
              </a:ext>
            </a:extLst>
          </p:cNvPr>
          <p:cNvSpPr/>
          <p:nvPr/>
        </p:nvSpPr>
        <p:spPr>
          <a:xfrm>
            <a:off x="1517263" y="4463279"/>
            <a:ext cx="2688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กำไร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89D06C7-097A-4A50-9633-A884041CF4C3}"/>
              </a:ext>
            </a:extLst>
          </p:cNvPr>
          <p:cNvSpPr/>
          <p:nvPr/>
        </p:nvSpPr>
        <p:spPr>
          <a:xfrm>
            <a:off x="1517264" y="5222953"/>
            <a:ext cx="2688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</a:t>
            </a:r>
            <a:r>
              <a:rPr lang="th-TH" sz="30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คุณภาพ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B7B3C48-9A52-499C-B4CB-2AA3497FEC55}"/>
              </a:ext>
            </a:extLst>
          </p:cNvPr>
          <p:cNvSpPr/>
          <p:nvPr/>
        </p:nvSpPr>
        <p:spPr>
          <a:xfrm>
            <a:off x="6790300" y="1963529"/>
            <a:ext cx="3971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อุบัติเหตุที่เกิด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C183CCF-5FDC-49D0-ABBE-33EBDDA7C1AA}"/>
              </a:ext>
            </a:extLst>
          </p:cNvPr>
          <p:cNvSpPr/>
          <p:nvPr/>
        </p:nvSpPr>
        <p:spPr>
          <a:xfrm>
            <a:off x="6790299" y="2794013"/>
            <a:ext cx="2688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การเติบโต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1FA2A54E-3360-4299-9906-584C9894D51C}"/>
              </a:ext>
            </a:extLst>
          </p:cNvPr>
          <p:cNvSpPr/>
          <p:nvPr/>
        </p:nvSpPr>
        <p:spPr>
          <a:xfrm>
            <a:off x="6790301" y="3650812"/>
            <a:ext cx="2688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8. การขาดงาน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517F1FD-3470-4BE4-B159-2D2EA74E0901}"/>
              </a:ext>
            </a:extLst>
          </p:cNvPr>
          <p:cNvSpPr/>
          <p:nvPr/>
        </p:nvSpPr>
        <p:spPr>
          <a:xfrm>
            <a:off x="6790299" y="4507611"/>
            <a:ext cx="4111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9. การลาออกจากงาน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DF605A7F-5947-49E2-A4E1-4DA5082397FB}"/>
              </a:ext>
            </a:extLst>
          </p:cNvPr>
          <p:cNvSpPr/>
          <p:nvPr/>
        </p:nvSpPr>
        <p:spPr>
          <a:xfrm>
            <a:off x="6790298" y="5341456"/>
            <a:ext cx="41113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10. ความพอใจในงาน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9467D224-25C3-4DBD-9CAD-CAFC2D98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85" y="3207434"/>
            <a:ext cx="1430215" cy="36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E0A2F5EA-54C0-47D5-A99C-7F57B90F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970"/>
            <a:ext cx="12192000" cy="685800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C8DC36B-FB96-4CA5-9861-45F5EA3E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0"/>
            <a:ext cx="2486025" cy="6858000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E7F19CE-2CE9-4081-92DF-00323556A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2" y="0"/>
            <a:ext cx="2486025" cy="303848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97C7F06-0593-4C7F-818F-12EB48247B04}"/>
              </a:ext>
            </a:extLst>
          </p:cNvPr>
          <p:cNvSpPr/>
          <p:nvPr/>
        </p:nvSpPr>
        <p:spPr>
          <a:xfrm>
            <a:off x="1470129" y="365830"/>
            <a:ext cx="2688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11. 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แรงจูงใจ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A7A94DA-9732-4151-97E5-4951977C054A}"/>
              </a:ext>
            </a:extLst>
          </p:cNvPr>
          <p:cNvSpPr/>
          <p:nvPr/>
        </p:nvSpPr>
        <p:spPr>
          <a:xfrm>
            <a:off x="1470129" y="1128930"/>
            <a:ext cx="4084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12. 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ขวัญและกำลังใจ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1BB3680-725D-4908-BF54-C5D760333C86}"/>
              </a:ext>
            </a:extLst>
          </p:cNvPr>
          <p:cNvSpPr/>
          <p:nvPr/>
        </p:nvSpPr>
        <p:spPr>
          <a:xfrm>
            <a:off x="1470129" y="2113774"/>
            <a:ext cx="3337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13.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การควบคุม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ECEF65B-11CD-4A7D-96D8-1884C7A58133}"/>
              </a:ext>
            </a:extLst>
          </p:cNvPr>
          <p:cNvSpPr/>
          <p:nvPr/>
        </p:nvSpPr>
        <p:spPr>
          <a:xfrm>
            <a:off x="1448049" y="2928286"/>
            <a:ext cx="4647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spc="-7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14.  ความขัดแย้งและความสามัคคี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ของบุคคลในองค์การ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89D06C7-097A-4A50-9633-A884041CF4C3}"/>
              </a:ext>
            </a:extLst>
          </p:cNvPr>
          <p:cNvSpPr/>
          <p:nvPr/>
        </p:nvSpPr>
        <p:spPr>
          <a:xfrm>
            <a:off x="1448049" y="4246005"/>
            <a:ext cx="3962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15.  ความคล่องตัวและ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 การปรับตัว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B7B3C48-9A52-499C-B4CB-2AA3497FEC55}"/>
              </a:ext>
            </a:extLst>
          </p:cNvPr>
          <p:cNvSpPr/>
          <p:nvPr/>
        </p:nvSpPr>
        <p:spPr>
          <a:xfrm>
            <a:off x="6498006" y="353536"/>
            <a:ext cx="4393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16.  การวางแผนและการ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  กำหนดเป้าหมาย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C183CCF-5FDC-49D0-ABBE-33EBDDA7C1AA}"/>
              </a:ext>
            </a:extLst>
          </p:cNvPr>
          <p:cNvSpPr/>
          <p:nvPr/>
        </p:nvSpPr>
        <p:spPr>
          <a:xfrm>
            <a:off x="6551737" y="1543568"/>
            <a:ext cx="4874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17.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ความเห็นที่สอดคล้องกัน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 ของสมาชิกต่อเป้าหมาย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1FA2A54E-3360-4299-9906-584C9894D51C}"/>
              </a:ext>
            </a:extLst>
          </p:cNvPr>
          <p:cNvSpPr/>
          <p:nvPr/>
        </p:nvSpPr>
        <p:spPr>
          <a:xfrm>
            <a:off x="6551737" y="2762227"/>
            <a:ext cx="4511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18.  การยอมรับในเป้าหมาย	 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ขององค์การ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517F1FD-3470-4BE4-B159-2D2EA74E0901}"/>
              </a:ext>
            </a:extLst>
          </p:cNvPr>
          <p:cNvSpPr/>
          <p:nvPr/>
        </p:nvSpPr>
        <p:spPr>
          <a:xfrm>
            <a:off x="6551736" y="3973554"/>
            <a:ext cx="5640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19.  การเข้ากันได้ของบทบาทของสมาชิก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DF605A7F-5947-49E2-A4E1-4DA5082397FB}"/>
              </a:ext>
            </a:extLst>
          </p:cNvPr>
          <p:cNvSpPr/>
          <p:nvPr/>
        </p:nvSpPr>
        <p:spPr>
          <a:xfrm>
            <a:off x="6551737" y="4826186"/>
            <a:ext cx="5245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20.  ความสามารถในทาง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มนุษยสัมพันธ์ของผู้บริหาร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33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6B56CA90-715C-427F-BF2E-709B1EC4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97C7F06-0593-4C7F-818F-12EB48247B04}"/>
              </a:ext>
            </a:extLst>
          </p:cNvPr>
          <p:cNvSpPr/>
          <p:nvPr/>
        </p:nvSpPr>
        <p:spPr>
          <a:xfrm>
            <a:off x="806843" y="328488"/>
            <a:ext cx="4152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21.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ความสามารถในส่วน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 งานขององค์การ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A7A94DA-9732-4151-97E5-4951977C054A}"/>
              </a:ext>
            </a:extLst>
          </p:cNvPr>
          <p:cNvSpPr/>
          <p:nvPr/>
        </p:nvSpPr>
        <p:spPr>
          <a:xfrm>
            <a:off x="788382" y="1567779"/>
            <a:ext cx="439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22.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การบริการข้อมูลและ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การติดต่อสื่อสาร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1BB3680-725D-4908-BF54-C5D760333C86}"/>
              </a:ext>
            </a:extLst>
          </p:cNvPr>
          <p:cNvSpPr/>
          <p:nvPr/>
        </p:nvSpPr>
        <p:spPr>
          <a:xfrm>
            <a:off x="788382" y="2953426"/>
            <a:ext cx="4956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23.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ความพร้อมในด้านต่าง ๆ  ที่มีอยู่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ECEF65B-11CD-4A7D-96D8-1884C7A58133}"/>
              </a:ext>
            </a:extLst>
          </p:cNvPr>
          <p:cNvSpPr/>
          <p:nvPr/>
        </p:nvSpPr>
        <p:spPr>
          <a:xfrm>
            <a:off x="788382" y="3833629"/>
            <a:ext cx="439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24.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ความสามารถทำประโยชน์จาก 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สภาพแวดล้อม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89D06C7-097A-4A50-9633-A884041CF4C3}"/>
              </a:ext>
            </a:extLst>
          </p:cNvPr>
          <p:cNvSpPr/>
          <p:nvPr/>
        </p:nvSpPr>
        <p:spPr>
          <a:xfrm>
            <a:off x="844653" y="4993595"/>
            <a:ext cx="452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25.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ทัศนะและการสนับสนุนจากกลุ่ม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ต่าง ๆ ภายนอก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B7B3C48-9A52-499C-B4CB-2AA3497FEC55}"/>
              </a:ext>
            </a:extLst>
          </p:cNvPr>
          <p:cNvSpPr/>
          <p:nvPr/>
        </p:nvSpPr>
        <p:spPr>
          <a:xfrm>
            <a:off x="6382340" y="451340"/>
            <a:ext cx="48436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26.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ความมั่นคง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DF605A7F-5947-49E2-A4E1-4DA5082397FB}"/>
              </a:ext>
            </a:extLst>
          </p:cNvPr>
          <p:cNvSpPr/>
          <p:nvPr/>
        </p:nvSpPr>
        <p:spPr>
          <a:xfrm>
            <a:off x="6382340" y="4630875"/>
            <a:ext cx="48436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30.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การมุ่งความสำเร็จ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097A7B7B-7F2E-4689-8A28-DF36794D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0"/>
            <a:ext cx="248602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5D33809-2D1F-4767-8616-49E72FB0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05975" y="3819521"/>
            <a:ext cx="2486025" cy="3038480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1FA2A54E-3360-4299-9906-584C9894D51C}"/>
              </a:ext>
            </a:extLst>
          </p:cNvPr>
          <p:cNvSpPr/>
          <p:nvPr/>
        </p:nvSpPr>
        <p:spPr>
          <a:xfrm>
            <a:off x="6382340" y="2306443"/>
            <a:ext cx="4986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28.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การมีส่วนร่วมและการร่วมแรงร่วมใจ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517F1FD-3470-4BE4-B159-2D2EA74E0901}"/>
              </a:ext>
            </a:extLst>
          </p:cNvPr>
          <p:cNvSpPr/>
          <p:nvPr/>
        </p:nvSpPr>
        <p:spPr>
          <a:xfrm>
            <a:off x="6382340" y="3230425"/>
            <a:ext cx="5082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29.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ความตั้งใจและทุ่มเทในด้านการอบรม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และพัฒนา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C183CCF-5FDC-49D0-ABBE-33EBDDA7C1AA}"/>
              </a:ext>
            </a:extLst>
          </p:cNvPr>
          <p:cNvSpPr/>
          <p:nvPr/>
        </p:nvSpPr>
        <p:spPr>
          <a:xfrm>
            <a:off x="6382338" y="1382952"/>
            <a:ext cx="4586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27.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คุณค่าของทรัพยากรด้านบุคคล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93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6" grpId="0"/>
      <p:bldP spid="14" grpId="0"/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>
            <a:extLst>
              <a:ext uri="{FF2B5EF4-FFF2-40B4-BE49-F238E27FC236}">
                <a16:creationId xmlns:a16="http://schemas.microsoft.com/office/drawing/2014/main" id="{D36E4612-9C84-427C-8598-3631E40A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C1AE217-9AF0-460A-BF7A-8220B3D2BF84}"/>
              </a:ext>
            </a:extLst>
          </p:cNvPr>
          <p:cNvGrpSpPr/>
          <p:nvPr/>
        </p:nvGrpSpPr>
        <p:grpSpPr>
          <a:xfrm>
            <a:off x="-19051" y="0"/>
            <a:ext cx="10023763" cy="1569660"/>
            <a:chOff x="-19051" y="0"/>
            <a:chExt cx="10023763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49551" y="344894"/>
              <a:ext cx="845516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วิธีการใช้ตัวเกณฑ์วัดประสิทธิภาพขององค์การ</a:t>
              </a:r>
              <a:endParaRPr lang="en-US" sz="4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8F383BD3-3B09-4C05-AFF9-0B76C2E6DC65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EFCD118E-C1C6-49D4-8A43-3B0E34590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7" name="ตัวแทนหมายเลขสไลด์ 15">
                <a:extLst>
                  <a:ext uri="{FF2B5EF4-FFF2-40B4-BE49-F238E27FC236}">
                    <a16:creationId xmlns:a16="http://schemas.microsoft.com/office/drawing/2014/main" id="{AE585F41-CC7B-4D6A-970A-06B69CF9DE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  <p:pic>
        <p:nvPicPr>
          <p:cNvPr id="18" name="Picture 1">
            <a:extLst>
              <a:ext uri="{FF2B5EF4-FFF2-40B4-BE49-F238E27FC236}">
                <a16:creationId xmlns:a16="http://schemas.microsoft.com/office/drawing/2014/main" id="{884AAB53-D966-4C20-9ABE-9D8AFC321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40" y="1858846"/>
            <a:ext cx="10313671" cy="4654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1B0094F-4A24-4714-AA28-4CD9BB6FD515}"/>
              </a:ext>
            </a:extLst>
          </p:cNvPr>
          <p:cNvGrpSpPr/>
          <p:nvPr/>
        </p:nvGrpSpPr>
        <p:grpSpPr>
          <a:xfrm>
            <a:off x="2106188" y="1114335"/>
            <a:ext cx="3172743" cy="3470308"/>
            <a:chOff x="2106188" y="1114335"/>
            <a:chExt cx="3172743" cy="347030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04F73D2-CAC0-462D-83B5-52B510C9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4779" y="1114335"/>
              <a:ext cx="1055560" cy="1055560"/>
            </a:xfrm>
            <a:prstGeom prst="rect">
              <a:avLst/>
            </a:prstGeom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531B374D-959E-4CBC-BAA7-EA013FACB942}"/>
                </a:ext>
              </a:extLst>
            </p:cNvPr>
            <p:cNvSpPr/>
            <p:nvPr/>
          </p:nvSpPr>
          <p:spPr>
            <a:xfrm>
              <a:off x="2106188" y="2460985"/>
              <a:ext cx="317274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เกณฑ์วัดผลสำเร็จตามเป้าหมาย 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The Goal-Attainment Approach)</a:t>
              </a:r>
            </a:p>
          </p:txBody>
        </p:sp>
      </p:grp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FA74E829-4592-4DED-AE51-1A09B6ABE6B2}"/>
              </a:ext>
            </a:extLst>
          </p:cNvPr>
          <p:cNvSpPr/>
          <p:nvPr/>
        </p:nvSpPr>
        <p:spPr>
          <a:xfrm>
            <a:off x="1730495" y="4699595"/>
            <a:ext cx="3837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02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เกณฑ์การบริหารประสิทธิภาพเชิงระบบ 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The Systems Approach)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692299B-85ED-476E-AC30-6C29E4D5166C}"/>
              </a:ext>
            </a:extLst>
          </p:cNvPr>
          <p:cNvSpPr/>
          <p:nvPr/>
        </p:nvSpPr>
        <p:spPr>
          <a:xfrm>
            <a:off x="6229210" y="4671711"/>
            <a:ext cx="3775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04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การใช้วิธีการแข่งขันคุณค่า 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(The Competing-Values Approach)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C3A34B7-B152-4F66-B8A8-2273C78B58B6}"/>
              </a:ext>
            </a:extLst>
          </p:cNvPr>
          <p:cNvGrpSpPr/>
          <p:nvPr/>
        </p:nvGrpSpPr>
        <p:grpSpPr>
          <a:xfrm>
            <a:off x="5755219" y="1128287"/>
            <a:ext cx="4406531" cy="3456356"/>
            <a:chOff x="5755219" y="1128287"/>
            <a:chExt cx="4406531" cy="3456356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02272AD4-5015-4BA5-AAED-B9BF5E914D9A}"/>
                </a:ext>
              </a:extLst>
            </p:cNvPr>
            <p:cNvSpPr/>
            <p:nvPr/>
          </p:nvSpPr>
          <p:spPr>
            <a:xfrm>
              <a:off x="5755219" y="2460985"/>
              <a:ext cx="440653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  <a:r>
                <a:rPr lang="en-US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เกณฑ์การบริหารประสิทธิภาพโดยอาศัยกลยุทธ์ตามสภาพแวดล้อมเฉพาะส่วน 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The Strategic Constituencies Approach)</a:t>
              </a: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5EBEB5E-3572-44AD-975F-352F7F211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9198" y="1128287"/>
              <a:ext cx="1055560" cy="105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BA9C0392-F343-4D64-821B-EEC17D04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11696700" cy="55626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467360" y="1635482"/>
            <a:ext cx="4094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จากความรู้ความเข้าใจข้างต้น พอจะเป็นแนวทางสำหรับผู้บริหารที่จะสามารถตีกรอบแนวทางการพิจารณาที่จะเลือกใช้เกณฑ์การบริหารรูปแบบใดที่เหมาะสมที่จะเสริมสร้างประสิทธิภาพให้องค์การทั้งในระยะสั้นและระยะยาว โดยพอจะสรุปไว้ในตารางข้างล่างนี้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FEBEC67-0AE9-4906-A291-E7F32E66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87" y="1360274"/>
            <a:ext cx="6740768" cy="390885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4F1D012-BCED-486D-8CE0-58856B3D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8136" y="-14068"/>
            <a:ext cx="1140178" cy="114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2469</TotalTime>
  <Words>1073</Words>
  <Application>Microsoft Office PowerPoint</Application>
  <PresentationFormat>แบบจอกว้าง</PresentationFormat>
  <Paragraphs>140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5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136</cp:revision>
  <dcterms:created xsi:type="dcterms:W3CDTF">2020-05-09T04:07:26Z</dcterms:created>
  <dcterms:modified xsi:type="dcterms:W3CDTF">2023-01-23T06:40:20Z</dcterms:modified>
</cp:coreProperties>
</file>