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0D7D2"/>
    <a:srgbClr val="12E6E6"/>
    <a:srgbClr val="82C650"/>
    <a:srgbClr val="F6F8A6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4552" autoAdjust="0"/>
  </p:normalViewPr>
  <p:slideViewPr>
    <p:cSldViewPr>
      <p:cViewPr varScale="1">
        <p:scale>
          <a:sx n="73" d="100"/>
          <a:sy n="73" d="100"/>
        </p:scale>
        <p:origin x="1566" y="60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23/01/66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0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81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10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5636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66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312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62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338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6945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3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56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67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728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69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22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09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35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image" Target="../media/image38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43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55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powerpoint-00.pptx" TargetMode="External"/><Relationship Id="rId5" Type="http://schemas.openxmlformats.org/officeDocument/2006/relationships/image" Target="../media/image24.png"/><Relationship Id="rId1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5" name="กลุ่ม 114"/>
          <p:cNvGrpSpPr/>
          <p:nvPr/>
        </p:nvGrpSpPr>
        <p:grpSpPr>
          <a:xfrm>
            <a:off x="472198" y="546536"/>
            <a:ext cx="3739761" cy="5928864"/>
            <a:chOff x="472198" y="546536"/>
            <a:chExt cx="3739761" cy="5928864"/>
          </a:xfrm>
        </p:grpSpPr>
        <p:grpSp>
          <p:nvGrpSpPr>
            <p:cNvPr id="99" name="กลุ่ม 98"/>
            <p:cNvGrpSpPr/>
            <p:nvPr/>
          </p:nvGrpSpPr>
          <p:grpSpPr>
            <a:xfrm flipH="1">
              <a:off x="472198" y="546536"/>
              <a:ext cx="3739761" cy="5928864"/>
              <a:chOff x="5148064" y="404664"/>
              <a:chExt cx="3456384" cy="5586388"/>
            </a:xfrm>
          </p:grpSpPr>
          <p:sp>
            <p:nvSpPr>
              <p:cNvPr id="100" name="Block Arc 3">
                <a:extLst>
                  <a:ext uri="{FF2B5EF4-FFF2-40B4-BE49-F238E27FC236}">
                    <a16:creationId xmlns:a16="http://schemas.microsoft.com/office/drawing/2014/main" id="{48FA02DB-51A9-4AA2-AEC4-0B854BFAF060}"/>
                  </a:ext>
                </a:extLst>
              </p:cNvPr>
              <p:cNvSpPr/>
              <p:nvPr/>
            </p:nvSpPr>
            <p:spPr>
              <a:xfrm rot="5400000">
                <a:off x="5148064" y="1969990"/>
                <a:ext cx="3201709" cy="3201708"/>
              </a:xfrm>
              <a:prstGeom prst="blockArc">
                <a:avLst>
                  <a:gd name="adj1" fmla="val 10735117"/>
                  <a:gd name="adj2" fmla="val 16074287"/>
                  <a:gd name="adj3" fmla="val 25807"/>
                </a:avLst>
              </a:prstGeom>
              <a:gradFill flip="none" rotWithShape="1">
                <a:gsLst>
                  <a:gs pos="0">
                    <a:srgbClr val="1ED0A6"/>
                  </a:gs>
                  <a:gs pos="100000">
                    <a:srgbClr val="1ED0A6">
                      <a:lumMod val="75000"/>
                    </a:srgb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1" name="Rectangle 4">
                <a:extLst>
                  <a:ext uri="{FF2B5EF4-FFF2-40B4-BE49-F238E27FC236}">
                    <a16:creationId xmlns:a16="http://schemas.microsoft.com/office/drawing/2014/main" id="{E88DBC53-7E2A-4244-91DE-C6E7B8F6A09D}"/>
                  </a:ext>
                </a:extLst>
              </p:cNvPr>
              <p:cNvSpPr/>
              <p:nvPr/>
            </p:nvSpPr>
            <p:spPr>
              <a:xfrm>
                <a:off x="7523633" y="3486793"/>
                <a:ext cx="833058" cy="2504259"/>
              </a:xfrm>
              <a:prstGeom prst="rect">
                <a:avLst/>
              </a:prstGeom>
              <a:gradFill flip="none" rotWithShape="1">
                <a:gsLst>
                  <a:gs pos="37500">
                    <a:srgbClr val="1ED0A6"/>
                  </a:gs>
                  <a:gs pos="0">
                    <a:srgbClr val="1ED0A6"/>
                  </a:gs>
                  <a:gs pos="100000">
                    <a:srgbClr val="1ED0A6">
                      <a:lumMod val="75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2" name="Block Arc 3">
                <a:extLst>
                  <a:ext uri="{FF2B5EF4-FFF2-40B4-BE49-F238E27FC236}">
                    <a16:creationId xmlns:a16="http://schemas.microsoft.com/office/drawing/2014/main" id="{C22DDE9D-086F-4DF1-8F13-F5AB9BFB022F}"/>
                  </a:ext>
                </a:extLst>
              </p:cNvPr>
              <p:cNvSpPr/>
              <p:nvPr/>
            </p:nvSpPr>
            <p:spPr>
              <a:xfrm rot="10800000">
                <a:off x="6359126" y="404664"/>
                <a:ext cx="2245322" cy="4759248"/>
              </a:xfrm>
              <a:custGeom>
                <a:avLst/>
                <a:gdLst/>
                <a:ahLst/>
                <a:cxnLst/>
                <a:rect l="l" t="t" r="r" b="b"/>
                <a:pathLst>
                  <a:path w="2105549" h="4800940">
                    <a:moveTo>
                      <a:pt x="1010388" y="1501213"/>
                    </a:moveTo>
                    <a:lnTo>
                      <a:pt x="232767" y="1501213"/>
                    </a:lnTo>
                    <a:cubicBezTo>
                      <a:pt x="232767" y="1037585"/>
                      <a:pt x="446990" y="599968"/>
                      <a:pt x="813157" y="315587"/>
                    </a:cubicBezTo>
                    <a:cubicBezTo>
                      <a:pt x="1179324" y="31205"/>
                      <a:pt x="1656348" y="-68031"/>
                      <a:pt x="2105549" y="46728"/>
                    </a:cubicBezTo>
                    <a:lnTo>
                      <a:pt x="1913069" y="800151"/>
                    </a:lnTo>
                    <a:cubicBezTo>
                      <a:pt x="1696554" y="744837"/>
                      <a:pt x="1466629" y="792669"/>
                      <a:pt x="1290136" y="929741"/>
                    </a:cubicBezTo>
                    <a:cubicBezTo>
                      <a:pt x="1113644" y="1066813"/>
                      <a:pt x="1010388" y="1277744"/>
                      <a:pt x="1010388" y="1501213"/>
                    </a:cubicBezTo>
                    <a:close/>
                    <a:moveTo>
                      <a:pt x="1013533" y="3726917"/>
                    </a:moveTo>
                    <a:lnTo>
                      <a:pt x="232333" y="3726917"/>
                    </a:lnTo>
                    <a:lnTo>
                      <a:pt x="232333" y="1501328"/>
                    </a:lnTo>
                    <a:lnTo>
                      <a:pt x="1013533" y="1501328"/>
                    </a:lnTo>
                    <a:close/>
                    <a:moveTo>
                      <a:pt x="622933" y="4800940"/>
                    </a:moveTo>
                    <a:lnTo>
                      <a:pt x="0" y="3726918"/>
                    </a:lnTo>
                    <a:lnTo>
                      <a:pt x="1245866" y="3726918"/>
                    </a:lnTo>
                    <a:close/>
                  </a:path>
                </a:pathLst>
              </a:custGeom>
              <a:solidFill>
                <a:srgbClr val="00BDF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Block Arc 6">
                <a:extLst>
                  <a:ext uri="{FF2B5EF4-FFF2-40B4-BE49-F238E27FC236}">
                    <a16:creationId xmlns:a16="http://schemas.microsoft.com/office/drawing/2014/main" id="{EB4DCDAB-6738-4BE1-96B0-7E5EEB96939C}"/>
                  </a:ext>
                </a:extLst>
              </p:cNvPr>
              <p:cNvSpPr/>
              <p:nvPr/>
            </p:nvSpPr>
            <p:spPr>
              <a:xfrm rot="17100000">
                <a:off x="5148064" y="1969988"/>
                <a:ext cx="3201709" cy="3201708"/>
              </a:xfrm>
              <a:prstGeom prst="blockArc">
                <a:avLst>
                  <a:gd name="adj1" fmla="val 10815410"/>
                  <a:gd name="adj2" fmla="val 13831376"/>
                  <a:gd name="adj3" fmla="val 26044"/>
                </a:avLst>
              </a:prstGeom>
              <a:solidFill>
                <a:srgbClr val="1ED0A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Block Arc 7">
                <a:extLst>
                  <a:ext uri="{FF2B5EF4-FFF2-40B4-BE49-F238E27FC236}">
                    <a16:creationId xmlns:a16="http://schemas.microsoft.com/office/drawing/2014/main" id="{A0964684-128F-419F-9096-CE258D4C2FDD}"/>
                  </a:ext>
                </a:extLst>
              </p:cNvPr>
              <p:cNvSpPr/>
              <p:nvPr/>
            </p:nvSpPr>
            <p:spPr>
              <a:xfrm rot="20219398">
                <a:off x="5148064" y="1969987"/>
                <a:ext cx="3201708" cy="3201709"/>
              </a:xfrm>
              <a:prstGeom prst="blockArc">
                <a:avLst>
                  <a:gd name="adj1" fmla="val 10804147"/>
                  <a:gd name="adj2" fmla="val 14189823"/>
                  <a:gd name="adj3" fmla="val 26226"/>
                </a:avLst>
              </a:prstGeom>
              <a:solidFill>
                <a:srgbClr val="1C82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Block Arc 8">
                <a:extLst>
                  <a:ext uri="{FF2B5EF4-FFF2-40B4-BE49-F238E27FC236}">
                    <a16:creationId xmlns:a16="http://schemas.microsoft.com/office/drawing/2014/main" id="{50192236-3AAD-4196-8FAB-BD7793553E48}"/>
                  </a:ext>
                </a:extLst>
              </p:cNvPr>
              <p:cNvSpPr/>
              <p:nvPr/>
            </p:nvSpPr>
            <p:spPr>
              <a:xfrm rot="2161546">
                <a:off x="5150070" y="1969989"/>
                <a:ext cx="3201708" cy="3201709"/>
              </a:xfrm>
              <a:prstGeom prst="blockArc">
                <a:avLst>
                  <a:gd name="adj1" fmla="val 10735117"/>
                  <a:gd name="adj2" fmla="val 13869755"/>
                  <a:gd name="adj3" fmla="val 25921"/>
                </a:avLst>
              </a:prstGeom>
              <a:solidFill>
                <a:srgbClr val="56587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08" y="3103102"/>
              <a:ext cx="2523001" cy="1462193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/>
        </p:nvGrpSpPr>
        <p:grpSpPr>
          <a:xfrm>
            <a:off x="2772434" y="1630703"/>
            <a:ext cx="2599172" cy="1792721"/>
            <a:chOff x="2772434" y="1630703"/>
            <a:chExt cx="2599172" cy="1792721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434" y="2218168"/>
              <a:ext cx="786587" cy="1205256"/>
            </a:xfrm>
            <a:prstGeom prst="rect">
              <a:avLst/>
            </a:prstGeom>
          </p:spPr>
        </p:pic>
        <p:sp>
          <p:nvSpPr>
            <p:cNvPr id="107" name="สี่เหลี่ยมผืนผ้า 106"/>
            <p:cNvSpPr/>
            <p:nvPr/>
          </p:nvSpPr>
          <p:spPr>
            <a:xfrm>
              <a:off x="3165727" y="1630703"/>
              <a:ext cx="22058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มีความเสี่ยง</a:t>
              </a:r>
              <a:r>
                <a:rPr lang="th-TH" b="1" dirty="0" err="1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ตํ่า</a:t>
              </a: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และเข้าใจง่าย </a:t>
              </a:r>
            </a:p>
          </p:txBody>
        </p:sp>
      </p:grpSp>
      <p:grpSp>
        <p:nvGrpSpPr>
          <p:cNvPr id="112" name="กลุ่ม 111"/>
          <p:cNvGrpSpPr/>
          <p:nvPr/>
        </p:nvGrpSpPr>
        <p:grpSpPr>
          <a:xfrm>
            <a:off x="3385160" y="3250027"/>
            <a:ext cx="2996381" cy="1205256"/>
            <a:chOff x="3385160" y="3250027"/>
            <a:chExt cx="2996381" cy="120525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160" y="3250027"/>
              <a:ext cx="786587" cy="1205256"/>
            </a:xfrm>
            <a:prstGeom prst="rect">
              <a:avLst/>
            </a:prstGeom>
          </p:spPr>
        </p:pic>
        <p:sp>
          <p:nvSpPr>
            <p:cNvPr id="108" name="สี่เหลี่ยมผืนผ้า 107"/>
            <p:cNvSpPr/>
            <p:nvPr/>
          </p:nvSpPr>
          <p:spPr>
            <a:xfrm>
              <a:off x="4175662" y="3432208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มีสภาพคล่องสูง </a:t>
              </a:r>
            </a:p>
          </p:txBody>
        </p:sp>
      </p:grpSp>
      <p:grpSp>
        <p:nvGrpSpPr>
          <p:cNvPr id="113" name="กลุ่ม 112"/>
          <p:cNvGrpSpPr/>
          <p:nvPr/>
        </p:nvGrpSpPr>
        <p:grpSpPr>
          <a:xfrm>
            <a:off x="2875432" y="4281885"/>
            <a:ext cx="2776689" cy="1755809"/>
            <a:chOff x="2875432" y="4281885"/>
            <a:chExt cx="2776689" cy="1755809"/>
          </a:xfrm>
        </p:grpSpPr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32" y="4281885"/>
              <a:ext cx="786587" cy="1205256"/>
            </a:xfrm>
            <a:prstGeom prst="rect">
              <a:avLst/>
            </a:prstGeom>
          </p:spPr>
        </p:pic>
        <p:sp>
          <p:nvSpPr>
            <p:cNvPr id="109" name="สี่เหลี่ยมผืนผ้า 108"/>
            <p:cNvSpPr/>
            <p:nvPr/>
          </p:nvSpPr>
          <p:spPr>
            <a:xfrm>
              <a:off x="3575161" y="5083587"/>
              <a:ext cx="20769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มีความสะดวก</a:t>
              </a:r>
            </a:p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ในการฝาก-ถอน</a:t>
              </a:r>
            </a:p>
          </p:txBody>
        </p:sp>
      </p:grpSp>
      <p:pic>
        <p:nvPicPr>
          <p:cNvPr id="110" name="รูปภาพ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" y="4502487"/>
            <a:ext cx="1979393" cy="1921403"/>
          </a:xfrm>
          <a:prstGeom prst="rect">
            <a:avLst/>
          </a:prstGeom>
        </p:spPr>
      </p:pic>
      <p:pic>
        <p:nvPicPr>
          <p:cNvPr id="114" name="รูปภาพ 1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64" y="1209289"/>
            <a:ext cx="2795249" cy="38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395536" y="1671218"/>
            <a:ext cx="3105360" cy="2821985"/>
            <a:chOff x="395536" y="1671218"/>
            <a:chExt cx="3105360" cy="2821985"/>
          </a:xfrm>
        </p:grpSpPr>
        <p:sp>
          <p:nvSpPr>
            <p:cNvPr id="8" name="타원 4"/>
            <p:cNvSpPr/>
            <p:nvPr/>
          </p:nvSpPr>
          <p:spPr>
            <a:xfrm>
              <a:off x="505015" y="1678293"/>
              <a:ext cx="2814909" cy="281491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grpSp>
          <p:nvGrpSpPr>
            <p:cNvPr id="9" name="그룹 60"/>
            <p:cNvGrpSpPr/>
            <p:nvPr/>
          </p:nvGrpSpPr>
          <p:grpSpPr>
            <a:xfrm>
              <a:off x="395536" y="1671218"/>
              <a:ext cx="3105360" cy="2814910"/>
              <a:chOff x="5075123" y="3442121"/>
              <a:chExt cx="2481953" cy="2249809"/>
            </a:xfrm>
          </p:grpSpPr>
          <p:sp>
            <p:nvSpPr>
              <p:cNvPr id="53" name="타원 12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65000">
                    <a:sysClr val="window" lastClr="FFFFFF">
                      <a:alpha val="0"/>
                    </a:sysClr>
                  </a:gs>
                  <a:gs pos="7400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4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3000"/>
                    </a:sysClr>
                  </a:gs>
                  <a:gs pos="10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5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65000"/>
                    </a:sys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56" name="자유형 15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ysClr val="window" lastClr="FFFFFF">
                      <a:alpha val="19000"/>
                    </a:sysClr>
                  </a:gs>
                  <a:gs pos="50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7" name="자유형 16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ysClr val="window" lastClr="FFFFFF">
                      <a:alpha val="11000"/>
                    </a:sysClr>
                  </a:gs>
                  <a:gs pos="28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0"/>
                    </a:sysClr>
                  </a:gs>
                </a:gsLst>
                <a:lin ang="27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8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3000"/>
                    </a:sysClr>
                  </a:gs>
                  <a:gs pos="2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41" y="2311516"/>
              <a:ext cx="2370692" cy="1804959"/>
            </a:xfrm>
            <a:prstGeom prst="rect">
              <a:avLst/>
            </a:prstGeom>
          </p:spPr>
        </p:pic>
      </p:grpSp>
      <p:grpSp>
        <p:nvGrpSpPr>
          <p:cNvPr id="93" name="กลุ่ม 92"/>
          <p:cNvGrpSpPr/>
          <p:nvPr/>
        </p:nvGrpSpPr>
        <p:grpSpPr>
          <a:xfrm>
            <a:off x="1078401" y="482282"/>
            <a:ext cx="2680703" cy="780668"/>
            <a:chOff x="2701239" y="524047"/>
            <a:chExt cx="2680703" cy="780668"/>
          </a:xfrm>
        </p:grpSpPr>
        <p:grpSp>
          <p:nvGrpSpPr>
            <p:cNvPr id="75" name="กลุ่ม 74"/>
            <p:cNvGrpSpPr/>
            <p:nvPr/>
          </p:nvGrpSpPr>
          <p:grpSpPr>
            <a:xfrm>
              <a:off x="2701239" y="527338"/>
              <a:ext cx="739969" cy="777377"/>
              <a:chOff x="2253207" y="527338"/>
              <a:chExt cx="739969" cy="777377"/>
            </a:xfrm>
          </p:grpSpPr>
          <p:sp>
            <p:nvSpPr>
              <p:cNvPr id="10" name="타원 20"/>
              <p:cNvSpPr/>
              <p:nvPr/>
            </p:nvSpPr>
            <p:spPr>
              <a:xfrm>
                <a:off x="2279294" y="533079"/>
                <a:ext cx="670759" cy="670758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11" name="그룹 60"/>
              <p:cNvGrpSpPr/>
              <p:nvPr/>
            </p:nvGrpSpPr>
            <p:grpSpPr>
              <a:xfrm>
                <a:off x="2253207" y="531393"/>
                <a:ext cx="739969" cy="670758"/>
                <a:chOff x="5075123" y="3442121"/>
                <a:chExt cx="2481953" cy="2249809"/>
              </a:xfrm>
            </p:grpSpPr>
            <p:sp>
              <p:nvSpPr>
                <p:cNvPr id="47" name="타원 22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48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49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50" name="자유형 25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51" name="자유형 26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52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  <p:pic>
            <p:nvPicPr>
              <p:cNvPr id="6" name="รูปภาพ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9398" y="527338"/>
                <a:ext cx="507340" cy="777377"/>
              </a:xfrm>
              <a:prstGeom prst="rect">
                <a:avLst/>
              </a:prstGeom>
            </p:spPr>
          </p:pic>
        </p:grpSp>
        <p:sp>
          <p:nvSpPr>
            <p:cNvPr id="79" name="สี่เหลี่ยมผืนผ้า 78"/>
            <p:cNvSpPr/>
            <p:nvPr/>
          </p:nvSpPr>
          <p:spPr>
            <a:xfrm>
              <a:off x="3176063" y="524047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การรับฝากเงิน</a:t>
              </a:r>
            </a:p>
          </p:txBody>
        </p:sp>
      </p:grpSp>
      <p:grpSp>
        <p:nvGrpSpPr>
          <p:cNvPr id="94" name="กลุ่ม 93"/>
          <p:cNvGrpSpPr/>
          <p:nvPr/>
        </p:nvGrpSpPr>
        <p:grpSpPr>
          <a:xfrm>
            <a:off x="2662791" y="1026108"/>
            <a:ext cx="2520934" cy="777377"/>
            <a:chOff x="3487975" y="1340768"/>
            <a:chExt cx="2520934" cy="777377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3487975" y="1340768"/>
              <a:ext cx="739969" cy="777377"/>
              <a:chOff x="3039943" y="1340768"/>
              <a:chExt cx="739969" cy="777377"/>
            </a:xfrm>
          </p:grpSpPr>
          <p:sp>
            <p:nvSpPr>
              <p:cNvPr id="12" name="타원 29"/>
              <p:cNvSpPr/>
              <p:nvPr/>
            </p:nvSpPr>
            <p:spPr>
              <a:xfrm>
                <a:off x="3066031" y="1362306"/>
                <a:ext cx="670759" cy="670758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13" name="그룹 60"/>
              <p:cNvGrpSpPr/>
              <p:nvPr/>
            </p:nvGrpSpPr>
            <p:grpSpPr>
              <a:xfrm>
                <a:off x="3039943" y="1360620"/>
                <a:ext cx="739969" cy="670758"/>
                <a:chOff x="5075123" y="3442121"/>
                <a:chExt cx="2481953" cy="2249809"/>
              </a:xfrm>
            </p:grpSpPr>
            <p:sp>
              <p:nvSpPr>
                <p:cNvPr id="40" name="타원 31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41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4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43" name="자유형 34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44" name="자유형 35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45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  <p:pic>
            <p:nvPicPr>
              <p:cNvPr id="59" name="รูปภาพ 5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102" y="1340768"/>
                <a:ext cx="507340" cy="777377"/>
              </a:xfrm>
              <a:prstGeom prst="rect">
                <a:avLst/>
              </a:prstGeom>
            </p:spPr>
          </p:pic>
        </p:grpSp>
        <p:sp>
          <p:nvSpPr>
            <p:cNvPr id="80" name="สี่เหลี่ยมผืนผ้า 79"/>
            <p:cNvSpPr/>
            <p:nvPr/>
          </p:nvSpPr>
          <p:spPr>
            <a:xfrm>
              <a:off x="3803030" y="1414205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การให้กู้ยืม</a:t>
              </a:r>
            </a:p>
          </p:txBody>
        </p:sp>
      </p:grpSp>
      <p:grpSp>
        <p:nvGrpSpPr>
          <p:cNvPr id="95" name="กลุ่ม 94"/>
          <p:cNvGrpSpPr/>
          <p:nvPr/>
        </p:nvGrpSpPr>
        <p:grpSpPr>
          <a:xfrm>
            <a:off x="3661285" y="1809457"/>
            <a:ext cx="2619696" cy="777377"/>
            <a:chOff x="4112544" y="2314142"/>
            <a:chExt cx="2619696" cy="777377"/>
          </a:xfrm>
        </p:grpSpPr>
        <p:grpSp>
          <p:nvGrpSpPr>
            <p:cNvPr id="64" name="กลุ่ม 63"/>
            <p:cNvGrpSpPr/>
            <p:nvPr/>
          </p:nvGrpSpPr>
          <p:grpSpPr>
            <a:xfrm>
              <a:off x="4112544" y="2314142"/>
              <a:ext cx="739969" cy="777377"/>
              <a:chOff x="4264079" y="2504576"/>
              <a:chExt cx="739969" cy="777377"/>
            </a:xfrm>
          </p:grpSpPr>
          <p:sp>
            <p:nvSpPr>
              <p:cNvPr id="15" name="타원 38"/>
              <p:cNvSpPr/>
              <p:nvPr/>
            </p:nvSpPr>
            <p:spPr>
              <a:xfrm>
                <a:off x="4290166" y="2548324"/>
                <a:ext cx="670759" cy="670758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17" name="그룹 60"/>
              <p:cNvGrpSpPr/>
              <p:nvPr/>
            </p:nvGrpSpPr>
            <p:grpSpPr>
              <a:xfrm>
                <a:off x="4264079" y="2546638"/>
                <a:ext cx="739969" cy="670758"/>
                <a:chOff x="5075123" y="3442121"/>
                <a:chExt cx="2481953" cy="2249809"/>
              </a:xfrm>
            </p:grpSpPr>
            <p:sp>
              <p:nvSpPr>
                <p:cNvPr id="34" name="타원 40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5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6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37" name="자유형 43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8" name="자유형 44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9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  <p:pic>
            <p:nvPicPr>
              <p:cNvPr id="60" name="รูปภาพ 5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919" y="2504576"/>
                <a:ext cx="498250" cy="777377"/>
              </a:xfrm>
              <a:prstGeom prst="rect">
                <a:avLst/>
              </a:prstGeom>
            </p:spPr>
          </p:pic>
        </p:grpSp>
        <p:sp>
          <p:nvSpPr>
            <p:cNvPr id="81" name="สี่เหลี่ยมผืนผ้า 80"/>
            <p:cNvSpPr/>
            <p:nvPr/>
          </p:nvSpPr>
          <p:spPr>
            <a:xfrm>
              <a:off x="4526361" y="2478730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การโอนเงิน </a:t>
              </a:r>
            </a:p>
          </p:txBody>
        </p:sp>
      </p:grpSp>
      <p:grpSp>
        <p:nvGrpSpPr>
          <p:cNvPr id="96" name="กลุ่ม 95"/>
          <p:cNvGrpSpPr/>
          <p:nvPr/>
        </p:nvGrpSpPr>
        <p:grpSpPr>
          <a:xfrm>
            <a:off x="4334280" y="2873557"/>
            <a:ext cx="2762407" cy="777377"/>
            <a:chOff x="4137794" y="3433453"/>
            <a:chExt cx="2762407" cy="777377"/>
          </a:xfrm>
        </p:grpSpPr>
        <p:grpSp>
          <p:nvGrpSpPr>
            <p:cNvPr id="65" name="กลุ่ม 64"/>
            <p:cNvGrpSpPr/>
            <p:nvPr/>
          </p:nvGrpSpPr>
          <p:grpSpPr>
            <a:xfrm>
              <a:off x="4137794" y="3433453"/>
              <a:ext cx="739969" cy="777377"/>
              <a:chOff x="4043852" y="3638458"/>
              <a:chExt cx="739969" cy="777377"/>
            </a:xfrm>
          </p:grpSpPr>
          <p:sp>
            <p:nvSpPr>
              <p:cNvPr id="18" name="타원 47"/>
              <p:cNvSpPr/>
              <p:nvPr/>
            </p:nvSpPr>
            <p:spPr>
              <a:xfrm>
                <a:off x="4069940" y="3648019"/>
                <a:ext cx="670759" cy="670758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19" name="그룹 60"/>
              <p:cNvGrpSpPr/>
              <p:nvPr/>
            </p:nvGrpSpPr>
            <p:grpSpPr>
              <a:xfrm>
                <a:off x="4043852" y="3646333"/>
                <a:ext cx="739969" cy="670758"/>
                <a:chOff x="5075123" y="3442121"/>
                <a:chExt cx="2481953" cy="2249809"/>
              </a:xfrm>
            </p:grpSpPr>
            <p:sp>
              <p:nvSpPr>
                <p:cNvPr id="28" name="타원 49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9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0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31" name="자유형 53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2" name="자유형 54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33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  <p:pic>
            <p:nvPicPr>
              <p:cNvPr id="61" name="รูปภาพ 6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3145" y="3638458"/>
                <a:ext cx="498250" cy="777377"/>
              </a:xfrm>
              <a:prstGeom prst="rect">
                <a:avLst/>
              </a:prstGeom>
            </p:spPr>
          </p:pic>
        </p:grpSp>
        <p:sp>
          <p:nvSpPr>
            <p:cNvPr id="82" name="สี่เหลี่ยมผืนผ้า 81"/>
            <p:cNvSpPr/>
            <p:nvPr/>
          </p:nvSpPr>
          <p:spPr>
            <a:xfrm>
              <a:off x="4694322" y="3543255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การเรียกเก็บเงิน</a:t>
              </a:r>
            </a:p>
          </p:txBody>
        </p:sp>
      </p:grpSp>
      <p:grpSp>
        <p:nvGrpSpPr>
          <p:cNvPr id="104" name="กลุ่ม 103"/>
          <p:cNvGrpSpPr/>
          <p:nvPr/>
        </p:nvGrpSpPr>
        <p:grpSpPr>
          <a:xfrm>
            <a:off x="3892423" y="3917890"/>
            <a:ext cx="2927099" cy="777377"/>
            <a:chOff x="3918607" y="4027226"/>
            <a:chExt cx="2927099" cy="777377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3918607" y="4027226"/>
              <a:ext cx="739969" cy="777377"/>
              <a:chOff x="3154542" y="4341974"/>
              <a:chExt cx="739969" cy="777377"/>
            </a:xfrm>
          </p:grpSpPr>
          <p:sp>
            <p:nvSpPr>
              <p:cNvPr id="20" name="타원 58"/>
              <p:cNvSpPr/>
              <p:nvPr/>
            </p:nvSpPr>
            <p:spPr>
              <a:xfrm>
                <a:off x="3180629" y="4360418"/>
                <a:ext cx="670759" cy="670758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21" name="그룹 60"/>
              <p:cNvGrpSpPr/>
              <p:nvPr/>
            </p:nvGrpSpPr>
            <p:grpSpPr>
              <a:xfrm>
                <a:off x="3154542" y="4358733"/>
                <a:ext cx="739969" cy="670758"/>
                <a:chOff x="5075123" y="3442121"/>
                <a:chExt cx="2481953" cy="2249809"/>
              </a:xfrm>
            </p:grpSpPr>
            <p:sp>
              <p:nvSpPr>
                <p:cNvPr id="22" name="타원 60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3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25" name="자유형 63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6" name="자유형 64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27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  <p:pic>
            <p:nvPicPr>
              <p:cNvPr id="62" name="รูปภาพ 6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9823" y="4341974"/>
                <a:ext cx="498250" cy="777377"/>
              </a:xfrm>
              <a:prstGeom prst="rect">
                <a:avLst/>
              </a:prstGeom>
            </p:spPr>
          </p:pic>
        </p:grpSp>
        <p:sp>
          <p:nvSpPr>
            <p:cNvPr id="97" name="สี่เหลี่ยมผืนผ้า 96"/>
            <p:cNvSpPr/>
            <p:nvPr/>
          </p:nvSpPr>
          <p:spPr>
            <a:xfrm>
              <a:off x="4639827" y="4254324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การให้เช่าตู้นิรภัย </a:t>
              </a:r>
            </a:p>
          </p:txBody>
        </p:sp>
      </p:grpSp>
      <p:grpSp>
        <p:nvGrpSpPr>
          <p:cNvPr id="101" name="กลุ่ม 100"/>
          <p:cNvGrpSpPr/>
          <p:nvPr/>
        </p:nvGrpSpPr>
        <p:grpSpPr>
          <a:xfrm>
            <a:off x="2755697" y="4569719"/>
            <a:ext cx="5402287" cy="837439"/>
            <a:chOff x="2838299" y="4854508"/>
            <a:chExt cx="5402287" cy="837439"/>
          </a:xfrm>
        </p:grpSpPr>
        <p:grpSp>
          <p:nvGrpSpPr>
            <p:cNvPr id="78" name="กลุ่ม 77"/>
            <p:cNvGrpSpPr/>
            <p:nvPr/>
          </p:nvGrpSpPr>
          <p:grpSpPr>
            <a:xfrm>
              <a:off x="2838299" y="4854508"/>
              <a:ext cx="739969" cy="777377"/>
              <a:chOff x="2390267" y="4854508"/>
              <a:chExt cx="739969" cy="777377"/>
            </a:xfrm>
          </p:grpSpPr>
          <p:sp>
            <p:nvSpPr>
              <p:cNvPr id="66" name="타원 58"/>
              <p:cNvSpPr/>
              <p:nvPr/>
            </p:nvSpPr>
            <p:spPr>
              <a:xfrm>
                <a:off x="2416354" y="4919976"/>
                <a:ext cx="670759" cy="670758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lumMod val="50000"/>
                    </a:sysClr>
                  </a:gs>
                  <a:gs pos="8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67" name="그룹 60"/>
              <p:cNvGrpSpPr/>
              <p:nvPr/>
            </p:nvGrpSpPr>
            <p:grpSpPr>
              <a:xfrm>
                <a:off x="2390267" y="4918291"/>
                <a:ext cx="739969" cy="670758"/>
                <a:chOff x="5075123" y="3442121"/>
                <a:chExt cx="2481953" cy="2249809"/>
              </a:xfrm>
            </p:grpSpPr>
            <p:sp>
              <p:nvSpPr>
                <p:cNvPr id="68" name="타원 60"/>
                <p:cNvSpPr/>
                <p:nvPr/>
              </p:nvSpPr>
              <p:spPr>
                <a:xfrm>
                  <a:off x="5159815" y="3442121"/>
                  <a:ext cx="2249809" cy="22498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69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5075123" y="3760891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70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5386741" y="3670248"/>
                  <a:ext cx="713227" cy="639276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71" name="자유형 63"/>
                <p:cNvSpPr/>
                <p:nvPr/>
              </p:nvSpPr>
              <p:spPr>
                <a:xfrm rot="5398342">
                  <a:off x="5955277" y="3558568"/>
                  <a:ext cx="1424934" cy="1382488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72" name="자유형 64"/>
                <p:cNvSpPr/>
                <p:nvPr/>
              </p:nvSpPr>
              <p:spPr>
                <a:xfrm rot="5839189">
                  <a:off x="4992668" y="4233137"/>
                  <a:ext cx="1574505" cy="1185188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73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6006543" y="4665226"/>
                  <a:ext cx="1550533" cy="83147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  <p:pic>
            <p:nvPicPr>
              <p:cNvPr id="63" name="รูปภาพ 6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0962" y="4854508"/>
                <a:ext cx="498250" cy="777377"/>
              </a:xfrm>
              <a:prstGeom prst="rect">
                <a:avLst/>
              </a:prstGeom>
            </p:spPr>
          </p:pic>
        </p:grpSp>
        <p:sp>
          <p:nvSpPr>
            <p:cNvPr id="98" name="สี่เหลี่ยมผืนผ้า 97"/>
            <p:cNvSpPr/>
            <p:nvPr/>
          </p:nvSpPr>
          <p:spPr>
            <a:xfrm>
              <a:off x="3557832" y="5168727"/>
              <a:ext cx="46827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การซื้อขายเงินตราต่างประเทศ</a:t>
              </a:r>
            </a:p>
          </p:txBody>
        </p:sp>
      </p:grpSp>
      <p:grpSp>
        <p:nvGrpSpPr>
          <p:cNvPr id="102" name="กลุ่ม 101"/>
          <p:cNvGrpSpPr/>
          <p:nvPr/>
        </p:nvGrpSpPr>
        <p:grpSpPr>
          <a:xfrm>
            <a:off x="1743799" y="5375555"/>
            <a:ext cx="2687967" cy="821173"/>
            <a:chOff x="1743799" y="5375555"/>
            <a:chExt cx="2687967" cy="821173"/>
          </a:xfrm>
        </p:grpSpPr>
        <p:sp>
          <p:nvSpPr>
            <p:cNvPr id="84" name="타원 58"/>
            <p:cNvSpPr/>
            <p:nvPr/>
          </p:nvSpPr>
          <p:spPr>
            <a:xfrm>
              <a:off x="1769886" y="5411296"/>
              <a:ext cx="670759" cy="67075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grpSp>
          <p:nvGrpSpPr>
            <p:cNvPr id="85" name="그룹 60"/>
            <p:cNvGrpSpPr/>
            <p:nvPr/>
          </p:nvGrpSpPr>
          <p:grpSpPr>
            <a:xfrm>
              <a:off x="1743799" y="5409611"/>
              <a:ext cx="739969" cy="670758"/>
              <a:chOff x="5075123" y="3442121"/>
              <a:chExt cx="2481953" cy="2249809"/>
            </a:xfrm>
          </p:grpSpPr>
          <p:sp>
            <p:nvSpPr>
              <p:cNvPr id="87" name="타원 60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65000">
                    <a:sysClr val="window" lastClr="FFFFFF">
                      <a:alpha val="0"/>
                    </a:sysClr>
                  </a:gs>
                  <a:gs pos="7400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8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3000"/>
                    </a:sysClr>
                  </a:gs>
                  <a:gs pos="10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9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65000"/>
                    </a:sys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90" name="자유형 63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ysClr val="window" lastClr="FFFFFF">
                      <a:alpha val="19000"/>
                    </a:sysClr>
                  </a:gs>
                  <a:gs pos="50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91" name="자유형 64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ysClr val="window" lastClr="FFFFFF">
                      <a:alpha val="11000"/>
                    </a:sysClr>
                  </a:gs>
                  <a:gs pos="28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0"/>
                    </a:sysClr>
                  </a:gs>
                </a:gsLst>
                <a:lin ang="27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92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33000"/>
                    </a:sysClr>
                  </a:gs>
                  <a:gs pos="20000">
                    <a:sysClr val="window" lastClr="FFFFFF">
                      <a:gamma/>
                      <a:shade val="46275"/>
                      <a:invGamma/>
                      <a:alpha val="0"/>
                    </a:sys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sp>
          <p:nvSpPr>
            <p:cNvPr id="99" name="สี่เหลี่ยมผืนผ้า 98"/>
            <p:cNvSpPr/>
            <p:nvPr/>
          </p:nvSpPr>
          <p:spPr>
            <a:xfrm>
              <a:off x="2225887" y="5632131"/>
              <a:ext cx="22058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การบริการอื่นๆ</a:t>
              </a:r>
            </a:p>
          </p:txBody>
        </p:sp>
        <p:pic>
          <p:nvPicPr>
            <p:cNvPr id="100" name="รูปภาพ 9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662" y="5375555"/>
              <a:ext cx="535923" cy="821173"/>
            </a:xfrm>
            <a:prstGeom prst="rect">
              <a:avLst/>
            </a:prstGeom>
          </p:spPr>
        </p:pic>
      </p:grpSp>
      <p:pic>
        <p:nvPicPr>
          <p:cNvPr id="103" name="รูปภาพ 10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82" y="-80127"/>
            <a:ext cx="4493203" cy="44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04" y="3789218"/>
            <a:ext cx="2651151" cy="2573481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641972" y="1903234"/>
            <a:ext cx="3432161" cy="979361"/>
            <a:chOff x="203735" y="2202130"/>
            <a:chExt cx="3432161" cy="979361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B2E5AEA0-969E-4BE7-B725-357EB46680BD}"/>
                </a:ext>
              </a:extLst>
            </p:cNvPr>
            <p:cNvSpPr/>
            <p:nvPr/>
          </p:nvSpPr>
          <p:spPr>
            <a:xfrm>
              <a:off x="2893365" y="2267607"/>
              <a:ext cx="742531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0" name="TextBox 303">
              <a:extLst>
                <a:ext uri="{FF2B5EF4-FFF2-40B4-BE49-F238E27FC236}">
                  <a16:creationId xmlns:a16="http://schemas.microsoft.com/office/drawing/2014/main" id="{8B9C3CF4-0636-412E-B375-A2115B0D5EC4}"/>
                </a:ext>
              </a:extLst>
            </p:cNvPr>
            <p:cNvSpPr txBox="1"/>
            <p:nvPr/>
          </p:nvSpPr>
          <p:spPr>
            <a:xfrm>
              <a:off x="203735" y="2269638"/>
              <a:ext cx="2623301" cy="707886"/>
            </a:xfrm>
            <a:prstGeom prst="rect">
              <a:avLst/>
            </a:prstGeom>
            <a:solidFill>
              <a:srgbClr val="0680C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ประกันชีวิตแบบชั่วระยะเวลา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Term)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38" y="2202130"/>
              <a:ext cx="613638" cy="940254"/>
            </a:xfrm>
            <a:prstGeom prst="rect">
              <a:avLst/>
            </a:prstGeom>
          </p:spPr>
        </p:pic>
      </p:grpSp>
      <p:grpSp>
        <p:nvGrpSpPr>
          <p:cNvPr id="12" name="กลุ่ม 11"/>
          <p:cNvGrpSpPr/>
          <p:nvPr/>
        </p:nvGrpSpPr>
        <p:grpSpPr>
          <a:xfrm>
            <a:off x="4093481" y="1814388"/>
            <a:ext cx="3540256" cy="940254"/>
            <a:chOff x="3655244" y="2113284"/>
            <a:chExt cx="3540256" cy="940254"/>
          </a:xfrm>
        </p:grpSpPr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FB6226C8-760A-48BD-91DD-AAD11729C9BB}"/>
                </a:ext>
              </a:extLst>
            </p:cNvPr>
            <p:cNvSpPr/>
            <p:nvPr/>
          </p:nvSpPr>
          <p:spPr>
            <a:xfrm rot="5400000">
              <a:off x="3740920" y="2181930"/>
              <a:ext cx="742531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5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4625487" y="2308005"/>
              <a:ext cx="2570013" cy="707886"/>
            </a:xfrm>
            <a:prstGeom prst="rect">
              <a:avLst/>
            </a:prstGeom>
            <a:solidFill>
              <a:srgbClr val="07A398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ประกันชีวิตแบบออมทรัพย์     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Endowment) 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160" y="2113284"/>
              <a:ext cx="613638" cy="940254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1913893" y="2768360"/>
            <a:ext cx="3093471" cy="1019386"/>
            <a:chOff x="1475656" y="3067256"/>
            <a:chExt cx="3093471" cy="1019386"/>
          </a:xfrm>
        </p:grpSpPr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7C58BD89-05DC-4ADB-B378-E9DFF8903DEB}"/>
                </a:ext>
              </a:extLst>
            </p:cNvPr>
            <p:cNvSpPr/>
            <p:nvPr/>
          </p:nvSpPr>
          <p:spPr>
            <a:xfrm rot="10800000" flipH="1">
              <a:off x="3855155" y="3067256"/>
              <a:ext cx="713972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0" name="TextBox 306">
              <a:extLst>
                <a:ext uri="{FF2B5EF4-FFF2-40B4-BE49-F238E27FC236}">
                  <a16:creationId xmlns:a16="http://schemas.microsoft.com/office/drawing/2014/main" id="{D89AB37E-23AE-41CE-8E11-B30F4D46E7F3}"/>
                </a:ext>
              </a:extLst>
            </p:cNvPr>
            <p:cNvSpPr txBox="1"/>
            <p:nvPr/>
          </p:nvSpPr>
          <p:spPr>
            <a:xfrm>
              <a:off x="1475656" y="3264987"/>
              <a:ext cx="2140232" cy="707886"/>
            </a:xfrm>
            <a:prstGeom prst="rect">
              <a:avLst/>
            </a:prstGeom>
            <a:solidFill>
              <a:srgbClr val="FBA2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ประกันชีวิตแบบตลอดชีพ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Who Life)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954" y="3146388"/>
              <a:ext cx="613638" cy="940254"/>
            </a:xfrm>
            <a:prstGeom prst="rect">
              <a:avLst/>
            </a:prstGeom>
          </p:spPr>
        </p:pic>
      </p:grpSp>
      <p:grpSp>
        <p:nvGrpSpPr>
          <p:cNvPr id="22" name="กลุ่ม 21"/>
          <p:cNvGrpSpPr/>
          <p:nvPr/>
        </p:nvGrpSpPr>
        <p:grpSpPr>
          <a:xfrm>
            <a:off x="5063724" y="2765914"/>
            <a:ext cx="3364659" cy="940254"/>
            <a:chOff x="4625487" y="3064810"/>
            <a:chExt cx="3364659" cy="940254"/>
          </a:xfrm>
        </p:grpSpPr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1818B81D-1F6C-4858-9055-31C0BF05FDFE}"/>
                </a:ext>
              </a:extLst>
            </p:cNvPr>
            <p:cNvSpPr/>
            <p:nvPr/>
          </p:nvSpPr>
          <p:spPr>
            <a:xfrm rot="5400000">
              <a:off x="4717804" y="3159573"/>
              <a:ext cx="729250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4" name="TextBox 300">
              <a:extLst>
                <a:ext uri="{FF2B5EF4-FFF2-40B4-BE49-F238E27FC236}">
                  <a16:creationId xmlns:a16="http://schemas.microsoft.com/office/drawing/2014/main" id="{F11B2D05-F9EB-4DFE-80B7-938D033E347C}"/>
                </a:ext>
              </a:extLst>
            </p:cNvPr>
            <p:cNvSpPr txBox="1"/>
            <p:nvPr/>
          </p:nvSpPr>
          <p:spPr>
            <a:xfrm>
              <a:off x="5725833" y="3264987"/>
              <a:ext cx="2264313" cy="707886"/>
            </a:xfrm>
            <a:prstGeom prst="rect">
              <a:avLst/>
            </a:prstGeom>
            <a:solidFill>
              <a:srgbClr val="90C22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ประกันชีวิตแบบบำนาญ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Annuity) 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44" y="3064810"/>
              <a:ext cx="613638" cy="940254"/>
            </a:xfrm>
            <a:prstGeom prst="rect">
              <a:avLst/>
            </a:prstGeom>
          </p:spPr>
        </p:pic>
      </p:grpSp>
      <p:grpSp>
        <p:nvGrpSpPr>
          <p:cNvPr id="26" name="กลุ่ม 25"/>
          <p:cNvGrpSpPr/>
          <p:nvPr/>
        </p:nvGrpSpPr>
        <p:grpSpPr>
          <a:xfrm>
            <a:off x="2843808" y="3709265"/>
            <a:ext cx="3130964" cy="1018735"/>
            <a:chOff x="2405571" y="4008161"/>
            <a:chExt cx="3130964" cy="1018735"/>
          </a:xfrm>
        </p:grpSpPr>
        <p:sp>
          <p:nvSpPr>
            <p:cNvPr id="27" name="Rounded Rectangle 1">
              <a:extLst>
                <a:ext uri="{FF2B5EF4-FFF2-40B4-BE49-F238E27FC236}">
                  <a16:creationId xmlns:a16="http://schemas.microsoft.com/office/drawing/2014/main" id="{7C58BD89-05DC-4ADB-B378-E9DFF8903DEB}"/>
                </a:ext>
              </a:extLst>
            </p:cNvPr>
            <p:cNvSpPr/>
            <p:nvPr/>
          </p:nvSpPr>
          <p:spPr>
            <a:xfrm rot="10800000" flipH="1">
              <a:off x="4822563" y="4008161"/>
              <a:ext cx="713972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8" name="TextBox 306">
              <a:extLst>
                <a:ext uri="{FF2B5EF4-FFF2-40B4-BE49-F238E27FC236}">
                  <a16:creationId xmlns:a16="http://schemas.microsoft.com/office/drawing/2014/main" id="{D89AB37E-23AE-41CE-8E11-B30F4D46E7F3}"/>
                </a:ext>
              </a:extLst>
            </p:cNvPr>
            <p:cNvSpPr txBox="1"/>
            <p:nvPr/>
          </p:nvSpPr>
          <p:spPr>
            <a:xfrm>
              <a:off x="2405571" y="4314381"/>
              <a:ext cx="2219915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ประกันชีวิตควบการลงทุน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Unit Linked) </a:t>
              </a:r>
              <a:endParaRPr lang="th-TH" altLang="ko-KR" sz="2000" b="1" kern="0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230" y="4086642"/>
              <a:ext cx="613638" cy="940254"/>
            </a:xfrm>
            <a:prstGeom prst="rect">
              <a:avLst/>
            </a:prstGeom>
          </p:spPr>
        </p:pic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8" y="3483555"/>
            <a:ext cx="2845640" cy="40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09" y="2300998"/>
            <a:ext cx="2807214" cy="4218441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1115616" y="1903234"/>
            <a:ext cx="5112171" cy="603278"/>
            <a:chOff x="1115616" y="3480097"/>
            <a:chExt cx="5112171" cy="603278"/>
          </a:xfrm>
        </p:grpSpPr>
        <p:cxnSp>
          <p:nvCxnSpPr>
            <p:cNvPr id="9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3984342"/>
              <a:ext cx="4529661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0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3565468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กองทุนรวม (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Mutual Fund </a:t>
              </a: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 </a:t>
              </a:r>
              <a:r>
                <a:rPr lang="en-US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Unit Trust) 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3541982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814" y="3480097"/>
              <a:ext cx="388008" cy="603278"/>
            </a:xfrm>
            <a:prstGeom prst="rect">
              <a:avLst/>
            </a:prstGeom>
          </p:spPr>
        </p:pic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60" y="2440692"/>
            <a:ext cx="4858961" cy="4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83">
            <a:extLst>
              <a:ext uri="{FF2B5EF4-FFF2-40B4-BE49-F238E27FC236}">
                <a16:creationId xmlns:a16="http://schemas.microsoft.com/office/drawing/2014/main" id="{F632D413-A991-4750-A5E1-F74A29A6325F}"/>
              </a:ext>
            </a:extLst>
          </p:cNvPr>
          <p:cNvSpPr txBox="1"/>
          <p:nvPr/>
        </p:nvSpPr>
        <p:spPr>
          <a:xfrm>
            <a:off x="1259740" y="560374"/>
            <a:ext cx="7076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กองทุนเพื่อการเลี้ยงชีพ </a:t>
            </a:r>
            <a:endParaRPr lang="ko-KR" alt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807604" y="476672"/>
            <a:ext cx="3260340" cy="603278"/>
            <a:chOff x="807604" y="476672"/>
            <a:chExt cx="3260340" cy="603278"/>
          </a:xfrm>
        </p:grpSpPr>
        <p:cxnSp>
          <p:nvCxnSpPr>
            <p:cNvPr id="8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259741" y="979248"/>
              <a:ext cx="2808203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807604" y="536888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02" y="476672"/>
              <a:ext cx="388008" cy="603278"/>
            </a:xfrm>
            <a:prstGeom prst="rect">
              <a:avLst/>
            </a:prstGeom>
          </p:spPr>
        </p:pic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2" y="947681"/>
            <a:ext cx="7388508" cy="5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0" y="998809"/>
            <a:ext cx="6918679" cy="2786896"/>
          </a:xfrm>
          <a:prstGeom prst="rect">
            <a:avLst/>
          </a:prstGeom>
        </p:spPr>
      </p:pic>
      <p:sp>
        <p:nvSpPr>
          <p:cNvPr id="13" name="TextBox 104">
            <a:extLst>
              <a:ext uri="{FF2B5EF4-FFF2-40B4-BE49-F238E27FC236}">
                <a16:creationId xmlns:a16="http://schemas.microsoft.com/office/drawing/2014/main" id="{8734133B-66EB-432D-9A5F-D84253788B1F}"/>
              </a:ext>
            </a:extLst>
          </p:cNvPr>
          <p:cNvSpPr txBox="1"/>
          <p:nvPr/>
        </p:nvSpPr>
        <p:spPr>
          <a:xfrm>
            <a:off x="395536" y="476672"/>
            <a:ext cx="8496944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400" b="1" kern="0" dirty="0">
                <a:solidFill>
                  <a:srgbClr val="FF0000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rPr>
              <a:t>ผลตอบแทนที่กองทุนสำรองเลี้ยงชีพจะได้รับจากการลงทุนในหลักทรัพย์หรือทรัพย์สินต่างๆ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96" y="3287263"/>
            <a:ext cx="6840760" cy="29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95536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77891" y="1758062"/>
            <a:ext cx="8442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การลงทุนประกอบธุรกิจ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การนำเงินมาลงทุนเพื่อประกอบการให้เกิดผลผลิตเป็นสินค้า หรือบริการและอยู่ภายใต้ขอบเขตของกฎหมาย ผู้ที่ลงทุนก็จะได้รับรายได้คือกำไรจากการขายสินค้าหรือบริการ</a:t>
            </a:r>
          </a:p>
        </p:txBody>
      </p:sp>
      <p:grpSp>
        <p:nvGrpSpPr>
          <p:cNvPr id="29" name="กลุ่ม 28"/>
          <p:cNvGrpSpPr/>
          <p:nvPr/>
        </p:nvGrpSpPr>
        <p:grpSpPr>
          <a:xfrm>
            <a:off x="717297" y="3841603"/>
            <a:ext cx="1941592" cy="1941591"/>
            <a:chOff x="717297" y="3841603"/>
            <a:chExt cx="1941592" cy="1941591"/>
          </a:xfrm>
        </p:grpSpPr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4146CBC0-2F6D-4760-9609-82D43D336E02}"/>
                </a:ext>
              </a:extLst>
            </p:cNvPr>
            <p:cNvSpPr/>
            <p:nvPr/>
          </p:nvSpPr>
          <p:spPr>
            <a:xfrm>
              <a:off x="857957" y="4008670"/>
              <a:ext cx="1622533" cy="1622534"/>
            </a:xfrm>
            <a:prstGeom prst="ellipse">
              <a:avLst/>
            </a:prstGeom>
            <a:solidFill>
              <a:srgbClr val="24A8C2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Arc 29">
              <a:extLst>
                <a:ext uri="{FF2B5EF4-FFF2-40B4-BE49-F238E27FC236}">
                  <a16:creationId xmlns:a16="http://schemas.microsoft.com/office/drawing/2014/main" id="{5D0E79F1-1290-41CF-B627-1481EBE9F171}"/>
                </a:ext>
              </a:extLst>
            </p:cNvPr>
            <p:cNvSpPr/>
            <p:nvPr/>
          </p:nvSpPr>
          <p:spPr>
            <a:xfrm rot="18900000" flipV="1">
              <a:off x="717297" y="3841603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noFill/>
            <a:ln w="12700" cap="flat" cmpd="sng" algn="ctr">
              <a:solidFill>
                <a:srgbClr val="2CB8AE"/>
              </a:solidFill>
              <a:prstDash val="solid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10" y="4181774"/>
              <a:ext cx="1676368" cy="1276326"/>
            </a:xfrm>
            <a:prstGeom prst="rect">
              <a:avLst/>
            </a:prstGeom>
          </p:spPr>
        </p:pic>
      </p:grpSp>
      <p:grpSp>
        <p:nvGrpSpPr>
          <p:cNvPr id="38" name="กลุ่ม 37"/>
          <p:cNvGrpSpPr/>
          <p:nvPr/>
        </p:nvGrpSpPr>
        <p:grpSpPr>
          <a:xfrm>
            <a:off x="2436115" y="3151312"/>
            <a:ext cx="3948219" cy="917961"/>
            <a:chOff x="2436115" y="3151312"/>
            <a:chExt cx="3948219" cy="917961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2436115" y="3168655"/>
              <a:ext cx="1249782" cy="900618"/>
              <a:chOff x="2219952" y="2937465"/>
              <a:chExt cx="1249782" cy="900618"/>
            </a:xfrm>
          </p:grpSpPr>
          <p:sp>
            <p:nvSpPr>
              <p:cNvPr id="18" name="Oval 75">
                <a:extLst>
                  <a:ext uri="{FF2B5EF4-FFF2-40B4-BE49-F238E27FC236}">
                    <a16:creationId xmlns:a16="http://schemas.microsoft.com/office/drawing/2014/main" id="{AC399672-CF34-463D-BBC1-8C80859F12F9}"/>
                  </a:ext>
                </a:extLst>
              </p:cNvPr>
              <p:cNvSpPr/>
              <p:nvPr/>
            </p:nvSpPr>
            <p:spPr>
              <a:xfrm rot="18900000">
                <a:off x="2755568" y="2937465"/>
                <a:ext cx="714166" cy="714166"/>
              </a:xfrm>
              <a:prstGeom prst="ellipse">
                <a:avLst/>
              </a:prstGeom>
              <a:solidFill>
                <a:srgbClr val="24A8C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2" name="Oval 75">
                <a:extLst>
                  <a:ext uri="{FF2B5EF4-FFF2-40B4-BE49-F238E27FC236}">
                    <a16:creationId xmlns:a16="http://schemas.microsoft.com/office/drawing/2014/main" id="{A9E62842-A7B5-4658-99C1-3E31A0441984}"/>
                  </a:ext>
                </a:extLst>
              </p:cNvPr>
              <p:cNvSpPr/>
              <p:nvPr/>
            </p:nvSpPr>
            <p:spPr>
              <a:xfrm rot="18900000">
                <a:off x="2823745" y="3008089"/>
                <a:ext cx="572917" cy="572918"/>
              </a:xfrm>
              <a:prstGeom prst="ellipse">
                <a:avLst/>
              </a:prstGeom>
              <a:solidFill>
                <a:srgbClr val="24A8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cxnSp>
            <p:nvCxnSpPr>
              <p:cNvPr id="23" name="Straight Connector 95">
                <a:extLst>
                  <a:ext uri="{FF2B5EF4-FFF2-40B4-BE49-F238E27FC236}">
                    <a16:creationId xmlns:a16="http://schemas.microsoft.com/office/drawing/2014/main" id="{E45A8BFE-F389-48FD-A477-8ABC982617D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2219952" y="3838083"/>
                <a:ext cx="72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4A8C2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746" y="3151312"/>
              <a:ext cx="533490" cy="817446"/>
            </a:xfrm>
            <a:prstGeom prst="rect">
              <a:avLst/>
            </a:prstGeom>
          </p:spPr>
        </p:pic>
        <p:sp>
          <p:nvSpPr>
            <p:cNvPr id="33" name="สี่เหลี่ยมผืนผ้า 32"/>
            <p:cNvSpPr/>
            <p:nvPr/>
          </p:nvSpPr>
          <p:spPr>
            <a:xfrm>
              <a:off x="3700586" y="3250127"/>
              <a:ext cx="26837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การลงทุนของผู้บริโภค</a:t>
              </a:r>
              <a:endParaRPr lang="th-TH" dirty="0"/>
            </a:p>
          </p:txBody>
        </p:sp>
      </p:grpSp>
      <p:grpSp>
        <p:nvGrpSpPr>
          <p:cNvPr id="37" name="กลุ่ม 36"/>
          <p:cNvGrpSpPr/>
          <p:nvPr/>
        </p:nvGrpSpPr>
        <p:grpSpPr>
          <a:xfrm>
            <a:off x="2670564" y="4421461"/>
            <a:ext cx="5179805" cy="817446"/>
            <a:chOff x="2670564" y="4421461"/>
            <a:chExt cx="5179805" cy="817446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2670564" y="4446642"/>
              <a:ext cx="1475784" cy="714166"/>
              <a:chOff x="2670564" y="4446642"/>
              <a:chExt cx="1475784" cy="714166"/>
            </a:xfrm>
          </p:grpSpPr>
          <p:sp>
            <p:nvSpPr>
              <p:cNvPr id="19" name="Oval 75">
                <a:extLst>
                  <a:ext uri="{FF2B5EF4-FFF2-40B4-BE49-F238E27FC236}">
                    <a16:creationId xmlns:a16="http://schemas.microsoft.com/office/drawing/2014/main" id="{9CF82D55-9F45-4C89-BB42-68A555CCCC24}"/>
                  </a:ext>
                </a:extLst>
              </p:cNvPr>
              <p:cNvSpPr/>
              <p:nvPr/>
            </p:nvSpPr>
            <p:spPr>
              <a:xfrm>
                <a:off x="3432182" y="4446642"/>
                <a:ext cx="714166" cy="714166"/>
              </a:xfrm>
              <a:prstGeom prst="ellipse">
                <a:avLst/>
              </a:prstGeom>
              <a:solidFill>
                <a:srgbClr val="24A8C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4" name="Oval 75">
                <a:extLst>
                  <a:ext uri="{FF2B5EF4-FFF2-40B4-BE49-F238E27FC236}">
                    <a16:creationId xmlns:a16="http://schemas.microsoft.com/office/drawing/2014/main" id="{F53CC9C0-008A-400D-B489-8DFAD44DB697}"/>
                  </a:ext>
                </a:extLst>
              </p:cNvPr>
              <p:cNvSpPr/>
              <p:nvPr/>
            </p:nvSpPr>
            <p:spPr>
              <a:xfrm>
                <a:off x="3503387" y="4508322"/>
                <a:ext cx="572917" cy="572918"/>
              </a:xfrm>
              <a:prstGeom prst="ellipse">
                <a:avLst/>
              </a:prstGeom>
              <a:solidFill>
                <a:srgbClr val="24A8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cxnSp>
            <p:nvCxnSpPr>
              <p:cNvPr id="25" name="Straight Connector 95">
                <a:extLst>
                  <a:ext uri="{FF2B5EF4-FFF2-40B4-BE49-F238E27FC236}">
                    <a16:creationId xmlns:a16="http://schemas.microsoft.com/office/drawing/2014/main" id="{23D66E22-08F6-4483-B130-FEE48B39AF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0564" y="4804174"/>
                <a:ext cx="72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4A8C2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211" y="4421461"/>
              <a:ext cx="533490" cy="817446"/>
            </a:xfrm>
            <a:prstGeom prst="rect">
              <a:avLst/>
            </a:prstGeom>
          </p:spPr>
        </p:pic>
        <p:sp>
          <p:nvSpPr>
            <p:cNvPr id="35" name="สี่เหลี่ยมผืนผ้า 34"/>
            <p:cNvSpPr/>
            <p:nvPr/>
          </p:nvSpPr>
          <p:spPr>
            <a:xfrm>
              <a:off x="4246497" y="4573960"/>
              <a:ext cx="36038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การลงทุนในธุรกิจอุตสาหกรรม </a:t>
              </a:r>
              <a:endParaRPr lang="th-TH" dirty="0"/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2823822" y="5110473"/>
            <a:ext cx="3731344" cy="1327362"/>
            <a:chOff x="2823822" y="5110473"/>
            <a:chExt cx="3731344" cy="1327362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2823822" y="5110473"/>
              <a:ext cx="903066" cy="1247333"/>
              <a:chOff x="2563356" y="5453951"/>
              <a:chExt cx="903066" cy="1247333"/>
            </a:xfrm>
          </p:grpSpPr>
          <p:sp>
            <p:nvSpPr>
              <p:cNvPr id="17" name="Oval 75">
                <a:extLst>
                  <a:ext uri="{FF2B5EF4-FFF2-40B4-BE49-F238E27FC236}">
                    <a16:creationId xmlns:a16="http://schemas.microsoft.com/office/drawing/2014/main" id="{2178C726-EF7F-4886-AF42-AD34E57A2A0C}"/>
                  </a:ext>
                </a:extLst>
              </p:cNvPr>
              <p:cNvSpPr/>
              <p:nvPr/>
            </p:nvSpPr>
            <p:spPr>
              <a:xfrm rot="2700000">
                <a:off x="2752257" y="5987119"/>
                <a:ext cx="714164" cy="714166"/>
              </a:xfrm>
              <a:prstGeom prst="ellipse">
                <a:avLst/>
              </a:prstGeom>
              <a:solidFill>
                <a:srgbClr val="24A8C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Oval 75">
                <a:extLst>
                  <a:ext uri="{FF2B5EF4-FFF2-40B4-BE49-F238E27FC236}">
                    <a16:creationId xmlns:a16="http://schemas.microsoft.com/office/drawing/2014/main" id="{4683830A-D627-4F20-8E5F-C130ABD7D550}"/>
                  </a:ext>
                </a:extLst>
              </p:cNvPr>
              <p:cNvSpPr/>
              <p:nvPr/>
            </p:nvSpPr>
            <p:spPr>
              <a:xfrm rot="2700000">
                <a:off x="2820433" y="6057743"/>
                <a:ext cx="572917" cy="572918"/>
              </a:xfrm>
              <a:prstGeom prst="ellipse">
                <a:avLst/>
              </a:prstGeom>
              <a:solidFill>
                <a:srgbClr val="24A8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cxnSp>
            <p:nvCxnSpPr>
              <p:cNvPr id="21" name="Straight Connector 95">
                <a:extLst>
                  <a:ext uri="{FF2B5EF4-FFF2-40B4-BE49-F238E27FC236}">
                    <a16:creationId xmlns:a16="http://schemas.microsoft.com/office/drawing/2014/main" id="{28313402-0793-41BE-9A21-35CE8FB49F8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H="1">
                <a:off x="2203356" y="5813951"/>
                <a:ext cx="7200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4A8C2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grpSp>
          <p:nvGrpSpPr>
            <p:cNvPr id="34" name="กลุ่ม 33"/>
            <p:cNvGrpSpPr/>
            <p:nvPr/>
          </p:nvGrpSpPr>
          <p:grpSpPr>
            <a:xfrm>
              <a:off x="3083814" y="5583895"/>
              <a:ext cx="3471352" cy="853940"/>
              <a:chOff x="3083814" y="5583895"/>
              <a:chExt cx="3471352" cy="853940"/>
            </a:xfrm>
          </p:grpSpPr>
          <p:pic>
            <p:nvPicPr>
              <p:cNvPr id="32" name="รูปภาพ 3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3814" y="5620389"/>
                <a:ext cx="533490" cy="817446"/>
              </a:xfrm>
              <a:prstGeom prst="rect">
                <a:avLst/>
              </a:prstGeom>
            </p:spPr>
          </p:pic>
          <p:sp>
            <p:nvSpPr>
              <p:cNvPr id="36" name="สี่เหลี่ยมผืนผ้า 35"/>
              <p:cNvSpPr/>
              <p:nvPr/>
            </p:nvSpPr>
            <p:spPr>
              <a:xfrm>
                <a:off x="3768826" y="5583895"/>
                <a:ext cx="27863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การลงทุนในทางการเงิน</a:t>
                </a:r>
                <a:endParaRPr lang="th-TH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5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5059322" cy="79208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7" y="1329232"/>
            <a:ext cx="8395310" cy="46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0688"/>
            <a:ext cx="3675143" cy="64807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78" y="2715252"/>
            <a:ext cx="3506286" cy="677199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899592" y="1388062"/>
            <a:ext cx="3243094" cy="603278"/>
            <a:chOff x="590534" y="3991701"/>
            <a:chExt cx="3243094" cy="603278"/>
          </a:xfrm>
        </p:grpSpPr>
        <p:cxnSp>
          <p:nvCxnSpPr>
            <p:cNvPr id="10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4495946"/>
              <a:ext cx="2790957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1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1" y="4077072"/>
              <a:ext cx="25001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การพาณิชย์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053586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3991701"/>
              <a:ext cx="388008" cy="603278"/>
            </a:xfrm>
            <a:prstGeom prst="rect">
              <a:avLst/>
            </a:prstGeom>
          </p:spPr>
        </p:pic>
      </p:grpSp>
      <p:grpSp>
        <p:nvGrpSpPr>
          <p:cNvPr id="15" name="กลุ่ม 14"/>
          <p:cNvGrpSpPr/>
          <p:nvPr/>
        </p:nvGrpSpPr>
        <p:grpSpPr>
          <a:xfrm>
            <a:off x="899592" y="2006420"/>
            <a:ext cx="2524731" cy="603278"/>
            <a:chOff x="590534" y="4610059"/>
            <a:chExt cx="2524731" cy="603278"/>
          </a:xfrm>
        </p:grpSpPr>
        <p:cxnSp>
          <p:nvCxnSpPr>
            <p:cNvPr id="17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112635"/>
              <a:ext cx="2072594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8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0" y="4693761"/>
              <a:ext cx="20725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การอุตสาหกรรม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670275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4610059"/>
              <a:ext cx="388008" cy="603278"/>
            </a:xfrm>
            <a:prstGeom prst="rect">
              <a:avLst/>
            </a:prstGeom>
          </p:spPr>
        </p:pic>
      </p:grpSp>
      <p:grpSp>
        <p:nvGrpSpPr>
          <p:cNvPr id="21" name="กลุ่ม 20"/>
          <p:cNvGrpSpPr/>
          <p:nvPr/>
        </p:nvGrpSpPr>
        <p:grpSpPr>
          <a:xfrm>
            <a:off x="899592" y="2609698"/>
            <a:ext cx="2304257" cy="603278"/>
            <a:chOff x="590534" y="5213337"/>
            <a:chExt cx="2304257" cy="603278"/>
          </a:xfrm>
        </p:grpSpPr>
        <p:cxnSp>
          <p:nvCxnSpPr>
            <p:cNvPr id="22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5708058"/>
              <a:ext cx="1636095" cy="0"/>
            </a:xfrm>
            <a:prstGeom prst="line">
              <a:avLst/>
            </a:prstGeom>
            <a:noFill/>
            <a:ln w="6350" cap="flat" cmpd="sng" algn="ctr">
              <a:solidFill>
                <a:srgbClr val="82C65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3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1" y="5289184"/>
              <a:ext cx="18521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การบริการ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5265698"/>
              <a:ext cx="452137" cy="452087"/>
            </a:xfrm>
            <a:prstGeom prst="rect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27" y="5213337"/>
              <a:ext cx="388008" cy="603278"/>
            </a:xfrm>
            <a:prstGeom prst="rect">
              <a:avLst/>
            </a:prstGeom>
          </p:spPr>
        </p:pic>
      </p:grpSp>
      <p:grpSp>
        <p:nvGrpSpPr>
          <p:cNvPr id="27" name="กลุ่ม 26"/>
          <p:cNvGrpSpPr/>
          <p:nvPr/>
        </p:nvGrpSpPr>
        <p:grpSpPr>
          <a:xfrm>
            <a:off x="1547664" y="3525354"/>
            <a:ext cx="2284908" cy="979361"/>
            <a:chOff x="1350988" y="2202130"/>
            <a:chExt cx="2284908" cy="979361"/>
          </a:xfrm>
        </p:grpSpPr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B2E5AEA0-969E-4BE7-B725-357EB46680BD}"/>
                </a:ext>
              </a:extLst>
            </p:cNvPr>
            <p:cNvSpPr/>
            <p:nvPr/>
          </p:nvSpPr>
          <p:spPr>
            <a:xfrm>
              <a:off x="2893365" y="2267607"/>
              <a:ext cx="742531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9" name="TextBox 303">
              <a:extLst>
                <a:ext uri="{FF2B5EF4-FFF2-40B4-BE49-F238E27FC236}">
                  <a16:creationId xmlns:a16="http://schemas.microsoft.com/office/drawing/2014/main" id="{8B9C3CF4-0636-412E-B375-A2115B0D5EC4}"/>
                </a:ext>
              </a:extLst>
            </p:cNvPr>
            <p:cNvSpPr txBox="1"/>
            <p:nvPr/>
          </p:nvSpPr>
          <p:spPr>
            <a:xfrm>
              <a:off x="1350988" y="2269638"/>
              <a:ext cx="1476048" cy="400110"/>
            </a:xfrm>
            <a:prstGeom prst="rect">
              <a:avLst/>
            </a:prstGeom>
            <a:solidFill>
              <a:srgbClr val="0680C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แรงงาน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Labor)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438" y="2202130"/>
              <a:ext cx="613638" cy="940254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3851920" y="3436508"/>
            <a:ext cx="2664296" cy="940254"/>
            <a:chOff x="3655244" y="2113284"/>
            <a:chExt cx="2664296" cy="940254"/>
          </a:xfrm>
        </p:grpSpPr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FB6226C8-760A-48BD-91DD-AAD11729C9BB}"/>
                </a:ext>
              </a:extLst>
            </p:cNvPr>
            <p:cNvSpPr/>
            <p:nvPr/>
          </p:nvSpPr>
          <p:spPr>
            <a:xfrm rot="5400000">
              <a:off x="3740920" y="2181930"/>
              <a:ext cx="742531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3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4625487" y="2308005"/>
              <a:ext cx="1694053" cy="400110"/>
            </a:xfrm>
            <a:prstGeom prst="rect">
              <a:avLst/>
            </a:prstGeom>
            <a:solidFill>
              <a:srgbClr val="07A398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เงินทุน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Capital)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160" y="2113284"/>
              <a:ext cx="613638" cy="940254"/>
            </a:xfrm>
            <a:prstGeom prst="rect">
              <a:avLst/>
            </a:prstGeom>
          </p:spPr>
        </p:pic>
      </p:grpSp>
      <p:grpSp>
        <p:nvGrpSpPr>
          <p:cNvPr id="35" name="กลุ่ม 34"/>
          <p:cNvGrpSpPr/>
          <p:nvPr/>
        </p:nvGrpSpPr>
        <p:grpSpPr>
          <a:xfrm>
            <a:off x="1312291" y="4390480"/>
            <a:ext cx="3453512" cy="1019386"/>
            <a:chOff x="1115615" y="3067256"/>
            <a:chExt cx="3453512" cy="1019386"/>
          </a:xfrm>
        </p:grpSpPr>
        <p:sp>
          <p:nvSpPr>
            <p:cNvPr id="36" name="Rounded Rectangle 1">
              <a:extLst>
                <a:ext uri="{FF2B5EF4-FFF2-40B4-BE49-F238E27FC236}">
                  <a16:creationId xmlns:a16="http://schemas.microsoft.com/office/drawing/2014/main" id="{7C58BD89-05DC-4ADB-B378-E9DFF8903DEB}"/>
                </a:ext>
              </a:extLst>
            </p:cNvPr>
            <p:cNvSpPr/>
            <p:nvPr/>
          </p:nvSpPr>
          <p:spPr>
            <a:xfrm rot="10800000" flipH="1">
              <a:off x="3855155" y="3067256"/>
              <a:ext cx="713972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7" name="TextBox 306">
              <a:extLst>
                <a:ext uri="{FF2B5EF4-FFF2-40B4-BE49-F238E27FC236}">
                  <a16:creationId xmlns:a16="http://schemas.microsoft.com/office/drawing/2014/main" id="{D89AB37E-23AE-41CE-8E11-B30F4D46E7F3}"/>
                </a:ext>
              </a:extLst>
            </p:cNvPr>
            <p:cNvSpPr txBox="1"/>
            <p:nvPr/>
          </p:nvSpPr>
          <p:spPr>
            <a:xfrm>
              <a:off x="1115615" y="3264987"/>
              <a:ext cx="2500273" cy="400110"/>
            </a:xfrm>
            <a:prstGeom prst="rect">
              <a:avLst/>
            </a:prstGeom>
            <a:solidFill>
              <a:srgbClr val="FBA2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ผู้ประกอบการ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Entrepreneurs)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38" name="รูปภาพ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954" y="3146388"/>
              <a:ext cx="613638" cy="940254"/>
            </a:xfrm>
            <a:prstGeom prst="rect">
              <a:avLst/>
            </a:prstGeom>
          </p:spPr>
        </p:pic>
      </p:grpSp>
      <p:grpSp>
        <p:nvGrpSpPr>
          <p:cNvPr id="39" name="กลุ่ม 38"/>
          <p:cNvGrpSpPr/>
          <p:nvPr/>
        </p:nvGrpSpPr>
        <p:grpSpPr>
          <a:xfrm>
            <a:off x="4822163" y="4388034"/>
            <a:ext cx="3474905" cy="940254"/>
            <a:chOff x="4625487" y="3064810"/>
            <a:chExt cx="3474905" cy="940254"/>
          </a:xfrm>
        </p:grpSpPr>
        <p:sp>
          <p:nvSpPr>
            <p:cNvPr id="40" name="Rounded Rectangle 1">
              <a:extLst>
                <a:ext uri="{FF2B5EF4-FFF2-40B4-BE49-F238E27FC236}">
                  <a16:creationId xmlns:a16="http://schemas.microsoft.com/office/drawing/2014/main" id="{1818B81D-1F6C-4858-9055-31C0BF05FDFE}"/>
                </a:ext>
              </a:extLst>
            </p:cNvPr>
            <p:cNvSpPr/>
            <p:nvPr/>
          </p:nvSpPr>
          <p:spPr>
            <a:xfrm rot="5400000">
              <a:off x="4717804" y="3159573"/>
              <a:ext cx="729250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41" name="TextBox 300">
              <a:extLst>
                <a:ext uri="{FF2B5EF4-FFF2-40B4-BE49-F238E27FC236}">
                  <a16:creationId xmlns:a16="http://schemas.microsoft.com/office/drawing/2014/main" id="{F11B2D05-F9EB-4DFE-80B7-938D033E347C}"/>
                </a:ext>
              </a:extLst>
            </p:cNvPr>
            <p:cNvSpPr txBox="1"/>
            <p:nvPr/>
          </p:nvSpPr>
          <p:spPr>
            <a:xfrm>
              <a:off x="5725833" y="3264987"/>
              <a:ext cx="2374559" cy="707886"/>
            </a:xfrm>
            <a:prstGeom prst="rect">
              <a:avLst/>
            </a:prstGeom>
            <a:solidFill>
              <a:srgbClr val="90C22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ทรัพยากรด้านกายภาพ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Physical Resources) 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444" y="3064810"/>
              <a:ext cx="613638" cy="940254"/>
            </a:xfrm>
            <a:prstGeom prst="rect">
              <a:avLst/>
            </a:prstGeom>
          </p:spPr>
        </p:pic>
      </p:grpSp>
      <p:grpSp>
        <p:nvGrpSpPr>
          <p:cNvPr id="43" name="กลุ่ม 42"/>
          <p:cNvGrpSpPr/>
          <p:nvPr/>
        </p:nvGrpSpPr>
        <p:grpSpPr>
          <a:xfrm>
            <a:off x="2339752" y="5331385"/>
            <a:ext cx="3393459" cy="1018735"/>
            <a:chOff x="2143076" y="4008161"/>
            <a:chExt cx="3393459" cy="1018735"/>
          </a:xfrm>
        </p:grpSpPr>
        <p:sp>
          <p:nvSpPr>
            <p:cNvPr id="44" name="Rounded Rectangle 1">
              <a:extLst>
                <a:ext uri="{FF2B5EF4-FFF2-40B4-BE49-F238E27FC236}">
                  <a16:creationId xmlns:a16="http://schemas.microsoft.com/office/drawing/2014/main" id="{7C58BD89-05DC-4ADB-B378-E9DFF8903DEB}"/>
                </a:ext>
              </a:extLst>
            </p:cNvPr>
            <p:cNvSpPr/>
            <p:nvPr/>
          </p:nvSpPr>
          <p:spPr>
            <a:xfrm rot="10800000" flipH="1">
              <a:off x="4822563" y="4008161"/>
              <a:ext cx="713972" cy="91388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45" name="TextBox 306">
              <a:extLst>
                <a:ext uri="{FF2B5EF4-FFF2-40B4-BE49-F238E27FC236}">
                  <a16:creationId xmlns:a16="http://schemas.microsoft.com/office/drawing/2014/main" id="{D89AB37E-23AE-41CE-8E11-B30F4D46E7F3}"/>
                </a:ext>
              </a:extLst>
            </p:cNvPr>
            <p:cNvSpPr txBox="1"/>
            <p:nvPr/>
          </p:nvSpPr>
          <p:spPr>
            <a:xfrm>
              <a:off x="2143076" y="4314381"/>
              <a:ext cx="2479312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ทรัพยากรทางด้านสารสนเทศ (</a:t>
              </a:r>
              <a:r>
                <a:rPr lang="en-US" altLang="ko-KR" sz="20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Information Resource)</a:t>
              </a:r>
              <a:endParaRPr lang="th-TH" altLang="ko-KR" sz="2000" b="1" kern="0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47" name="รูปภาพ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230" y="4086642"/>
              <a:ext cx="613638" cy="940254"/>
            </a:xfrm>
            <a:prstGeom prst="rect">
              <a:avLst/>
            </a:prstGeom>
          </p:spPr>
        </p:pic>
      </p:grpSp>
      <p:pic>
        <p:nvPicPr>
          <p:cNvPr id="52" name="รูปภาพ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29674"/>
            <a:ext cx="2130257" cy="1904988"/>
          </a:xfrm>
          <a:prstGeom prst="rect">
            <a:avLst/>
          </a:prstGeom>
        </p:spPr>
      </p:pic>
      <p:pic>
        <p:nvPicPr>
          <p:cNvPr id="53" name="รูปภาพ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7" y="832851"/>
            <a:ext cx="2424359" cy="20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76672"/>
            <a:ext cx="6120679" cy="72008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377891" y="1279672"/>
            <a:ext cx="84425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เงินทุนที่ผู้ประกอบการนำมาใช้ในธุรกิจนั้น อาจมาจากส่วนของเจ้าของหรือเงินทุนจากการก่อหนี้ธุรกิจต้องการเงินทุนระยะสั้นและเงินทุนระยะยาวหลายประเภท ส่วนที่ต้องการเงินทุนระยะสั้น ได้แก่ เงินทุนหมุนเวียน บัญชีลูกหนี้และสินค้าคงเหลือ ส่วนเงินทุนระยะยาว ได้แก่ ที่ดิน อาคาร เครื่องจักร เครื่องใช้ เครื่องตกแต่งและอุปกรณ์ แหล่งเงินทุนเพียงไม่กี่แห่งที่ให้ธุรกิจกู้ยืมเงินเพื่อตอบสนองความต้องการ สถาบันการเงินจะมีความเชี่ยวชาญในการให้กู้ยืมเงินเฉพาะความต้องการดังนี้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0F9A6BDB-8768-40D1-8D0A-788C6370D171}"/>
              </a:ext>
            </a:extLst>
          </p:cNvPr>
          <p:cNvGrpSpPr/>
          <p:nvPr/>
        </p:nvGrpSpPr>
        <p:grpSpPr>
          <a:xfrm>
            <a:off x="4252272" y="5504761"/>
            <a:ext cx="608095" cy="608095"/>
            <a:chOff x="3912982" y="3339018"/>
            <a:chExt cx="1307090" cy="1307090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22EEA60E-6435-4649-B3A9-D891BA89C26C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DFEB76E6-6C44-4ED9-9BBF-369804E4A587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4156593" y="4604044"/>
            <a:ext cx="3771469" cy="1254843"/>
            <a:chOff x="4156593" y="1567247"/>
            <a:chExt cx="3771469" cy="1254843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4156593" y="1567247"/>
              <a:ext cx="1618722" cy="1254843"/>
              <a:chOff x="4307026" y="1566743"/>
              <a:chExt cx="1790388" cy="1254843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3B50CD5B-F70F-4912-A861-7AA263C1870B}"/>
                  </a:ext>
                </a:extLst>
              </p:cNvPr>
              <p:cNvSpPr/>
              <p:nvPr/>
            </p:nvSpPr>
            <p:spPr>
              <a:xfrm>
                <a:off x="4307026" y="1801474"/>
                <a:ext cx="471949" cy="1020112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9" name="Right Arrow 9">
                <a:extLst>
                  <a:ext uri="{FF2B5EF4-FFF2-40B4-BE49-F238E27FC236}">
                    <a16:creationId xmlns:a16="http://schemas.microsoft.com/office/drawing/2014/main" id="{EFAF1C14-2196-4C54-BD90-BF2A1D75953E}"/>
                  </a:ext>
                </a:extLst>
              </p:cNvPr>
              <p:cNvSpPr/>
              <p:nvPr/>
            </p:nvSpPr>
            <p:spPr>
              <a:xfrm>
                <a:off x="4313348" y="1566743"/>
                <a:ext cx="1784066" cy="941695"/>
              </a:xfrm>
              <a:prstGeom prst="rightArrow">
                <a:avLst/>
              </a:prstGeom>
              <a:solidFill>
                <a:srgbClr val="FFC000"/>
              </a:solidFill>
              <a:ln w="635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507" y="1682253"/>
              <a:ext cx="480811" cy="736728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5684661" y="1738520"/>
              <a:ext cx="22434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แหล่งเงินทุนจากส่วนของเจ้าของ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1321233" y="4669207"/>
            <a:ext cx="3539134" cy="1304627"/>
            <a:chOff x="1321233" y="1632410"/>
            <a:chExt cx="3539134" cy="1304627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3180005" y="1731236"/>
              <a:ext cx="1680362" cy="1205801"/>
              <a:chOff x="2437426" y="1719143"/>
              <a:chExt cx="1784066" cy="1205801"/>
            </a:xfrm>
            <a:solidFill>
              <a:srgbClr val="92D050"/>
            </a:solidFill>
          </p:grpSpPr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3B50CD5B-F70F-4912-A861-7AA263C1870B}"/>
                  </a:ext>
                </a:extLst>
              </p:cNvPr>
              <p:cNvSpPr/>
              <p:nvPr/>
            </p:nvSpPr>
            <p:spPr>
              <a:xfrm flipH="1">
                <a:off x="3840652" y="1986799"/>
                <a:ext cx="380840" cy="938145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" name="Right Arrow 9">
                <a:extLst>
                  <a:ext uri="{FF2B5EF4-FFF2-40B4-BE49-F238E27FC236}">
                    <a16:creationId xmlns:a16="http://schemas.microsoft.com/office/drawing/2014/main" id="{EFAF1C14-2196-4C54-BD90-BF2A1D75953E}"/>
                  </a:ext>
                </a:extLst>
              </p:cNvPr>
              <p:cNvSpPr/>
              <p:nvPr/>
            </p:nvSpPr>
            <p:spPr>
              <a:xfrm rot="10800000">
                <a:off x="2437426" y="1719143"/>
                <a:ext cx="1784066" cy="941695"/>
              </a:xfrm>
              <a:prstGeom prst="rightArrow">
                <a:avLst/>
              </a:prstGeom>
              <a:grpFill/>
              <a:ln w="635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844783"/>
              <a:ext cx="480811" cy="736728"/>
            </a:xfrm>
            <a:prstGeom prst="rect">
              <a:avLst/>
            </a:prstGeom>
          </p:spPr>
        </p:pic>
        <p:sp>
          <p:nvSpPr>
            <p:cNvPr id="23" name="สี่เหลี่ยมผืนผ้า 22"/>
            <p:cNvSpPr/>
            <p:nvPr/>
          </p:nvSpPr>
          <p:spPr>
            <a:xfrm>
              <a:off x="1321233" y="1632410"/>
              <a:ext cx="2030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แหล่งเงินทุนจากการก่อหนี้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3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15" y="6270462"/>
            <a:ext cx="436737" cy="409019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31" y="6272626"/>
            <a:ext cx="436737" cy="409019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43" y="6165304"/>
            <a:ext cx="543331" cy="508847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77891" y="1755973"/>
            <a:ext cx="8442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การลงทุน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การใช้ทรัพยากรในลักษณะต่างๆ โดยหวังจะได้รับ</a:t>
            </a:r>
            <a:b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ผลตอบแทนกลับคืนมามากกว่าที่ลงทุนไปในอัตราที่พอใจภายใต้ความเสี่ยงที่เหมาะสม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1" y="2564904"/>
            <a:ext cx="8133218" cy="37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1960"/>
            <a:ext cx="3306606" cy="57606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377891" y="1008024"/>
            <a:ext cx="8442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การลงทุนแบ่งได้เป็น 2 ลักษณะ คือ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0F9A6BDB-8768-40D1-8D0A-788C6370D171}"/>
              </a:ext>
            </a:extLst>
          </p:cNvPr>
          <p:cNvGrpSpPr/>
          <p:nvPr/>
        </p:nvGrpSpPr>
        <p:grpSpPr>
          <a:xfrm>
            <a:off x="4252272" y="2350736"/>
            <a:ext cx="608095" cy="608095"/>
            <a:chOff x="3912982" y="3339018"/>
            <a:chExt cx="1307090" cy="1307090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22EEA60E-6435-4649-B3A9-D891BA89C26C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DFEB76E6-6C44-4ED9-9BBF-369804E4A587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2" name="กลุ่ม 31"/>
          <p:cNvGrpSpPr/>
          <p:nvPr/>
        </p:nvGrpSpPr>
        <p:grpSpPr>
          <a:xfrm>
            <a:off x="4156593" y="1240891"/>
            <a:ext cx="4017145" cy="1463971"/>
            <a:chOff x="4156593" y="1358119"/>
            <a:chExt cx="4017145" cy="1463971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4156593" y="1567247"/>
              <a:ext cx="1618722" cy="1254843"/>
              <a:chOff x="4307026" y="1566743"/>
              <a:chExt cx="1790388" cy="125484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50CD5B-F70F-4912-A861-7AA263C1870B}"/>
                  </a:ext>
                </a:extLst>
              </p:cNvPr>
              <p:cNvSpPr/>
              <p:nvPr/>
            </p:nvSpPr>
            <p:spPr>
              <a:xfrm>
                <a:off x="4307026" y="1801474"/>
                <a:ext cx="471949" cy="1020112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3" name="Right Arrow 9">
                <a:extLst>
                  <a:ext uri="{FF2B5EF4-FFF2-40B4-BE49-F238E27FC236}">
                    <a16:creationId xmlns:a16="http://schemas.microsoft.com/office/drawing/2014/main" id="{EFAF1C14-2196-4C54-BD90-BF2A1D75953E}"/>
                  </a:ext>
                </a:extLst>
              </p:cNvPr>
              <p:cNvSpPr/>
              <p:nvPr/>
            </p:nvSpPr>
            <p:spPr>
              <a:xfrm>
                <a:off x="4313348" y="1566743"/>
                <a:ext cx="1784066" cy="941695"/>
              </a:xfrm>
              <a:prstGeom prst="rightArrow">
                <a:avLst/>
              </a:prstGeom>
              <a:solidFill>
                <a:srgbClr val="FFC000"/>
              </a:solidFill>
              <a:ln w="635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507" y="1682253"/>
              <a:ext cx="480811" cy="736728"/>
            </a:xfrm>
            <a:prstGeom prst="rect">
              <a:avLst/>
            </a:prstGeom>
          </p:spPr>
        </p:pic>
        <p:sp>
          <p:nvSpPr>
            <p:cNvPr id="33" name="สี่เหลี่ยมผืนผ้า 32"/>
            <p:cNvSpPr/>
            <p:nvPr/>
          </p:nvSpPr>
          <p:spPr>
            <a:xfrm>
              <a:off x="5271337" y="1358119"/>
              <a:ext cx="29024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การลงทุนในสินทรัพย์</a:t>
              </a:r>
            </a:p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ที่มีตัวตน</a:t>
              </a:r>
            </a:p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Tangible Investment) </a:t>
              </a:r>
              <a:endPara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683720" y="1497751"/>
            <a:ext cx="4176647" cy="1384995"/>
            <a:chOff x="683720" y="1614979"/>
            <a:chExt cx="4176647" cy="1384995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3180005" y="1731236"/>
              <a:ext cx="1680362" cy="1205801"/>
              <a:chOff x="2437426" y="1719143"/>
              <a:chExt cx="1784066" cy="1205801"/>
            </a:xfrm>
            <a:solidFill>
              <a:srgbClr val="92D050"/>
            </a:solidFill>
          </p:grpSpPr>
          <p:sp>
            <p:nvSpPr>
              <p:cNvPr id="27" name="Rectangle 10">
                <a:extLst>
                  <a:ext uri="{FF2B5EF4-FFF2-40B4-BE49-F238E27FC236}">
                    <a16:creationId xmlns:a16="http://schemas.microsoft.com/office/drawing/2014/main" id="{3B50CD5B-F70F-4912-A861-7AA263C1870B}"/>
                  </a:ext>
                </a:extLst>
              </p:cNvPr>
              <p:cNvSpPr/>
              <p:nvPr/>
            </p:nvSpPr>
            <p:spPr>
              <a:xfrm flipH="1">
                <a:off x="3840652" y="1986799"/>
                <a:ext cx="380840" cy="938145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Right Arrow 9">
                <a:extLst>
                  <a:ext uri="{FF2B5EF4-FFF2-40B4-BE49-F238E27FC236}">
                    <a16:creationId xmlns:a16="http://schemas.microsoft.com/office/drawing/2014/main" id="{EFAF1C14-2196-4C54-BD90-BF2A1D75953E}"/>
                  </a:ext>
                </a:extLst>
              </p:cNvPr>
              <p:cNvSpPr/>
              <p:nvPr/>
            </p:nvSpPr>
            <p:spPr>
              <a:xfrm rot="10800000">
                <a:off x="2437426" y="1719143"/>
                <a:ext cx="1784066" cy="941695"/>
              </a:xfrm>
              <a:prstGeom prst="rightArrow">
                <a:avLst/>
              </a:prstGeom>
              <a:grpFill/>
              <a:ln w="635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844783"/>
              <a:ext cx="480811" cy="736728"/>
            </a:xfrm>
            <a:prstGeom prst="rect">
              <a:avLst/>
            </a:prstGeom>
          </p:spPr>
        </p:pic>
        <p:sp>
          <p:nvSpPr>
            <p:cNvPr id="34" name="สี่เหลี่ยมผืนผ้า 33"/>
            <p:cNvSpPr/>
            <p:nvPr/>
          </p:nvSpPr>
          <p:spPr>
            <a:xfrm>
              <a:off x="683720" y="1614979"/>
              <a:ext cx="290454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การลงทุนในสินทรัพย์</a:t>
              </a:r>
              <a:b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ที่ไม่มีตัวตน</a:t>
              </a:r>
            </a:p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Intangible Investments) </a:t>
              </a:r>
              <a:endPara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37" name="สี่เหลี่ยมผืนผ้า 36"/>
          <p:cNvSpPr/>
          <p:nvPr/>
        </p:nvSpPr>
        <p:spPr>
          <a:xfrm>
            <a:off x="343202" y="2924944"/>
            <a:ext cx="8316924" cy="157057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377891" y="4273079"/>
            <a:ext cx="8442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การลงทุนทางการเงิน (</a:t>
            </a:r>
            <a:r>
              <a:rPr lang="en-US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Financial Investments)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การที่ผู้ลงทุนนำเงินที่มีอยู่ไปซื้อหลักทรัพย์ต่างๆ ซึ่งก่อให้เกิดรายได้กับผู้ลงทุน โดยจะทำผ่านตลาดการเงิน มีวัตถุประสงค์เพื่อจะได้รับผลตอบแทนในรูปดอกเบี้ย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Interest)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เงินปันผล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Dividend)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กำไรจากการซื้อขายหุ้น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Capital Gain)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และสิทธิพิเศษอื่นๆ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42901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198776" cy="64807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1220205" y="1250898"/>
            <a:ext cx="3230091" cy="815475"/>
            <a:chOff x="947268" y="3585756"/>
            <a:chExt cx="3230091" cy="815475"/>
          </a:xfrm>
        </p:grpSpPr>
        <p:sp>
          <p:nvSpPr>
            <p:cNvPr id="9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1374473" y="3809966"/>
              <a:ext cx="2802886" cy="492443"/>
            </a:xfrm>
            <a:prstGeom prst="rect">
              <a:avLst/>
            </a:prstGeom>
            <a:solidFill>
              <a:srgbClr val="FF99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แหล่งข้อมูลภายในกิจการ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68" y="3585756"/>
              <a:ext cx="532204" cy="815475"/>
            </a:xfrm>
            <a:prstGeom prst="rect">
              <a:avLst/>
            </a:prstGeom>
          </p:spPr>
        </p:pic>
      </p:grpSp>
      <p:grpSp>
        <p:nvGrpSpPr>
          <p:cNvPr id="11" name="กลุ่ม 10"/>
          <p:cNvGrpSpPr/>
          <p:nvPr/>
        </p:nvGrpSpPr>
        <p:grpSpPr>
          <a:xfrm>
            <a:off x="1631809" y="1995670"/>
            <a:ext cx="5531773" cy="815475"/>
            <a:chOff x="1358872" y="4185471"/>
            <a:chExt cx="5531773" cy="815475"/>
          </a:xfrm>
        </p:grpSpPr>
        <p:sp>
          <p:nvSpPr>
            <p:cNvPr id="12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1852548" y="4365104"/>
              <a:ext cx="5038097" cy="492443"/>
            </a:xfrm>
            <a:prstGeom prst="rect">
              <a:avLst/>
            </a:prstGeom>
            <a:solidFill>
              <a:srgbClr val="FF505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การให้คำปรึกษาด้านการลงทุนจากหน่วยงานอื่น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72" y="4185471"/>
              <a:ext cx="532204" cy="815475"/>
            </a:xfrm>
            <a:prstGeom prst="rect">
              <a:avLst/>
            </a:prstGeom>
          </p:spPr>
        </p:pic>
      </p:grpSp>
      <p:grpSp>
        <p:nvGrpSpPr>
          <p:cNvPr id="15" name="กลุ่ม 14"/>
          <p:cNvGrpSpPr/>
          <p:nvPr/>
        </p:nvGrpSpPr>
        <p:grpSpPr>
          <a:xfrm>
            <a:off x="2046396" y="2734532"/>
            <a:ext cx="5081316" cy="1063478"/>
            <a:chOff x="1773459" y="4770242"/>
            <a:chExt cx="5081316" cy="1063478"/>
          </a:xfrm>
        </p:grpSpPr>
        <p:sp>
          <p:nvSpPr>
            <p:cNvPr id="17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2253355" y="4941168"/>
              <a:ext cx="4601420" cy="8925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หน่วยงานที่เสนอบริการข่าวสารทางการเงินและข้อมูลการลงทุน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9" y="4770242"/>
              <a:ext cx="532204" cy="815475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2526292" y="3789040"/>
            <a:ext cx="5971393" cy="815475"/>
            <a:chOff x="2300140" y="5381773"/>
            <a:chExt cx="5971393" cy="815475"/>
          </a:xfrm>
        </p:grpSpPr>
        <p:sp>
          <p:nvSpPr>
            <p:cNvPr id="20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2777500" y="5500726"/>
              <a:ext cx="5494033" cy="49244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ข้อมูลเกี่ยวกับการลงทุนที่เสนอลงในสิ่งตีพิมพ์ต่างๆ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40" y="5381773"/>
              <a:ext cx="532204" cy="815475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3000476" y="4390458"/>
            <a:ext cx="5427907" cy="842981"/>
            <a:chOff x="3000476" y="4087800"/>
            <a:chExt cx="5427907" cy="842981"/>
          </a:xfrm>
        </p:grpSpPr>
        <p:sp>
          <p:nvSpPr>
            <p:cNvPr id="23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3535915" y="4274075"/>
              <a:ext cx="4892468" cy="49244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เอกสารและข้อมูลที่ได้จากนายหน้าและตัวแทน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476" y="4087800"/>
              <a:ext cx="550155" cy="842981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4" y="2544301"/>
            <a:ext cx="2668719" cy="4004493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35" y="4882901"/>
            <a:ext cx="2032717" cy="18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" y="3397901"/>
            <a:ext cx="4589849" cy="3058825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28" y="3660671"/>
            <a:ext cx="4044752" cy="2696501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52" y="2667746"/>
            <a:ext cx="6845822" cy="381000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0" y="521215"/>
            <a:ext cx="2627072" cy="375371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86" y="255626"/>
            <a:ext cx="4548891" cy="3872602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5433832" cy="648072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1220205" y="1250898"/>
            <a:ext cx="3230091" cy="815475"/>
            <a:chOff x="947268" y="3585756"/>
            <a:chExt cx="3230091" cy="815475"/>
          </a:xfrm>
        </p:grpSpPr>
        <p:sp>
          <p:nvSpPr>
            <p:cNvPr id="9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1374473" y="3809966"/>
              <a:ext cx="2802886" cy="492443"/>
            </a:xfrm>
            <a:prstGeom prst="rect">
              <a:avLst/>
            </a:prstGeom>
            <a:solidFill>
              <a:srgbClr val="FF99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การรู้จักใช้งบประมาณ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68" y="3585756"/>
              <a:ext cx="532204" cy="815475"/>
            </a:xfrm>
            <a:prstGeom prst="rect">
              <a:avLst/>
            </a:prstGeom>
          </p:spPr>
        </p:pic>
      </p:grpSp>
      <p:grpSp>
        <p:nvGrpSpPr>
          <p:cNvPr id="11" name="กลุ่ม 10"/>
          <p:cNvGrpSpPr/>
          <p:nvPr/>
        </p:nvGrpSpPr>
        <p:grpSpPr>
          <a:xfrm>
            <a:off x="1631809" y="1995670"/>
            <a:ext cx="2940191" cy="815475"/>
            <a:chOff x="1358872" y="4185471"/>
            <a:chExt cx="2940191" cy="815475"/>
          </a:xfrm>
        </p:grpSpPr>
        <p:sp>
          <p:nvSpPr>
            <p:cNvPr id="12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1852548" y="4365104"/>
              <a:ext cx="2446515" cy="492443"/>
            </a:xfrm>
            <a:prstGeom prst="rect">
              <a:avLst/>
            </a:prstGeom>
            <a:solidFill>
              <a:srgbClr val="FF505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การออมโดยวิธีบังคับ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72" y="4185471"/>
              <a:ext cx="532204" cy="815475"/>
            </a:xfrm>
            <a:prstGeom prst="rect">
              <a:avLst/>
            </a:prstGeom>
          </p:spPr>
        </p:pic>
      </p:grpSp>
      <p:grpSp>
        <p:nvGrpSpPr>
          <p:cNvPr id="15" name="กลุ่ม 14"/>
          <p:cNvGrpSpPr/>
          <p:nvPr/>
        </p:nvGrpSpPr>
        <p:grpSpPr>
          <a:xfrm>
            <a:off x="2046396" y="2734532"/>
            <a:ext cx="3757990" cy="815475"/>
            <a:chOff x="1773459" y="4770242"/>
            <a:chExt cx="3757990" cy="815475"/>
          </a:xfrm>
        </p:grpSpPr>
        <p:sp>
          <p:nvSpPr>
            <p:cNvPr id="17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2253355" y="4941168"/>
              <a:ext cx="3278094" cy="4924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การยกเว้นรายจ่ายไม่จำเป็น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9" y="4770242"/>
              <a:ext cx="532204" cy="815475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2526292" y="3473394"/>
            <a:ext cx="3413859" cy="815475"/>
            <a:chOff x="2300140" y="5381773"/>
            <a:chExt cx="3413859" cy="815475"/>
          </a:xfrm>
        </p:grpSpPr>
        <p:sp>
          <p:nvSpPr>
            <p:cNvPr id="20" name="TextBox 294">
              <a:extLst>
                <a:ext uri="{FF2B5EF4-FFF2-40B4-BE49-F238E27FC236}">
                  <a16:creationId xmlns:a16="http://schemas.microsoft.com/office/drawing/2014/main" id="{0F4D9F6E-C131-4A8C-B34D-FBE77A30743A}"/>
                </a:ext>
              </a:extLst>
            </p:cNvPr>
            <p:cNvSpPr txBox="1"/>
            <p:nvPr/>
          </p:nvSpPr>
          <p:spPr>
            <a:xfrm>
              <a:off x="2777500" y="5500726"/>
              <a:ext cx="2936499" cy="49244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การประหยัดรายได้พิเศษ</a:t>
              </a:r>
              <a:endParaRPr kumimoji="0" lang="ko-KR" alt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40" y="5381773"/>
              <a:ext cx="532204" cy="815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4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8" name="กลุ่ม 37"/>
          <p:cNvGrpSpPr/>
          <p:nvPr/>
        </p:nvGrpSpPr>
        <p:grpSpPr>
          <a:xfrm>
            <a:off x="1787895" y="1597304"/>
            <a:ext cx="6709791" cy="2209689"/>
            <a:chOff x="1787895" y="1597304"/>
            <a:chExt cx="6709791" cy="2209689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1787895" y="1770316"/>
              <a:ext cx="6709791" cy="2036677"/>
              <a:chOff x="1787895" y="1770316"/>
              <a:chExt cx="6709791" cy="2036677"/>
            </a:xfrm>
          </p:grpSpPr>
          <p:sp>
            <p:nvSpPr>
              <p:cNvPr id="9" name="Rectangle 29">
                <a:extLst>
                  <a:ext uri="{FF2B5EF4-FFF2-40B4-BE49-F238E27FC236}">
                    <a16:creationId xmlns:a16="http://schemas.microsoft.com/office/drawing/2014/main" id="{ADE26E42-B4A8-492A-BACD-FE77D94BA562}"/>
                  </a:ext>
                </a:extLst>
              </p:cNvPr>
              <p:cNvSpPr/>
              <p:nvPr/>
            </p:nvSpPr>
            <p:spPr>
              <a:xfrm>
                <a:off x="3313686" y="1770319"/>
                <a:ext cx="5184000" cy="941786"/>
              </a:xfrm>
              <a:prstGeom prst="rect">
                <a:avLst/>
              </a:prstGeom>
              <a:solidFill>
                <a:srgbClr val="79BA2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  <p:sp>
            <p:nvSpPr>
              <p:cNvPr id="10" name="Isosceles Triangle 26">
                <a:extLst>
                  <a:ext uri="{FF2B5EF4-FFF2-40B4-BE49-F238E27FC236}">
                    <a16:creationId xmlns:a16="http://schemas.microsoft.com/office/drawing/2014/main" id="{18015A8A-0650-4977-8083-E1D1E16B0DAA}"/>
                  </a:ext>
                </a:extLst>
              </p:cNvPr>
              <p:cNvSpPr/>
              <p:nvPr/>
            </p:nvSpPr>
            <p:spPr>
              <a:xfrm rot="16200000">
                <a:off x="1533387" y="2024824"/>
                <a:ext cx="2036677" cy="1527661"/>
              </a:xfrm>
              <a:custGeom>
                <a:avLst/>
                <a:gdLst>
                  <a:gd name="connsiteX0" fmla="*/ 0 w 1008000"/>
                  <a:gd name="connsiteY0" fmla="*/ 1096600 h 1096600"/>
                  <a:gd name="connsiteX1" fmla="*/ 131856 w 1008000"/>
                  <a:gd name="connsiteY1" fmla="*/ 0 h 1096600"/>
                  <a:gd name="connsiteX2" fmla="*/ 1008000 w 1008000"/>
                  <a:gd name="connsiteY2" fmla="*/ 1096600 h 1096600"/>
                  <a:gd name="connsiteX3" fmla="*/ 0 w 1008000"/>
                  <a:gd name="connsiteY3" fmla="*/ 1096600 h 1096600"/>
                  <a:gd name="connsiteX0" fmla="*/ 1197213 w 2205213"/>
                  <a:gd name="connsiteY0" fmla="*/ 1064702 h 1064702"/>
                  <a:gd name="connsiteX1" fmla="*/ 0 w 2205213"/>
                  <a:gd name="connsiteY1" fmla="*/ 0 h 1064702"/>
                  <a:gd name="connsiteX2" fmla="*/ 2205213 w 2205213"/>
                  <a:gd name="connsiteY2" fmla="*/ 1064702 h 1064702"/>
                  <a:gd name="connsiteX3" fmla="*/ 1197213 w 2205213"/>
                  <a:gd name="connsiteY3" fmla="*/ 1064702 h 1064702"/>
                  <a:gd name="connsiteX0" fmla="*/ 1180481 w 2188481"/>
                  <a:gd name="connsiteY0" fmla="*/ 1064702 h 1064702"/>
                  <a:gd name="connsiteX1" fmla="*/ 0 w 2188481"/>
                  <a:gd name="connsiteY1" fmla="*/ 0 h 1064702"/>
                  <a:gd name="connsiteX2" fmla="*/ 2188481 w 2188481"/>
                  <a:gd name="connsiteY2" fmla="*/ 1064702 h 1064702"/>
                  <a:gd name="connsiteX3" fmla="*/ 1180481 w 2188481"/>
                  <a:gd name="connsiteY3" fmla="*/ 1064702 h 1064702"/>
                  <a:gd name="connsiteX0" fmla="*/ 1172115 w 2180115"/>
                  <a:gd name="connsiteY0" fmla="*/ 1067431 h 1067431"/>
                  <a:gd name="connsiteX1" fmla="*/ 0 w 2180115"/>
                  <a:gd name="connsiteY1" fmla="*/ 0 h 1067431"/>
                  <a:gd name="connsiteX2" fmla="*/ 2180115 w 2180115"/>
                  <a:gd name="connsiteY2" fmla="*/ 1067431 h 1067431"/>
                  <a:gd name="connsiteX3" fmla="*/ 1172115 w 2180115"/>
                  <a:gd name="connsiteY3" fmla="*/ 1067431 h 106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0115" h="1067431">
                    <a:moveTo>
                      <a:pt x="1172115" y="1067431"/>
                    </a:moveTo>
                    <a:lnTo>
                      <a:pt x="0" y="0"/>
                    </a:lnTo>
                    <a:lnTo>
                      <a:pt x="2180115" y="1067431"/>
                    </a:lnTo>
                    <a:lnTo>
                      <a:pt x="1172115" y="1067431"/>
                    </a:lnTo>
                    <a:close/>
                  </a:path>
                </a:pathLst>
              </a:custGeom>
              <a:gradFill>
                <a:gsLst>
                  <a:gs pos="0">
                    <a:srgbClr val="79BA27">
                      <a:lumMod val="80000"/>
                    </a:srgbClr>
                  </a:gs>
                  <a:gs pos="100000">
                    <a:srgbClr val="79BA27">
                      <a:lumMod val="80000"/>
                    </a:srgb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  <p:sp>
            <p:nvSpPr>
              <p:cNvPr id="34" name="TextBox 39">
                <a:extLst>
                  <a:ext uri="{FF2B5EF4-FFF2-40B4-BE49-F238E27FC236}">
                    <a16:creationId xmlns:a16="http://schemas.microsoft.com/office/drawing/2014/main" id="{0C234771-F5EB-4B4C-8595-6FA852390485}"/>
                  </a:ext>
                </a:extLst>
              </p:cNvPr>
              <p:cNvSpPr txBox="1"/>
              <p:nvPr/>
            </p:nvSpPr>
            <p:spPr>
              <a:xfrm>
                <a:off x="4139952" y="1901862"/>
                <a:ext cx="4076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b="1" kern="0" dirty="0">
                    <a:solidFill>
                      <a:prstClr val="white"/>
                    </a:solidFill>
                    <a:latin typeface="Browallia New" panose="020B0604020202020204" pitchFamily="34" charset="-34"/>
                    <a:ea typeface="Arial Unicode MS"/>
                    <a:cs typeface="Browallia New" panose="020B0604020202020204" pitchFamily="34" charset="-34"/>
                  </a:rPr>
                  <a:t>รายได้ตามปกติ (</a:t>
                </a:r>
                <a:r>
                  <a:rPr lang="en-US" altLang="ko-KR" b="1" kern="0" dirty="0">
                    <a:solidFill>
                      <a:prstClr val="white"/>
                    </a:solidFill>
                    <a:latin typeface="Browallia New" panose="020B0604020202020204" pitchFamily="34" charset="-34"/>
                    <a:ea typeface="Arial Unicode MS"/>
                    <a:cs typeface="Browallia New" panose="020B0604020202020204" pitchFamily="34" charset="-34"/>
                  </a:rPr>
                  <a:t>Current Income)</a:t>
                </a:r>
                <a:endParaRPr kumimoji="0" lang="ko-KR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58" y="1597304"/>
              <a:ext cx="901593" cy="1381476"/>
            </a:xfrm>
            <a:prstGeom prst="rect">
              <a:avLst/>
            </a:prstGeom>
          </p:spPr>
        </p:pic>
      </p:grpSp>
      <p:grpSp>
        <p:nvGrpSpPr>
          <p:cNvPr id="39" name="กลุ่ม 38"/>
          <p:cNvGrpSpPr/>
          <p:nvPr/>
        </p:nvGrpSpPr>
        <p:grpSpPr>
          <a:xfrm>
            <a:off x="1776589" y="2683744"/>
            <a:ext cx="6721097" cy="1381476"/>
            <a:chOff x="1776589" y="2683744"/>
            <a:chExt cx="6721097" cy="1381476"/>
          </a:xfrm>
        </p:grpSpPr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C1604851-D5C7-44BC-A4BD-046DBC340EB6}"/>
                </a:ext>
              </a:extLst>
            </p:cNvPr>
            <p:cNvSpPr/>
            <p:nvPr/>
          </p:nvSpPr>
          <p:spPr>
            <a:xfrm>
              <a:off x="3313686" y="2872952"/>
              <a:ext cx="5184000" cy="941784"/>
            </a:xfrm>
            <a:prstGeom prst="rect">
              <a:avLst/>
            </a:prstGeom>
            <a:solidFill>
              <a:srgbClr val="F393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2" name="Isosceles Triangle 48">
              <a:extLst>
                <a:ext uri="{FF2B5EF4-FFF2-40B4-BE49-F238E27FC236}">
                  <a16:creationId xmlns:a16="http://schemas.microsoft.com/office/drawing/2014/main" id="{2F42D406-783C-4D10-AB9F-6BA6619754D9}"/>
                </a:ext>
              </a:extLst>
            </p:cNvPr>
            <p:cNvSpPr/>
            <p:nvPr/>
          </p:nvSpPr>
          <p:spPr>
            <a:xfrm rot="16200000">
              <a:off x="2044085" y="2605456"/>
              <a:ext cx="1003975" cy="1538968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112693 w 1120693"/>
                <a:gd name="connsiteY0" fmla="*/ 1075334 h 1075334"/>
                <a:gd name="connsiteX1" fmla="*/ 0 w 1120693"/>
                <a:gd name="connsiteY1" fmla="*/ 0 h 1075334"/>
                <a:gd name="connsiteX2" fmla="*/ 1120693 w 1120693"/>
                <a:gd name="connsiteY2" fmla="*/ 1075334 h 1075334"/>
                <a:gd name="connsiteX3" fmla="*/ 112693 w 1120693"/>
                <a:gd name="connsiteY3" fmla="*/ 1075334 h 1075334"/>
                <a:gd name="connsiteX0" fmla="*/ 83413 w 1091413"/>
                <a:gd name="connsiteY0" fmla="*/ 1072603 h 1072603"/>
                <a:gd name="connsiteX1" fmla="*/ 0 w 1091413"/>
                <a:gd name="connsiteY1" fmla="*/ 0 h 1072603"/>
                <a:gd name="connsiteX2" fmla="*/ 1091413 w 1091413"/>
                <a:gd name="connsiteY2" fmla="*/ 1072603 h 1072603"/>
                <a:gd name="connsiteX3" fmla="*/ 83413 w 1091413"/>
                <a:gd name="connsiteY3" fmla="*/ 1072603 h 1072603"/>
                <a:gd name="connsiteX0" fmla="*/ 79231 w 1087231"/>
                <a:gd name="connsiteY0" fmla="*/ 1069873 h 1069873"/>
                <a:gd name="connsiteX1" fmla="*/ 0 w 1087231"/>
                <a:gd name="connsiteY1" fmla="*/ 0 h 1069873"/>
                <a:gd name="connsiteX2" fmla="*/ 1087231 w 1087231"/>
                <a:gd name="connsiteY2" fmla="*/ 1069873 h 1069873"/>
                <a:gd name="connsiteX3" fmla="*/ 79231 w 1087231"/>
                <a:gd name="connsiteY3" fmla="*/ 1069873 h 1069873"/>
                <a:gd name="connsiteX0" fmla="*/ 62499 w 1070499"/>
                <a:gd name="connsiteY0" fmla="*/ 1075334 h 1075334"/>
                <a:gd name="connsiteX1" fmla="*/ 0 w 1070499"/>
                <a:gd name="connsiteY1" fmla="*/ 0 h 1075334"/>
                <a:gd name="connsiteX2" fmla="*/ 1070499 w 1070499"/>
                <a:gd name="connsiteY2" fmla="*/ 1075334 h 1075334"/>
                <a:gd name="connsiteX3" fmla="*/ 62499 w 1070499"/>
                <a:gd name="connsiteY3" fmla="*/ 1075334 h 1075334"/>
                <a:gd name="connsiteX0" fmla="*/ 66683 w 1074683"/>
                <a:gd name="connsiteY0" fmla="*/ 1075332 h 1075332"/>
                <a:gd name="connsiteX1" fmla="*/ 0 w 1074683"/>
                <a:gd name="connsiteY1" fmla="*/ 0 h 1075332"/>
                <a:gd name="connsiteX2" fmla="*/ 1074683 w 1074683"/>
                <a:gd name="connsiteY2" fmla="*/ 1075332 h 1075332"/>
                <a:gd name="connsiteX3" fmla="*/ 66683 w 1074683"/>
                <a:gd name="connsiteY3" fmla="*/ 1075332 h 107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683" h="1075332">
                  <a:moveTo>
                    <a:pt x="66683" y="1075332"/>
                  </a:moveTo>
                  <a:lnTo>
                    <a:pt x="0" y="0"/>
                  </a:lnTo>
                  <a:lnTo>
                    <a:pt x="1074683" y="1075332"/>
                  </a:lnTo>
                  <a:lnTo>
                    <a:pt x="66683" y="1075332"/>
                  </a:lnTo>
                  <a:close/>
                </a:path>
              </a:pathLst>
            </a:custGeom>
            <a:gradFill>
              <a:gsLst>
                <a:gs pos="0">
                  <a:srgbClr val="F3932D">
                    <a:lumMod val="80000"/>
                  </a:srgbClr>
                </a:gs>
                <a:gs pos="100000">
                  <a:srgbClr val="F3932D">
                    <a:lumMod val="80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2" name="TextBox 42">
              <a:extLst>
                <a:ext uri="{FF2B5EF4-FFF2-40B4-BE49-F238E27FC236}">
                  <a16:creationId xmlns:a16="http://schemas.microsoft.com/office/drawing/2014/main" id="{5164F959-812F-455A-8EB3-3B58DF8D3722}"/>
                </a:ext>
              </a:extLst>
            </p:cNvPr>
            <p:cNvSpPr txBox="1"/>
            <p:nvPr/>
          </p:nvSpPr>
          <p:spPr>
            <a:xfrm>
              <a:off x="4139952" y="3004924"/>
              <a:ext cx="4357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กำไรจากการซื้อขายหุ้น (</a:t>
              </a:r>
              <a:r>
                <a:rPr lang="en-US" altLang="ko-KR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Capital Gains)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365" y="2683744"/>
              <a:ext cx="901593" cy="1381476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>
            <a:off x="1777000" y="3816347"/>
            <a:ext cx="6720686" cy="1381476"/>
            <a:chOff x="1777000" y="3816347"/>
            <a:chExt cx="6720686" cy="1381476"/>
          </a:xfrm>
        </p:grpSpPr>
        <p:sp>
          <p:nvSpPr>
            <p:cNvPr id="13" name="Rectangle 33">
              <a:extLst>
                <a:ext uri="{FF2B5EF4-FFF2-40B4-BE49-F238E27FC236}">
                  <a16:creationId xmlns:a16="http://schemas.microsoft.com/office/drawing/2014/main" id="{90D6F750-940D-4B7B-9DA7-91B125C27E58}"/>
                </a:ext>
              </a:extLst>
            </p:cNvPr>
            <p:cNvSpPr/>
            <p:nvPr/>
          </p:nvSpPr>
          <p:spPr>
            <a:xfrm>
              <a:off x="3313686" y="3975585"/>
              <a:ext cx="5184000" cy="941784"/>
            </a:xfrm>
            <a:prstGeom prst="rect">
              <a:avLst/>
            </a:prstGeom>
            <a:solidFill>
              <a:srgbClr val="79BA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5" name="Isosceles Triangle 49">
              <a:extLst>
                <a:ext uri="{FF2B5EF4-FFF2-40B4-BE49-F238E27FC236}">
                  <a16:creationId xmlns:a16="http://schemas.microsoft.com/office/drawing/2014/main" id="{7E8E8FA3-EB80-42F8-B677-AC6B323A40DF}"/>
                </a:ext>
              </a:extLst>
            </p:cNvPr>
            <p:cNvSpPr/>
            <p:nvPr/>
          </p:nvSpPr>
          <p:spPr>
            <a:xfrm rot="16200000">
              <a:off x="2046903" y="3648718"/>
              <a:ext cx="998749" cy="1538555"/>
            </a:xfrm>
            <a:custGeom>
              <a:avLst/>
              <a:gdLst>
                <a:gd name="connsiteX0" fmla="*/ 0 w 1008000"/>
                <a:gd name="connsiteY0" fmla="*/ 1096600 h 1096600"/>
                <a:gd name="connsiteX1" fmla="*/ 131856 w 1008000"/>
                <a:gd name="connsiteY1" fmla="*/ 0 h 1096600"/>
                <a:gd name="connsiteX2" fmla="*/ 1008000 w 1008000"/>
                <a:gd name="connsiteY2" fmla="*/ 1096600 h 1096600"/>
                <a:gd name="connsiteX3" fmla="*/ 0 w 1008000"/>
                <a:gd name="connsiteY3" fmla="*/ 1096600 h 1096600"/>
                <a:gd name="connsiteX0" fmla="*/ 0 w 1035624"/>
                <a:gd name="connsiteY0" fmla="*/ 1085967 h 1085967"/>
                <a:gd name="connsiteX1" fmla="*/ 1035624 w 1035624"/>
                <a:gd name="connsiteY1" fmla="*/ 0 h 1085967"/>
                <a:gd name="connsiteX2" fmla="*/ 1008000 w 1035624"/>
                <a:gd name="connsiteY2" fmla="*/ 1085967 h 1085967"/>
                <a:gd name="connsiteX3" fmla="*/ 0 w 1035624"/>
                <a:gd name="connsiteY3" fmla="*/ 1085967 h 1085967"/>
                <a:gd name="connsiteX0" fmla="*/ 0 w 1060722"/>
                <a:gd name="connsiteY0" fmla="*/ 1075043 h 1075043"/>
                <a:gd name="connsiteX1" fmla="*/ 1060722 w 1060722"/>
                <a:gd name="connsiteY1" fmla="*/ 0 h 1075043"/>
                <a:gd name="connsiteX2" fmla="*/ 1008000 w 1060722"/>
                <a:gd name="connsiteY2" fmla="*/ 1075043 h 1075043"/>
                <a:gd name="connsiteX3" fmla="*/ 0 w 1060722"/>
                <a:gd name="connsiteY3" fmla="*/ 1075043 h 1075043"/>
                <a:gd name="connsiteX0" fmla="*/ 0 w 1069087"/>
                <a:gd name="connsiteY0" fmla="*/ 1075043 h 1075043"/>
                <a:gd name="connsiteX1" fmla="*/ 1069087 w 1069087"/>
                <a:gd name="connsiteY1" fmla="*/ 0 h 1075043"/>
                <a:gd name="connsiteX2" fmla="*/ 1008000 w 1069087"/>
                <a:gd name="connsiteY2" fmla="*/ 1075043 h 1075043"/>
                <a:gd name="connsiteX3" fmla="*/ 0 w 1069087"/>
                <a:gd name="connsiteY3" fmla="*/ 1075043 h 107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087" h="1075043">
                  <a:moveTo>
                    <a:pt x="0" y="1075043"/>
                  </a:moveTo>
                  <a:lnTo>
                    <a:pt x="1069087" y="0"/>
                  </a:lnTo>
                  <a:lnTo>
                    <a:pt x="1008000" y="1075043"/>
                  </a:lnTo>
                  <a:lnTo>
                    <a:pt x="0" y="1075043"/>
                  </a:lnTo>
                  <a:close/>
                </a:path>
              </a:pathLst>
            </a:custGeom>
            <a:gradFill>
              <a:gsLst>
                <a:gs pos="0">
                  <a:srgbClr val="79BA27">
                    <a:lumMod val="80000"/>
                  </a:srgbClr>
                </a:gs>
                <a:gs pos="100000">
                  <a:srgbClr val="79BA27">
                    <a:lumMod val="80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30" name="TextBox 45">
              <a:extLst>
                <a:ext uri="{FF2B5EF4-FFF2-40B4-BE49-F238E27FC236}">
                  <a16:creationId xmlns:a16="http://schemas.microsoft.com/office/drawing/2014/main" id="{552747ED-2F21-4C67-B926-5305A5420517}"/>
                </a:ext>
              </a:extLst>
            </p:cNvPr>
            <p:cNvSpPr txBox="1"/>
            <p:nvPr/>
          </p:nvSpPr>
          <p:spPr>
            <a:xfrm>
              <a:off x="4139952" y="4107985"/>
              <a:ext cx="407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ค่าเช่า (</a:t>
              </a:r>
              <a:r>
                <a:rPr lang="en-US" altLang="ko-KR" b="1" kern="0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Rent)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903" y="3816347"/>
              <a:ext cx="901593" cy="1381476"/>
            </a:xfrm>
            <a:prstGeom prst="rect">
              <a:avLst/>
            </a:prstGeom>
          </p:spPr>
        </p:pic>
      </p:grpSp>
      <p:grpSp>
        <p:nvGrpSpPr>
          <p:cNvPr id="42" name="กลุ่ม 41"/>
          <p:cNvGrpSpPr/>
          <p:nvPr/>
        </p:nvGrpSpPr>
        <p:grpSpPr>
          <a:xfrm>
            <a:off x="1791391" y="3995861"/>
            <a:ext cx="6706295" cy="2278841"/>
            <a:chOff x="1791391" y="3995861"/>
            <a:chExt cx="6706295" cy="2278841"/>
          </a:xfrm>
        </p:grpSpPr>
        <p:grpSp>
          <p:nvGrpSpPr>
            <p:cNvPr id="41" name="กลุ่ม 40"/>
            <p:cNvGrpSpPr/>
            <p:nvPr/>
          </p:nvGrpSpPr>
          <p:grpSpPr>
            <a:xfrm>
              <a:off x="1791391" y="3995861"/>
              <a:ext cx="6706295" cy="2025427"/>
              <a:chOff x="1791391" y="3995861"/>
              <a:chExt cx="6706295" cy="2025427"/>
            </a:xfrm>
          </p:grpSpPr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A739F30F-CD1C-4793-9892-1EA670E64939}"/>
                  </a:ext>
                </a:extLst>
              </p:cNvPr>
              <p:cNvSpPr/>
              <p:nvPr/>
            </p:nvSpPr>
            <p:spPr>
              <a:xfrm>
                <a:off x="3313686" y="5079504"/>
                <a:ext cx="5184000" cy="941784"/>
              </a:xfrm>
              <a:prstGeom prst="rect">
                <a:avLst/>
              </a:prstGeom>
              <a:solidFill>
                <a:srgbClr val="F2B66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  <p:sp>
            <p:nvSpPr>
              <p:cNvPr id="18" name="Isosceles Triangle 50">
                <a:extLst>
                  <a:ext uri="{FF2B5EF4-FFF2-40B4-BE49-F238E27FC236}">
                    <a16:creationId xmlns:a16="http://schemas.microsoft.com/office/drawing/2014/main" id="{C99D1EF7-02E4-4E79-85F4-088EFFE8490B}"/>
                  </a:ext>
                </a:extLst>
              </p:cNvPr>
              <p:cNvSpPr/>
              <p:nvPr/>
            </p:nvSpPr>
            <p:spPr>
              <a:xfrm rot="16200000">
                <a:off x="1540761" y="4246491"/>
                <a:ext cx="2025426" cy="1524165"/>
              </a:xfrm>
              <a:custGeom>
                <a:avLst/>
                <a:gdLst>
                  <a:gd name="connsiteX0" fmla="*/ 0 w 1008000"/>
                  <a:gd name="connsiteY0" fmla="*/ 1096600 h 1096600"/>
                  <a:gd name="connsiteX1" fmla="*/ 131856 w 1008000"/>
                  <a:gd name="connsiteY1" fmla="*/ 0 h 1096600"/>
                  <a:gd name="connsiteX2" fmla="*/ 1008000 w 1008000"/>
                  <a:gd name="connsiteY2" fmla="*/ 1096600 h 1096600"/>
                  <a:gd name="connsiteX3" fmla="*/ 0 w 1008000"/>
                  <a:gd name="connsiteY3" fmla="*/ 1096600 h 1096600"/>
                  <a:gd name="connsiteX0" fmla="*/ 0 w 2109512"/>
                  <a:gd name="connsiteY0" fmla="*/ 1054069 h 1054069"/>
                  <a:gd name="connsiteX1" fmla="*/ 2109512 w 2109512"/>
                  <a:gd name="connsiteY1" fmla="*/ 0 h 1054069"/>
                  <a:gd name="connsiteX2" fmla="*/ 1008000 w 2109512"/>
                  <a:gd name="connsiteY2" fmla="*/ 1054069 h 1054069"/>
                  <a:gd name="connsiteX3" fmla="*/ 0 w 2109512"/>
                  <a:gd name="connsiteY3" fmla="*/ 1054069 h 1054069"/>
                  <a:gd name="connsiteX0" fmla="*/ 0 w 2172255"/>
                  <a:gd name="connsiteY0" fmla="*/ 1064989 h 1064989"/>
                  <a:gd name="connsiteX1" fmla="*/ 2172255 w 2172255"/>
                  <a:gd name="connsiteY1" fmla="*/ 0 h 1064989"/>
                  <a:gd name="connsiteX2" fmla="*/ 1008000 w 2172255"/>
                  <a:gd name="connsiteY2" fmla="*/ 1064989 h 1064989"/>
                  <a:gd name="connsiteX3" fmla="*/ 0 w 2172255"/>
                  <a:gd name="connsiteY3" fmla="*/ 1064989 h 1064989"/>
                  <a:gd name="connsiteX0" fmla="*/ 0 w 2168072"/>
                  <a:gd name="connsiteY0" fmla="*/ 1064989 h 1064989"/>
                  <a:gd name="connsiteX1" fmla="*/ 2168072 w 2168072"/>
                  <a:gd name="connsiteY1" fmla="*/ 0 h 1064989"/>
                  <a:gd name="connsiteX2" fmla="*/ 1008000 w 2168072"/>
                  <a:gd name="connsiteY2" fmla="*/ 1064989 h 1064989"/>
                  <a:gd name="connsiteX3" fmla="*/ 0 w 2168072"/>
                  <a:gd name="connsiteY3" fmla="*/ 1064989 h 106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8072" h="1064989">
                    <a:moveTo>
                      <a:pt x="0" y="1064989"/>
                    </a:moveTo>
                    <a:lnTo>
                      <a:pt x="2168072" y="0"/>
                    </a:lnTo>
                    <a:lnTo>
                      <a:pt x="1008000" y="1064989"/>
                    </a:lnTo>
                    <a:lnTo>
                      <a:pt x="0" y="1064989"/>
                    </a:lnTo>
                    <a:close/>
                  </a:path>
                </a:pathLst>
              </a:custGeom>
              <a:gradFill>
                <a:gsLst>
                  <a:gs pos="0">
                    <a:srgbClr val="F2B662">
                      <a:lumMod val="80000"/>
                    </a:srgbClr>
                  </a:gs>
                  <a:gs pos="100000">
                    <a:srgbClr val="F2B662">
                      <a:lumMod val="80000"/>
                    </a:srgb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  <p:sp>
            <p:nvSpPr>
              <p:cNvPr id="28" name="TextBox 48">
                <a:extLst>
                  <a:ext uri="{FF2B5EF4-FFF2-40B4-BE49-F238E27FC236}">
                    <a16:creationId xmlns:a16="http://schemas.microsoft.com/office/drawing/2014/main" id="{E7239B2E-31B6-4602-B2FE-AFB919E67EA9}"/>
                  </a:ext>
                </a:extLst>
              </p:cNvPr>
              <p:cNvSpPr txBox="1"/>
              <p:nvPr/>
            </p:nvSpPr>
            <p:spPr>
              <a:xfrm>
                <a:off x="4139952" y="5211046"/>
                <a:ext cx="4076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b="1" kern="0" dirty="0">
                    <a:solidFill>
                      <a:prstClr val="white"/>
                    </a:solidFill>
                    <a:latin typeface="Browallia New" panose="020B0604020202020204" pitchFamily="34" charset="-34"/>
                    <a:ea typeface="Arial Unicode MS"/>
                    <a:cs typeface="Browallia New" panose="020B0604020202020204" pitchFamily="34" charset="-34"/>
                  </a:rPr>
                  <a:t>ผลตอบแทนอื่นๆ  (</a:t>
                </a:r>
                <a:r>
                  <a:rPr lang="en-US" altLang="ko-KR" b="1" kern="0" dirty="0">
                    <a:solidFill>
                      <a:prstClr val="white"/>
                    </a:solidFill>
                    <a:latin typeface="Browallia New" panose="020B0604020202020204" pitchFamily="34" charset="-34"/>
                    <a:ea typeface="Arial Unicode MS"/>
                    <a:cs typeface="Browallia New" panose="020B0604020202020204" pitchFamily="34" charset="-34"/>
                  </a:rPr>
                  <a:t>Others)</a:t>
                </a:r>
                <a:endParaRPr kumimoji="0" lang="ko-KR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35" name="รูปภาพ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339" y="4893226"/>
              <a:ext cx="901593" cy="1381476"/>
            </a:xfrm>
            <a:prstGeom prst="rect">
              <a:avLst/>
            </a:prstGeom>
          </p:spPr>
        </p:pic>
      </p:grp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0" y="2622115"/>
            <a:ext cx="2354790" cy="29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37" name="กลุ่ม 36"/>
          <p:cNvGrpSpPr/>
          <p:nvPr/>
        </p:nvGrpSpPr>
        <p:grpSpPr>
          <a:xfrm>
            <a:off x="482854" y="1963707"/>
            <a:ext cx="3773829" cy="1652523"/>
            <a:chOff x="482854" y="1963707"/>
            <a:chExt cx="3773829" cy="1652523"/>
          </a:xfrm>
        </p:grpSpPr>
        <p:sp>
          <p:nvSpPr>
            <p:cNvPr id="9" name="TextBox 95">
              <a:extLst>
                <a:ext uri="{FF2B5EF4-FFF2-40B4-BE49-F238E27FC236}">
                  <a16:creationId xmlns:a16="http://schemas.microsoft.com/office/drawing/2014/main" id="{878D1405-7C67-4AC9-A390-DAE613F90AF5}"/>
                </a:ext>
              </a:extLst>
            </p:cNvPr>
            <p:cNvSpPr txBox="1"/>
            <p:nvPr/>
          </p:nvSpPr>
          <p:spPr>
            <a:xfrm>
              <a:off x="482854" y="2024458"/>
              <a:ext cx="2856948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ความปลอดภัยของเงินลงทุน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7" name="Hexagon 2">
              <a:extLst>
                <a:ext uri="{FF2B5EF4-FFF2-40B4-BE49-F238E27FC236}">
                  <a16:creationId xmlns:a16="http://schemas.microsoft.com/office/drawing/2014/main" id="{5010F09E-53A3-4B32-9DFE-82D589759C3F}"/>
                </a:ext>
              </a:extLst>
            </p:cNvPr>
            <p:cNvSpPr/>
            <p:nvPr/>
          </p:nvSpPr>
          <p:spPr>
            <a:xfrm rot="5400000">
              <a:off x="3364952" y="2635970"/>
              <a:ext cx="957785" cy="825677"/>
            </a:xfrm>
            <a:prstGeom prst="hexagon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0C6B9612-9B6F-46CA-9221-E95CA17F98D6}"/>
                </a:ext>
              </a:extLst>
            </p:cNvPr>
            <p:cNvSpPr/>
            <p:nvPr/>
          </p:nvSpPr>
          <p:spPr>
            <a:xfrm>
              <a:off x="482854" y="1963707"/>
              <a:ext cx="3364923" cy="620036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57687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160" y="2590628"/>
              <a:ext cx="669339" cy="1025602"/>
            </a:xfrm>
            <a:prstGeom prst="rect">
              <a:avLst/>
            </a:prstGeom>
          </p:spPr>
        </p:pic>
      </p:grpSp>
      <p:grpSp>
        <p:nvGrpSpPr>
          <p:cNvPr id="36" name="กลุ่ม 35"/>
          <p:cNvGrpSpPr/>
          <p:nvPr/>
        </p:nvGrpSpPr>
        <p:grpSpPr>
          <a:xfrm>
            <a:off x="276642" y="3432053"/>
            <a:ext cx="3466873" cy="1399176"/>
            <a:chOff x="276642" y="3432053"/>
            <a:chExt cx="3466873" cy="1399176"/>
          </a:xfrm>
        </p:grpSpPr>
        <p:sp>
          <p:nvSpPr>
            <p:cNvPr id="10" name="TextBox 98">
              <a:extLst>
                <a:ext uri="{FF2B5EF4-FFF2-40B4-BE49-F238E27FC236}">
                  <a16:creationId xmlns:a16="http://schemas.microsoft.com/office/drawing/2014/main" id="{5A8D9A93-8065-46C6-AF7E-70252AE6DD6E}"/>
                </a:ext>
              </a:extLst>
            </p:cNvPr>
            <p:cNvSpPr txBox="1"/>
            <p:nvPr/>
          </p:nvSpPr>
          <p:spPr>
            <a:xfrm>
              <a:off x="276642" y="4143225"/>
              <a:ext cx="2607460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เสถียรภาพของรายได้ 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8" name="Hexagon 8">
              <a:extLst>
                <a:ext uri="{FF2B5EF4-FFF2-40B4-BE49-F238E27FC236}">
                  <a16:creationId xmlns:a16="http://schemas.microsoft.com/office/drawing/2014/main" id="{B70F8B09-40FE-41E4-B822-9E558A21F714}"/>
                </a:ext>
              </a:extLst>
            </p:cNvPr>
            <p:cNvSpPr/>
            <p:nvPr/>
          </p:nvSpPr>
          <p:spPr>
            <a:xfrm rot="5400000">
              <a:off x="2851784" y="3498107"/>
              <a:ext cx="957785" cy="825677"/>
            </a:xfrm>
            <a:prstGeom prst="hexagon">
              <a:avLst/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 50">
              <a:extLst>
                <a:ext uri="{FF2B5EF4-FFF2-40B4-BE49-F238E27FC236}">
                  <a16:creationId xmlns:a16="http://schemas.microsoft.com/office/drawing/2014/main" id="{467499D9-4070-4EA3-A247-51D71E7F72FE}"/>
                </a:ext>
              </a:extLst>
            </p:cNvPr>
            <p:cNvSpPr/>
            <p:nvPr/>
          </p:nvSpPr>
          <p:spPr>
            <a:xfrm>
              <a:off x="399170" y="4379574"/>
              <a:ext cx="2912460" cy="451655"/>
            </a:xfrm>
            <a:custGeom>
              <a:avLst/>
              <a:gdLst>
                <a:gd name="connsiteX0" fmla="*/ 2419350 w 2419350"/>
                <a:gd name="connsiteY0" fmla="*/ 0 h 752475"/>
                <a:gd name="connsiteX1" fmla="*/ 1714500 w 2419350"/>
                <a:gd name="connsiteY1" fmla="*/ 752475 h 752475"/>
                <a:gd name="connsiteX2" fmla="*/ 0 w 2419350"/>
                <a:gd name="connsiteY2" fmla="*/ 752475 h 752475"/>
                <a:gd name="connsiteX0" fmla="*/ 2305050 w 2305050"/>
                <a:gd name="connsiteY0" fmla="*/ 0 h 764183"/>
                <a:gd name="connsiteX1" fmla="*/ 1714500 w 2305050"/>
                <a:gd name="connsiteY1" fmla="*/ 764183 h 764183"/>
                <a:gd name="connsiteX2" fmla="*/ 0 w 2305050"/>
                <a:gd name="connsiteY2" fmla="*/ 764183 h 764183"/>
                <a:gd name="connsiteX0" fmla="*/ 2252297 w 2252297"/>
                <a:gd name="connsiteY0" fmla="*/ 0 h 705641"/>
                <a:gd name="connsiteX1" fmla="*/ 1714500 w 2252297"/>
                <a:gd name="connsiteY1" fmla="*/ 705641 h 705641"/>
                <a:gd name="connsiteX2" fmla="*/ 0 w 2252297"/>
                <a:gd name="connsiteY2" fmla="*/ 705641 h 705641"/>
                <a:gd name="connsiteX0" fmla="*/ 2252297 w 2252297"/>
                <a:gd name="connsiteY0" fmla="*/ 0 h 705641"/>
                <a:gd name="connsiteX1" fmla="*/ 1981095 w 2252297"/>
                <a:gd name="connsiteY1" fmla="*/ 705641 h 705641"/>
                <a:gd name="connsiteX2" fmla="*/ 0 w 2252297"/>
                <a:gd name="connsiteY2" fmla="*/ 705641 h 705641"/>
                <a:gd name="connsiteX0" fmla="*/ 2252297 w 2252297"/>
                <a:gd name="connsiteY0" fmla="*/ 0 h 705641"/>
                <a:gd name="connsiteX1" fmla="*/ 1986891 w 2252297"/>
                <a:gd name="connsiteY1" fmla="*/ 682223 h 705641"/>
                <a:gd name="connsiteX2" fmla="*/ 0 w 2252297"/>
                <a:gd name="connsiteY2" fmla="*/ 705641 h 70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2297" h="705641">
                  <a:moveTo>
                    <a:pt x="2252297" y="0"/>
                  </a:moveTo>
                  <a:lnTo>
                    <a:pt x="1986891" y="682223"/>
                  </a:lnTo>
                  <a:lnTo>
                    <a:pt x="0" y="705641"/>
                  </a:lnTo>
                </a:path>
              </a:pathLst>
            </a:custGeom>
            <a:noFill/>
            <a:ln w="25400" cap="flat" cmpd="sng" algn="ctr">
              <a:solidFill>
                <a:srgbClr val="E6260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31" y="3435304"/>
              <a:ext cx="669339" cy="1025602"/>
            </a:xfrm>
            <a:prstGeom prst="rect">
              <a:avLst/>
            </a:prstGeom>
          </p:spPr>
        </p:pic>
      </p:grpSp>
      <p:grpSp>
        <p:nvGrpSpPr>
          <p:cNvPr id="38" name="กลุ่ม 37"/>
          <p:cNvGrpSpPr/>
          <p:nvPr/>
        </p:nvGrpSpPr>
        <p:grpSpPr>
          <a:xfrm>
            <a:off x="3926624" y="2047466"/>
            <a:ext cx="4785836" cy="2426918"/>
            <a:chOff x="3926624" y="2047466"/>
            <a:chExt cx="4785836" cy="2426918"/>
          </a:xfrm>
        </p:grpSpPr>
        <p:sp>
          <p:nvSpPr>
            <p:cNvPr id="12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5015636" y="2123742"/>
              <a:ext cx="3696824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ความเจริญเติบโตของเงินลงทุน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19" name="Hexagon 9">
              <a:extLst>
                <a:ext uri="{FF2B5EF4-FFF2-40B4-BE49-F238E27FC236}">
                  <a16:creationId xmlns:a16="http://schemas.microsoft.com/office/drawing/2014/main" id="{1E5843F9-D4F2-4844-AB47-930CD48A5E09}"/>
                </a:ext>
              </a:extLst>
            </p:cNvPr>
            <p:cNvSpPr/>
            <p:nvPr/>
          </p:nvSpPr>
          <p:spPr>
            <a:xfrm rot="5400000">
              <a:off x="3860570" y="3478973"/>
              <a:ext cx="957785" cy="825677"/>
            </a:xfrm>
            <a:prstGeom prst="hexagon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E59A9BC7-D99F-4BD2-9C24-D204228E4E54}"/>
                </a:ext>
              </a:extLst>
            </p:cNvPr>
            <p:cNvSpPr/>
            <p:nvPr/>
          </p:nvSpPr>
          <p:spPr>
            <a:xfrm>
              <a:off x="4318668" y="2047466"/>
              <a:ext cx="3853732" cy="1401980"/>
            </a:xfrm>
            <a:custGeom>
              <a:avLst/>
              <a:gdLst>
                <a:gd name="connsiteX0" fmla="*/ 0 w 3590925"/>
                <a:gd name="connsiteY0" fmla="*/ 1533525 h 1533525"/>
                <a:gd name="connsiteX1" fmla="*/ 685800 w 3590925"/>
                <a:gd name="connsiteY1" fmla="*/ 0 h 1533525"/>
                <a:gd name="connsiteX2" fmla="*/ 3590925 w 3590925"/>
                <a:gd name="connsiteY2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0925" h="1533525">
                  <a:moveTo>
                    <a:pt x="0" y="1533525"/>
                  </a:moveTo>
                  <a:lnTo>
                    <a:pt x="685800" y="0"/>
                  </a:lnTo>
                  <a:lnTo>
                    <a:pt x="3590925" y="0"/>
                  </a:lnTo>
                </a:path>
              </a:pathLst>
            </a:custGeom>
            <a:noFill/>
            <a:ln w="25400" cap="flat" cmpd="sng" algn="ctr">
              <a:solidFill>
                <a:srgbClr val="0680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076" y="3448782"/>
              <a:ext cx="669339" cy="1025602"/>
            </a:xfrm>
            <a:prstGeom prst="rect">
              <a:avLst/>
            </a:prstGeom>
          </p:spPr>
        </p:pic>
      </p:grpSp>
      <p:grpSp>
        <p:nvGrpSpPr>
          <p:cNvPr id="34" name="กลุ่ม 33"/>
          <p:cNvGrpSpPr/>
          <p:nvPr/>
        </p:nvGrpSpPr>
        <p:grpSpPr>
          <a:xfrm>
            <a:off x="4935411" y="2848656"/>
            <a:ext cx="3707879" cy="1612011"/>
            <a:chOff x="4935411" y="2848656"/>
            <a:chExt cx="3707879" cy="1612011"/>
          </a:xfrm>
        </p:grpSpPr>
        <p:sp>
          <p:nvSpPr>
            <p:cNvPr id="13" name="TextBox 107">
              <a:extLst>
                <a:ext uri="{FF2B5EF4-FFF2-40B4-BE49-F238E27FC236}">
                  <a16:creationId xmlns:a16="http://schemas.microsoft.com/office/drawing/2014/main" id="{A61A4884-74DD-41F9-BAF3-0A9296D644C7}"/>
                </a:ext>
              </a:extLst>
            </p:cNvPr>
            <p:cNvSpPr txBox="1"/>
            <p:nvPr/>
          </p:nvSpPr>
          <p:spPr>
            <a:xfrm>
              <a:off x="5795045" y="2914026"/>
              <a:ext cx="2848245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ความคล่องตัวในการซื้อขาย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0" name="Hexagon 11">
              <a:extLst>
                <a:ext uri="{FF2B5EF4-FFF2-40B4-BE49-F238E27FC236}">
                  <a16:creationId xmlns:a16="http://schemas.microsoft.com/office/drawing/2014/main" id="{F93ADCE4-568F-4C14-A8AB-BCCBC18F2F9B}"/>
                </a:ext>
              </a:extLst>
            </p:cNvPr>
            <p:cNvSpPr/>
            <p:nvPr/>
          </p:nvSpPr>
          <p:spPr>
            <a:xfrm rot="5400000">
              <a:off x="4869357" y="3472150"/>
              <a:ext cx="957785" cy="825677"/>
            </a:xfrm>
            <a:prstGeom prst="hexagon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77F48A7F-0A0E-42BF-9473-6D21E449029E}"/>
                </a:ext>
              </a:extLst>
            </p:cNvPr>
            <p:cNvSpPr/>
            <p:nvPr/>
          </p:nvSpPr>
          <p:spPr>
            <a:xfrm>
              <a:off x="5314150" y="2848656"/>
              <a:ext cx="3329139" cy="592671"/>
            </a:xfrm>
            <a:custGeom>
              <a:avLst/>
              <a:gdLst>
                <a:gd name="connsiteX0" fmla="*/ 0 w 2390775"/>
                <a:gd name="connsiteY0" fmla="*/ 695325 h 695325"/>
                <a:gd name="connsiteX1" fmla="*/ 314325 w 2390775"/>
                <a:gd name="connsiteY1" fmla="*/ 0 h 695325"/>
                <a:gd name="connsiteX2" fmla="*/ 2390775 w 2390775"/>
                <a:gd name="connsiteY2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0775" h="695325">
                  <a:moveTo>
                    <a:pt x="0" y="695325"/>
                  </a:moveTo>
                  <a:lnTo>
                    <a:pt x="314325" y="0"/>
                  </a:lnTo>
                  <a:lnTo>
                    <a:pt x="2390775" y="0"/>
                  </a:lnTo>
                </a:path>
              </a:pathLst>
            </a:custGeom>
            <a:noFill/>
            <a:ln w="25400" cap="flat" cmpd="sng" algn="ctr">
              <a:solidFill>
                <a:srgbClr val="90C22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470" y="3435065"/>
              <a:ext cx="669339" cy="1025602"/>
            </a:xfrm>
            <a:prstGeom prst="rect">
              <a:avLst/>
            </a:prstGeom>
          </p:spPr>
        </p:pic>
      </p:grpSp>
      <p:grpSp>
        <p:nvGrpSpPr>
          <p:cNvPr id="35" name="กลุ่ม 34"/>
          <p:cNvGrpSpPr/>
          <p:nvPr/>
        </p:nvGrpSpPr>
        <p:grpSpPr>
          <a:xfrm>
            <a:off x="1727545" y="4267239"/>
            <a:ext cx="3537925" cy="1296210"/>
            <a:chOff x="1727545" y="4267239"/>
            <a:chExt cx="3537925" cy="1296210"/>
          </a:xfrm>
        </p:grpSpPr>
        <p:sp>
          <p:nvSpPr>
            <p:cNvPr id="11" name="TextBox 101">
              <a:extLst>
                <a:ext uri="{FF2B5EF4-FFF2-40B4-BE49-F238E27FC236}">
                  <a16:creationId xmlns:a16="http://schemas.microsoft.com/office/drawing/2014/main" id="{46603B7B-8F82-45AE-90B0-37B0B5025C73}"/>
                </a:ext>
              </a:extLst>
            </p:cNvPr>
            <p:cNvSpPr txBox="1"/>
            <p:nvPr/>
          </p:nvSpPr>
          <p:spPr>
            <a:xfrm>
              <a:off x="1727545" y="5101784"/>
              <a:ext cx="2689300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การกระจายเงินลงทุน 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1" name="Hexagon 14">
              <a:extLst>
                <a:ext uri="{FF2B5EF4-FFF2-40B4-BE49-F238E27FC236}">
                  <a16:creationId xmlns:a16="http://schemas.microsoft.com/office/drawing/2014/main" id="{8BD4AE81-A421-4C5E-8703-F3AB8BFF85CC}"/>
                </a:ext>
              </a:extLst>
            </p:cNvPr>
            <p:cNvSpPr/>
            <p:nvPr/>
          </p:nvSpPr>
          <p:spPr>
            <a:xfrm rot="5400000">
              <a:off x="4373739" y="4333293"/>
              <a:ext cx="957785" cy="825677"/>
            </a:xfrm>
            <a:prstGeom prst="hexagon">
              <a:avLst/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783BF90-4BAD-4D0E-9455-D20DB70392F6}"/>
                </a:ext>
              </a:extLst>
            </p:cNvPr>
            <p:cNvSpPr/>
            <p:nvPr/>
          </p:nvSpPr>
          <p:spPr>
            <a:xfrm>
              <a:off x="1868043" y="5143709"/>
              <a:ext cx="3038297" cy="419740"/>
            </a:xfrm>
            <a:custGeom>
              <a:avLst/>
              <a:gdLst>
                <a:gd name="connsiteX0" fmla="*/ 2352675 w 2352675"/>
                <a:gd name="connsiteY0" fmla="*/ 0 h 447675"/>
                <a:gd name="connsiteX1" fmla="*/ 1990725 w 2352675"/>
                <a:gd name="connsiteY1" fmla="*/ 447675 h 447675"/>
                <a:gd name="connsiteX2" fmla="*/ 0 w 2352675"/>
                <a:gd name="connsiteY2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2675" h="447675">
                  <a:moveTo>
                    <a:pt x="2352675" y="0"/>
                  </a:moveTo>
                  <a:lnTo>
                    <a:pt x="1990725" y="447675"/>
                  </a:lnTo>
                  <a:lnTo>
                    <a:pt x="0" y="447675"/>
                  </a:lnTo>
                </a:path>
              </a:pathLst>
            </a:custGeom>
            <a:noFill/>
            <a:ln w="25400" cap="flat" cmpd="sng" algn="ctr">
              <a:solidFill>
                <a:srgbClr val="07A39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177" y="4296330"/>
              <a:ext cx="669339" cy="1025602"/>
            </a:xfrm>
            <a:prstGeom prst="rect">
              <a:avLst/>
            </a:prstGeom>
          </p:spPr>
        </p:pic>
      </p:grpSp>
      <p:grpSp>
        <p:nvGrpSpPr>
          <p:cNvPr id="33" name="กลุ่ม 32"/>
          <p:cNvGrpSpPr/>
          <p:nvPr/>
        </p:nvGrpSpPr>
        <p:grpSpPr>
          <a:xfrm>
            <a:off x="5460883" y="4214196"/>
            <a:ext cx="3446131" cy="1392491"/>
            <a:chOff x="5460883" y="4214196"/>
            <a:chExt cx="3446131" cy="1392491"/>
          </a:xfrm>
        </p:grpSpPr>
        <p:sp>
          <p:nvSpPr>
            <p:cNvPr id="15" name="TextBox 110">
              <a:extLst>
                <a:ext uri="{FF2B5EF4-FFF2-40B4-BE49-F238E27FC236}">
                  <a16:creationId xmlns:a16="http://schemas.microsoft.com/office/drawing/2014/main" id="{CB7AFE17-7C90-45A9-B351-1B41905C0D91}"/>
                </a:ext>
              </a:extLst>
            </p:cNvPr>
            <p:cNvSpPr txBox="1"/>
            <p:nvPr/>
          </p:nvSpPr>
          <p:spPr>
            <a:xfrm>
              <a:off x="6390443" y="5074410"/>
              <a:ext cx="2516571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4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หลักเกี่ยวกับภาษี 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  <p:sp>
          <p:nvSpPr>
            <p:cNvPr id="22" name="Hexagon 15">
              <a:extLst>
                <a:ext uri="{FF2B5EF4-FFF2-40B4-BE49-F238E27FC236}">
                  <a16:creationId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5394829" y="4314159"/>
              <a:ext cx="957785" cy="825677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4D69A75-2DC3-4941-8C1E-9BA139C29A4C}"/>
                </a:ext>
              </a:extLst>
            </p:cNvPr>
            <p:cNvSpPr/>
            <p:nvPr/>
          </p:nvSpPr>
          <p:spPr>
            <a:xfrm flipH="1">
              <a:off x="5873231" y="5186946"/>
              <a:ext cx="2852056" cy="419741"/>
            </a:xfrm>
            <a:custGeom>
              <a:avLst/>
              <a:gdLst>
                <a:gd name="connsiteX0" fmla="*/ 2352675 w 2352675"/>
                <a:gd name="connsiteY0" fmla="*/ 0 h 447675"/>
                <a:gd name="connsiteX1" fmla="*/ 1990725 w 2352675"/>
                <a:gd name="connsiteY1" fmla="*/ 447675 h 447675"/>
                <a:gd name="connsiteX2" fmla="*/ 0 w 2352675"/>
                <a:gd name="connsiteY2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2675" h="447675">
                  <a:moveTo>
                    <a:pt x="2352675" y="0"/>
                  </a:moveTo>
                  <a:lnTo>
                    <a:pt x="1990725" y="447675"/>
                  </a:lnTo>
                  <a:lnTo>
                    <a:pt x="0" y="447675"/>
                  </a:lnTo>
                </a:path>
              </a:pathLst>
            </a:custGeom>
            <a:noFill/>
            <a:ln w="25400" cap="flat" cmpd="sng" algn="ctr">
              <a:solidFill>
                <a:srgbClr val="FBA2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525" y="4214196"/>
              <a:ext cx="669339" cy="1025602"/>
            </a:xfrm>
            <a:prstGeom prst="rect">
              <a:avLst/>
            </a:prstGeom>
          </p:spPr>
        </p:pic>
      </p:grpSp>
      <p:pic>
        <p:nvPicPr>
          <p:cNvPr id="32" name="รูปภาพ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29" y="2479436"/>
            <a:ext cx="1242500" cy="16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กลุ่ม 53"/>
          <p:cNvGrpSpPr/>
          <p:nvPr/>
        </p:nvGrpSpPr>
        <p:grpSpPr>
          <a:xfrm>
            <a:off x="2336822" y="1268760"/>
            <a:ext cx="3225090" cy="3225090"/>
            <a:chOff x="2336822" y="1268760"/>
            <a:chExt cx="3225090" cy="3225090"/>
          </a:xfrm>
        </p:grpSpPr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455A09E2-BA49-4603-8C93-B1AD4A492B28}"/>
                </a:ext>
              </a:extLst>
            </p:cNvPr>
            <p:cNvGrpSpPr/>
            <p:nvPr/>
          </p:nvGrpSpPr>
          <p:grpSpPr>
            <a:xfrm>
              <a:off x="2336822" y="1268760"/>
              <a:ext cx="3225090" cy="3225090"/>
              <a:chOff x="3707904" y="2032012"/>
              <a:chExt cx="1766054" cy="1766054"/>
            </a:xfrm>
          </p:grpSpPr>
          <p:grpSp>
            <p:nvGrpSpPr>
              <p:cNvPr id="17" name="Group 60">
                <a:extLst>
                  <a:ext uri="{FF2B5EF4-FFF2-40B4-BE49-F238E27FC236}">
                    <a16:creationId xmlns:a16="http://schemas.microsoft.com/office/drawing/2014/main" id="{E0A4D60E-F13F-4E31-9631-9A0DC4065C17}"/>
                  </a:ext>
                </a:extLst>
              </p:cNvPr>
              <p:cNvGrpSpPr/>
              <p:nvPr/>
            </p:nvGrpSpPr>
            <p:grpSpPr>
              <a:xfrm>
                <a:off x="3707904" y="2032012"/>
                <a:ext cx="1766054" cy="1766054"/>
                <a:chOff x="3541638" y="2032012"/>
                <a:chExt cx="1800200" cy="1800200"/>
              </a:xfrm>
            </p:grpSpPr>
            <p:sp>
              <p:nvSpPr>
                <p:cNvPr id="19" name="Flowchart: Decision 62">
                  <a:extLst>
                    <a:ext uri="{FF2B5EF4-FFF2-40B4-BE49-F238E27FC236}">
                      <a16:creationId xmlns:a16="http://schemas.microsoft.com/office/drawing/2014/main" id="{106FC280-CACF-47ED-85F4-AA36B0D6CA32}"/>
                    </a:ext>
                  </a:extLst>
                </p:cNvPr>
                <p:cNvSpPr/>
                <p:nvPr/>
              </p:nvSpPr>
              <p:spPr>
                <a:xfrm rot="7648837">
                  <a:off x="3541637" y="2716249"/>
                  <a:ext cx="1800200" cy="431725"/>
                </a:xfrm>
                <a:prstGeom prst="flowChartDecision">
                  <a:avLst/>
                </a:prstGeom>
                <a:solidFill>
                  <a:srgbClr val="90C2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0" name="Flowchart: Decision 63">
                  <a:extLst>
                    <a:ext uri="{FF2B5EF4-FFF2-40B4-BE49-F238E27FC236}">
                      <a16:creationId xmlns:a16="http://schemas.microsoft.com/office/drawing/2014/main" id="{1266EDC7-2C34-4AEC-9D06-601E6593E7D8}"/>
                    </a:ext>
                  </a:extLst>
                </p:cNvPr>
                <p:cNvSpPr/>
                <p:nvPr/>
              </p:nvSpPr>
              <p:spPr>
                <a:xfrm rot="10800000">
                  <a:off x="3541638" y="2716248"/>
                  <a:ext cx="1800200" cy="431725"/>
                </a:xfrm>
                <a:prstGeom prst="flowChartDecision">
                  <a:avLst/>
                </a:prstGeom>
                <a:solidFill>
                  <a:srgbClr val="90C2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1" name="Flowchart: Decision 64">
                  <a:extLst>
                    <a:ext uri="{FF2B5EF4-FFF2-40B4-BE49-F238E27FC236}">
                      <a16:creationId xmlns:a16="http://schemas.microsoft.com/office/drawing/2014/main" id="{BCCBE599-D06A-40A3-B94B-66FEF2C71EB0}"/>
                    </a:ext>
                  </a:extLst>
                </p:cNvPr>
                <p:cNvSpPr/>
                <p:nvPr/>
              </p:nvSpPr>
              <p:spPr>
                <a:xfrm rot="14149742">
                  <a:off x="3541637" y="2716249"/>
                  <a:ext cx="1800200" cy="431725"/>
                </a:xfrm>
                <a:prstGeom prst="flowChartDecision">
                  <a:avLst/>
                </a:prstGeom>
                <a:solidFill>
                  <a:srgbClr val="90C22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8" name="Oval 61">
                <a:extLst>
                  <a:ext uri="{FF2B5EF4-FFF2-40B4-BE49-F238E27FC236}">
                    <a16:creationId xmlns:a16="http://schemas.microsoft.com/office/drawing/2014/main" id="{1E541F67-1E9E-43C6-9B75-333F3316026B}"/>
                  </a:ext>
                </a:extLst>
              </p:cNvPr>
              <p:cNvSpPr/>
              <p:nvPr/>
            </p:nvSpPr>
            <p:spPr>
              <a:xfrm>
                <a:off x="3978863" y="2302971"/>
                <a:ext cx="1224136" cy="1224136"/>
              </a:xfrm>
              <a:prstGeom prst="ellipse">
                <a:avLst/>
              </a:prstGeom>
              <a:solidFill>
                <a:sysClr val="window" lastClr="FFFFFF"/>
              </a:solidFill>
              <a:ln w="114300" cap="flat" cmpd="sng" algn="ctr">
                <a:solidFill>
                  <a:srgbClr val="90C22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94" y="2146842"/>
              <a:ext cx="2170504" cy="1543587"/>
            </a:xfrm>
            <a:prstGeom prst="rect">
              <a:avLst/>
            </a:prstGeom>
          </p:spPr>
        </p:pic>
      </p:grpSp>
      <p:grpSp>
        <p:nvGrpSpPr>
          <p:cNvPr id="55" name="กลุ่ม 54"/>
          <p:cNvGrpSpPr/>
          <p:nvPr/>
        </p:nvGrpSpPr>
        <p:grpSpPr>
          <a:xfrm>
            <a:off x="4861050" y="868342"/>
            <a:ext cx="3306803" cy="895228"/>
            <a:chOff x="4861050" y="868342"/>
            <a:chExt cx="3306803" cy="895228"/>
          </a:xfrm>
        </p:grpSpPr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4861050" y="1015949"/>
              <a:ext cx="627967" cy="627967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128" y="868342"/>
              <a:ext cx="584253" cy="895228"/>
            </a:xfrm>
            <a:prstGeom prst="rect">
              <a:avLst/>
            </a:prstGeom>
          </p:spPr>
        </p:pic>
        <p:sp>
          <p:nvSpPr>
            <p:cNvPr id="47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5620576" y="1157806"/>
              <a:ext cx="2547277" cy="52322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อุปนิสัยของผู้ลงทุน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5557087" y="2369366"/>
            <a:ext cx="3227424" cy="959551"/>
            <a:chOff x="5557087" y="2369366"/>
            <a:chExt cx="3227424" cy="959551"/>
          </a:xfrm>
        </p:grpSpPr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5557087" y="2571793"/>
              <a:ext cx="627967" cy="627967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554" y="2433689"/>
              <a:ext cx="584253" cy="895228"/>
            </a:xfrm>
            <a:prstGeom prst="rect">
              <a:avLst/>
            </a:prstGeom>
          </p:spPr>
        </p:pic>
        <p:sp>
          <p:nvSpPr>
            <p:cNvPr id="48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6206913" y="2369366"/>
              <a:ext cx="2577598" cy="95410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ขนาดของจำนวนเงินที่ลงทุน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7" name="กลุ่ม 56"/>
          <p:cNvGrpSpPr/>
          <p:nvPr/>
        </p:nvGrpSpPr>
        <p:grpSpPr>
          <a:xfrm>
            <a:off x="4214857" y="4090676"/>
            <a:ext cx="2912855" cy="1420694"/>
            <a:chOff x="4214857" y="4090676"/>
            <a:chExt cx="2912855" cy="1420694"/>
          </a:xfrm>
        </p:grpSpPr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4710925" y="4195877"/>
              <a:ext cx="627967" cy="627967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2" name="รูปภาพ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781" y="4090676"/>
              <a:ext cx="584253" cy="895228"/>
            </a:xfrm>
            <a:prstGeom prst="rect">
              <a:avLst/>
            </a:prstGeom>
          </p:spPr>
        </p:pic>
        <p:sp>
          <p:nvSpPr>
            <p:cNvPr id="49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4214857" y="4988150"/>
              <a:ext cx="2912855" cy="52322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ความเสี่ยงการเก็งกำไร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8" name="กลุ่ม 57"/>
          <p:cNvGrpSpPr/>
          <p:nvPr/>
        </p:nvGrpSpPr>
        <p:grpSpPr>
          <a:xfrm>
            <a:off x="953132" y="4047079"/>
            <a:ext cx="2940305" cy="1464291"/>
            <a:chOff x="953132" y="4047079"/>
            <a:chExt cx="2940305" cy="1464291"/>
          </a:xfrm>
        </p:grpSpPr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2431749" y="4168582"/>
              <a:ext cx="627967" cy="627967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3" name="รูปภาพ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044" y="4047079"/>
              <a:ext cx="584253" cy="895228"/>
            </a:xfrm>
            <a:prstGeom prst="rect">
              <a:avLst/>
            </a:prstGeom>
          </p:spPr>
        </p:pic>
        <p:sp>
          <p:nvSpPr>
            <p:cNvPr id="50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953132" y="4988150"/>
              <a:ext cx="2940305" cy="52322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ข้อเสนอแนะในการลงทุน 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1088970" y="2433689"/>
            <a:ext cx="1394069" cy="1398656"/>
            <a:chOff x="1088970" y="2433689"/>
            <a:chExt cx="1394069" cy="1398656"/>
          </a:xfrm>
        </p:grpSpPr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1640179" y="2571794"/>
              <a:ext cx="627967" cy="627967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4" name="รูปภาพ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93" y="2433689"/>
              <a:ext cx="584253" cy="895228"/>
            </a:xfrm>
            <a:prstGeom prst="rect">
              <a:avLst/>
            </a:prstGeom>
          </p:spPr>
        </p:pic>
        <p:sp>
          <p:nvSpPr>
            <p:cNvPr id="51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1088970" y="3309125"/>
              <a:ext cx="1394069" cy="52322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ความเสี่ยง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0" name="กลุ่ม 59"/>
          <p:cNvGrpSpPr/>
          <p:nvPr/>
        </p:nvGrpSpPr>
        <p:grpSpPr>
          <a:xfrm>
            <a:off x="433230" y="785798"/>
            <a:ext cx="2870948" cy="1300293"/>
            <a:chOff x="433230" y="785798"/>
            <a:chExt cx="2870948" cy="130029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A075D5-884D-4851-8BFE-CAA94E89CCF8}"/>
                </a:ext>
              </a:extLst>
            </p:cNvPr>
            <p:cNvSpPr/>
            <p:nvPr/>
          </p:nvSpPr>
          <p:spPr>
            <a:xfrm>
              <a:off x="2459044" y="920415"/>
              <a:ext cx="627967" cy="627967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5" name="รูปภาพ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900" y="785798"/>
              <a:ext cx="584253" cy="895228"/>
            </a:xfrm>
            <a:prstGeom prst="rect">
              <a:avLst/>
            </a:prstGeom>
          </p:spPr>
        </p:pic>
        <p:sp>
          <p:nvSpPr>
            <p:cNvPr id="52" name="TextBox 104">
              <a:extLst>
                <a:ext uri="{FF2B5EF4-FFF2-40B4-BE49-F238E27FC236}">
                  <a16:creationId xmlns:a16="http://schemas.microsoft.com/office/drawing/2014/main" id="{8734133B-66EB-432D-9A5F-D84253788B1F}"/>
                </a:ext>
              </a:extLst>
            </p:cNvPr>
            <p:cNvSpPr txBox="1"/>
            <p:nvPr/>
          </p:nvSpPr>
          <p:spPr>
            <a:xfrm>
              <a:off x="433230" y="1562871"/>
              <a:ext cx="2870948" cy="52322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การกระจายความเสี่ยง</a:t>
              </a:r>
              <a:endParaRPr kumimoji="0" lang="ko-KR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pic>
        <p:nvPicPr>
          <p:cNvPr id="53" name="รูปภาพ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8" y="3323473"/>
            <a:ext cx="2295514" cy="28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7891" y="1971405"/>
            <a:ext cx="84425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ธนาคารพาณิชย์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การประกอบธุรกิจประเภทรับฝากเงินที่ต้องจ่ายคืนเมื่อทวงถาม หรือเมื่อสิ้นระยะเวลาอันได้กำหนดไว้ และใช้ประโยชน์จากเงินนั้น เช่น การให้กู้ยืม ซื้อขายหรือเก็บเงินตามตั๋ว หรือตราสารเปลี่ยนมืออื่นใด ซื้อหรือขายเงินตราต่างประเทศ ทั้งนี้จะประกอบธุรกิจประเภทอื่นๆ อันเป็นประเพณีของธนาคารพาณิชย์ด้วยก็ได้ สำหรับ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ธนาคารพาณิชย์เป็นธนาคารที่ได้รับอนุญาตให้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ประกอบการธนาคารพาณิชย์ รวมถึงสาขาของ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ธนาคารต่างประเทศที่ได้รับอนุญาตให้ประกอบการ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ธนาคารพาณิชย์ด้วย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89" y="4110696"/>
            <a:ext cx="3052474" cy="15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15507</TotalTime>
  <Words>703</Words>
  <Application>Microsoft Office PowerPoint</Application>
  <PresentationFormat>นำเสนอทางหน้าจอ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Browallia New</vt:lpstr>
      <vt:lpstr>Calibri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Admin</cp:lastModifiedBy>
  <cp:revision>1123</cp:revision>
  <cp:lastPrinted>2013-12-18T04:28:54Z</cp:lastPrinted>
  <dcterms:created xsi:type="dcterms:W3CDTF">2013-09-10T05:06:28Z</dcterms:created>
  <dcterms:modified xsi:type="dcterms:W3CDTF">2023-01-23T05:37:39Z</dcterms:modified>
</cp:coreProperties>
</file>