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48" r:id="rId2"/>
    <p:sldId id="281" r:id="rId3"/>
    <p:sldId id="332" r:id="rId4"/>
    <p:sldId id="319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21" r:id="rId13"/>
    <p:sldId id="340" r:id="rId14"/>
    <p:sldId id="307" r:id="rId15"/>
    <p:sldId id="324" r:id="rId16"/>
    <p:sldId id="341" r:id="rId17"/>
    <p:sldId id="342" r:id="rId18"/>
    <p:sldId id="288" r:id="rId19"/>
    <p:sldId id="343" r:id="rId20"/>
    <p:sldId id="344" r:id="rId21"/>
    <p:sldId id="346" r:id="rId22"/>
    <p:sldId id="345" r:id="rId23"/>
    <p:sldId id="34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4" autoAdjust="0"/>
    <p:restoredTop sz="94301" autoAdjust="0"/>
  </p:normalViewPr>
  <p:slideViewPr>
    <p:cSldViewPr snapToGrid="0">
      <p:cViewPr varScale="1">
        <p:scale>
          <a:sx n="68" d="100"/>
          <a:sy n="68" d="100"/>
        </p:scale>
        <p:origin x="55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F4EBC-1767-439B-8993-6B078815F6D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B834A-AA53-49AC-8942-3312957F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7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834A-AA53-49AC-8942-3312957FE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45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834A-AA53-49AC-8942-3312957FE9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3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834A-AA53-49AC-8942-3312957FE9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6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834A-AA53-49AC-8942-3312957FE9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2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834A-AA53-49AC-8942-3312957FE9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74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834A-AA53-49AC-8942-3312957FE9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31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834A-AA53-49AC-8942-3312957FE9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73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834A-AA53-49AC-8942-3312957FE9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20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834A-AA53-49AC-8942-3312957FE9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35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B834A-AA53-49AC-8942-3312957FE9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4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09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9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6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14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3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7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0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3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6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8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CF185FF-57DD-4742-AC7E-1910FFA8560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789D558-4EE8-435B-840F-D7D50A80C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.emf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4" b="7568"/>
          <a:stretch/>
        </p:blipFill>
        <p:spPr>
          <a:xfrm>
            <a:off x="-63030" y="0"/>
            <a:ext cx="1225503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3802" y="3164568"/>
            <a:ext cx="7003034" cy="2215055"/>
            <a:chOff x="220752" y="3799736"/>
            <a:chExt cx="7003034" cy="2215055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016CBA6-C48D-4E4B-ABF3-468D0190D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752" y="3799736"/>
              <a:ext cx="7003034" cy="2215055"/>
            </a:xfrm>
            <a:prstGeom prst="rect">
              <a:avLst/>
            </a:prstGeom>
          </p:spPr>
        </p:pic>
        <p:sp>
          <p:nvSpPr>
            <p:cNvPr id="12" name="ตัวแทนหมายเลขสไลด์ 15">
              <a:extLst>
                <a:ext uri="{FF2B5EF4-FFF2-40B4-BE49-F238E27FC236}">
                  <a16:creationId xmlns:a16="http://schemas.microsoft.com/office/drawing/2014/main" id="{B1F027F1-EBC8-44C4-8F92-ECF146743CE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0752" y="3947526"/>
              <a:ext cx="6716431" cy="819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pPr algn="ctr"/>
              <a:r>
                <a:rPr lang="th-TH" sz="6600" b="1" dirty="0">
                  <a:solidFill>
                    <a:srgbClr val="0066CC"/>
                  </a:solidFill>
                  <a:cs typeface="PSLxText" panose="02000000000000000000" pitchFamily="2" charset="-34"/>
                </a:rPr>
                <a:t>หลักการบริหารงานคุณภาพ</a:t>
              </a:r>
            </a:p>
            <a:p>
              <a:pPr algn="ctr"/>
              <a:r>
                <a:rPr lang="th-TH" sz="6600" b="1" dirty="0">
                  <a:solidFill>
                    <a:srgbClr val="0066CC"/>
                  </a:solidFill>
                  <a:cs typeface="PSLxText" panose="02000000000000000000" pitchFamily="2" charset="-34"/>
                </a:rPr>
                <a:t>และเพิ่มผลผลิต</a:t>
              </a:r>
              <a:endParaRPr lang="en-US" sz="6600" b="1" dirty="0">
                <a:solidFill>
                  <a:srgbClr val="0066CC"/>
                </a:solidFill>
                <a:cs typeface="PSLxText" panose="02000000000000000000" pitchFamily="2" charset="-34"/>
              </a:endParaRPr>
            </a:p>
          </p:txBody>
        </p:sp>
      </p:grpSp>
      <p:sp>
        <p:nvSpPr>
          <p:cNvPr id="14" name="ตัวแทนหมายเลขสไลด์ 15">
            <a:extLst>
              <a:ext uri="{FF2B5EF4-FFF2-40B4-BE49-F238E27FC236}">
                <a16:creationId xmlns:a16="http://schemas.microsoft.com/office/drawing/2014/main" id="{5569DFCA-72BB-4A57-92E8-119E505A1741}"/>
              </a:ext>
            </a:extLst>
          </p:cNvPr>
          <p:cNvSpPr txBox="1">
            <a:spLocks/>
          </p:cNvSpPr>
          <p:nvPr/>
        </p:nvSpPr>
        <p:spPr bwMode="auto">
          <a:xfrm>
            <a:off x="49746" y="330401"/>
            <a:ext cx="2078599" cy="68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h-T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/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xText" panose="02000000000000000000" pitchFamily="2" charset="-34"/>
                <a:cs typeface="PSLxText" panose="02000000000000000000" pitchFamily="2" charset="-34"/>
              </a:rPr>
              <a:t>หน่วยที่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xText" panose="02000000000000000000" pitchFamily="2" charset="-34"/>
                <a:cs typeface="PSLxText" panose="02000000000000000000" pitchFamily="2" charset="-34"/>
              </a:rPr>
              <a:t> 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xText" panose="02000000000000000000" pitchFamily="2" charset="-34"/>
              <a:cs typeface="PSLxText" panose="02000000000000000000" pitchFamily="2" charset="-34"/>
            </a:endParaRPr>
          </a:p>
          <a:p>
            <a:pPr algn="ctr"/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xText" panose="02000000000000000000" pitchFamily="2" charset="-34"/>
                <a:cs typeface="PSLxText" panose="02000000000000000000" pitchFamily="2" charset="-34"/>
              </a:rPr>
              <a:t>3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xText" panose="02000000000000000000" pitchFamily="2" charset="-34"/>
              <a:cs typeface="PSLxText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119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>
            <a:extLst>
              <a:ext uri="{FF2B5EF4-FFF2-40B4-BE49-F238E27FC236}">
                <a16:creationId xmlns:a16="http://schemas.microsoft.com/office/drawing/2014/main" id="{F3432C36-65F4-4011-9DE2-5869917CF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6114697" cy="6858000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7A733F83-1947-44E0-B8DE-066906CDDB17}"/>
              </a:ext>
            </a:extLst>
          </p:cNvPr>
          <p:cNvSpPr/>
          <p:nvPr/>
        </p:nvSpPr>
        <p:spPr>
          <a:xfrm>
            <a:off x="702773" y="760334"/>
            <a:ext cx="43193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การใช้ข้อเท็จจริงเป็นพื้นฐานในการตัดสินใจ</a:t>
            </a:r>
            <a:endParaRPr lang="en-US" sz="32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22CAB04E-1BA0-4C57-857F-944B36EB398E}"/>
              </a:ext>
            </a:extLst>
          </p:cNvPr>
          <p:cNvSpPr/>
          <p:nvPr/>
        </p:nvSpPr>
        <p:spPr>
          <a:xfrm>
            <a:off x="404482" y="3880093"/>
            <a:ext cx="4972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การตัดสินใจเลือกวิธีการทำงาน หรือเลือกวิธีการแก้ปัญหาหรือเพื่อการดำเนินการใด ๆ เพื่อให้เกิดประสิทธิภาพต่อการบริหารงาน ต้องใช้ข้อเท็จจริงหรือข้อมูลที่ถูกต้องและมีการวิเคราะห์ด้วยหลักการและเหตุผลอย่างเป็นระบบ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2C96737E-DEC6-4299-8602-097CE1852155}"/>
              </a:ext>
            </a:extLst>
          </p:cNvPr>
          <p:cNvGrpSpPr/>
          <p:nvPr/>
        </p:nvGrpSpPr>
        <p:grpSpPr>
          <a:xfrm>
            <a:off x="880404" y="2118089"/>
            <a:ext cx="1820700" cy="1600616"/>
            <a:chOff x="880404" y="2354743"/>
            <a:chExt cx="1820700" cy="1600616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C28BA3A3-F408-4CC0-A0F5-1CD531D44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0404" y="2354743"/>
              <a:ext cx="1820700" cy="1600616"/>
            </a:xfrm>
            <a:prstGeom prst="rect">
              <a:avLst/>
            </a:prstGeom>
          </p:spPr>
        </p:pic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6336EF61-BDD7-4A5E-80F1-A81DA8096AA2}"/>
                </a:ext>
              </a:extLst>
            </p:cNvPr>
            <p:cNvSpPr/>
            <p:nvPr/>
          </p:nvSpPr>
          <p:spPr>
            <a:xfrm>
              <a:off x="991752" y="2918397"/>
              <a:ext cx="15980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0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หลักการที่</a:t>
              </a:r>
              <a:r>
                <a:rPr lang="en-US" sz="30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7</a:t>
              </a:r>
            </a:p>
          </p:txBody>
        </p:sp>
      </p:grpSp>
      <p:pic>
        <p:nvPicPr>
          <p:cNvPr id="11" name="Picture 3">
            <a:extLst>
              <a:ext uri="{FF2B5EF4-FFF2-40B4-BE49-F238E27FC236}">
                <a16:creationId xmlns:a16="http://schemas.microsoft.com/office/drawing/2014/main" id="{2EFE0D73-8E83-4938-B8AE-850AB71AE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3350" y="0"/>
            <a:ext cx="628650" cy="6858000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24934A5-C702-4089-8690-6EB8E8637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7096" y="1198414"/>
            <a:ext cx="5539338" cy="508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3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206C9E1-1FA0-4B76-AD91-30D2A21FD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587"/>
            <a:ext cx="12192000" cy="5672214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7A733F83-1947-44E0-B8DE-066906CDDB17}"/>
              </a:ext>
            </a:extLst>
          </p:cNvPr>
          <p:cNvSpPr/>
          <p:nvPr/>
        </p:nvSpPr>
        <p:spPr>
          <a:xfrm>
            <a:off x="5208563" y="534121"/>
            <a:ext cx="44137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สร้างสัมพันธภาพกับตัวแทนจำหน่ายหรือองค์การที่เกี่ยวข้องด้วยพื้นฐานของผลประโยชน์ที่เสมอภาคกัน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22CAB04E-1BA0-4C57-857F-944B36EB398E}"/>
              </a:ext>
            </a:extLst>
          </p:cNvPr>
          <p:cNvSpPr/>
          <p:nvPr/>
        </p:nvSpPr>
        <p:spPr>
          <a:xfrm>
            <a:off x="5359792" y="2839986"/>
            <a:ext cx="63726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ตัวแทนจำหน่าย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Supplier) </a:t>
            </a:r>
          </a:p>
          <a:p>
            <a:pPr algn="thaiDist"/>
            <a:endParaRPr lang="en-US" sz="24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หรือองค์การอื่นที่เกี่ยวข้องกับองค์การของเราแม้ว่าผลประโยชน์หรือผลตอบแทนจะไม่เกี่ยวข้องกัน แต่ความสัมพันธ์ในเชิงธุรกิจย่อมทำให้ผลประโยชน์ที่ได้รับมีความสัมพันธ์กัน</a:t>
            </a:r>
            <a:r>
              <a:rPr lang="en-US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ดังนั้นสัมพันธภาพระหว่างองค์การจึงควรอยู่บนพื้นฐานของความเสมอภาคด้านผลประโยชน์ เพราะต่างก็ต้องพึ่งพาซึ่งกันและกัน ถ้ามีความเข้าใจกันและมีสัมพันธ์ที่ดี ย่อมส่งผลให้เกิดการดำเนินงานในเชิงสร้างสรรค์ร่วมกัน เพื่อผลประโยชน์สูงสุดของทุกฝ่าย</a:t>
            </a:r>
            <a:endParaRPr lang="en-US" sz="24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45BA0E9B-39D2-45AD-B19E-B1D126515269}"/>
              </a:ext>
            </a:extLst>
          </p:cNvPr>
          <p:cNvGrpSpPr/>
          <p:nvPr/>
        </p:nvGrpSpPr>
        <p:grpSpPr>
          <a:xfrm>
            <a:off x="1015699" y="2628692"/>
            <a:ext cx="1820700" cy="1600616"/>
            <a:chOff x="1015699" y="2628692"/>
            <a:chExt cx="1820700" cy="1600616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61618F2F-B14B-4AD1-B708-5BD010DE8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699" y="2628692"/>
              <a:ext cx="1820700" cy="1600616"/>
            </a:xfrm>
            <a:prstGeom prst="rect">
              <a:avLst/>
            </a:prstGeom>
          </p:spPr>
        </p:pic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144018D5-2D0F-466C-9269-4DC08B5A41BA}"/>
                </a:ext>
              </a:extLst>
            </p:cNvPr>
            <p:cNvSpPr/>
            <p:nvPr/>
          </p:nvSpPr>
          <p:spPr>
            <a:xfrm>
              <a:off x="1127047" y="3192346"/>
              <a:ext cx="159800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8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หลักการที่</a:t>
              </a:r>
              <a:r>
                <a:rPr lang="en-US" sz="28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8</a:t>
              </a:r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E63EFBD0-A0F6-4DF1-8971-975D0A452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8596"/>
            <a:ext cx="12192000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5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353B36E9-75BD-44D7-9A92-BC544F074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0260"/>
            <a:ext cx="12192000" cy="2667740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AFD8BEA4-7CBE-49A2-80DC-DA8647C64091}"/>
              </a:ext>
            </a:extLst>
          </p:cNvPr>
          <p:cNvSpPr/>
          <p:nvPr/>
        </p:nvSpPr>
        <p:spPr>
          <a:xfrm>
            <a:off x="2805753" y="4217784"/>
            <a:ext cx="8384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กระบวนการบริหารงานคุณภาพ คือ กระบวนการที่ประกอบด้วย</a:t>
            </a:r>
            <a:endParaRPr lang="en-US" sz="3200" b="1" dirty="0">
              <a:solidFill>
                <a:schemeClr val="accent5">
                  <a:lumMod val="20000"/>
                  <a:lumOff val="80000"/>
                </a:schemeClr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2F962BAD-3B44-4097-8993-0077C144EB9B}"/>
              </a:ext>
            </a:extLst>
          </p:cNvPr>
          <p:cNvSpPr/>
          <p:nvPr/>
        </p:nvSpPr>
        <p:spPr>
          <a:xfrm>
            <a:off x="980050" y="4642601"/>
            <a:ext cx="236571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01</a:t>
            </a:r>
          </a:p>
          <a:p>
            <a:pPr algn="ctr"/>
            <a:r>
              <a:rPr lang="th-TH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ปัจจัยนำเข้า 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ctr"/>
            <a:r>
              <a:rPr lang="th-TH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(</a:t>
            </a:r>
            <a:r>
              <a: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Input)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D8048DCF-A870-46D4-B478-79B2E8C3A7D3}"/>
              </a:ext>
            </a:extLst>
          </p:cNvPr>
          <p:cNvSpPr/>
          <p:nvPr/>
        </p:nvSpPr>
        <p:spPr>
          <a:xfrm>
            <a:off x="4793566" y="4642601"/>
            <a:ext cx="305389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02 </a:t>
            </a:r>
          </a:p>
          <a:p>
            <a:pPr algn="ctr"/>
            <a:r>
              <a:rPr lang="th-TH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กระบวนการดำเนินงาน 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ctr"/>
            <a:r>
              <a:rPr lang="th-TH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(</a:t>
            </a:r>
            <a:r>
              <a: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Process)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B9C135F5-37C0-4157-B23E-68AA37B4AE0F}"/>
              </a:ext>
            </a:extLst>
          </p:cNvPr>
          <p:cNvSpPr/>
          <p:nvPr/>
        </p:nvSpPr>
        <p:spPr>
          <a:xfrm>
            <a:off x="8846235" y="4642601"/>
            <a:ext cx="253599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03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ผลการดำเนินงาน 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ctr"/>
            <a:r>
              <a:rPr lang="th-TH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(</a:t>
            </a:r>
            <a:r>
              <a: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Output)</a:t>
            </a: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AC5EF17C-C34D-40A9-B516-68D92EEA0BE7}"/>
              </a:ext>
            </a:extLst>
          </p:cNvPr>
          <p:cNvGrpSpPr/>
          <p:nvPr/>
        </p:nvGrpSpPr>
        <p:grpSpPr>
          <a:xfrm>
            <a:off x="-19051" y="0"/>
            <a:ext cx="7017205" cy="1569660"/>
            <a:chOff x="-19051" y="0"/>
            <a:chExt cx="7017205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511276" y="294902"/>
              <a:ext cx="548687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กระบวนการบริหารงานคุณภาพ</a:t>
              </a:r>
              <a:endParaRPr 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13" name="กลุ่ม 12">
              <a:extLst>
                <a:ext uri="{FF2B5EF4-FFF2-40B4-BE49-F238E27FC236}">
                  <a16:creationId xmlns:a16="http://schemas.microsoft.com/office/drawing/2014/main" id="{59905979-795D-4216-900B-2F0CD8DE4AD6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4" name="Picture 8">
                <a:extLst>
                  <a:ext uri="{FF2B5EF4-FFF2-40B4-BE49-F238E27FC236}">
                    <a16:creationId xmlns:a16="http://schemas.microsoft.com/office/drawing/2014/main" id="{BB71F080-DD7F-4B98-8961-D85517F4D4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5" name="ตัวแทนหมายเลขสไลด์ 15">
                <a:extLst>
                  <a:ext uri="{FF2B5EF4-FFF2-40B4-BE49-F238E27FC236}">
                    <a16:creationId xmlns:a16="http://schemas.microsoft.com/office/drawing/2014/main" id="{B26F6FD2-A9DD-4BDC-B515-46EC97ECA0B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3.</a:t>
                </a:r>
              </a:p>
            </p:txBody>
          </p:sp>
        </p:grpSp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FECD88BF-797B-4F8C-A77E-A37B88F43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50" y="1681913"/>
            <a:ext cx="2443094" cy="2423148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A2B7BD8-8E3F-4888-ADF4-E8545766A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608" y="1668386"/>
            <a:ext cx="2443094" cy="2423148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B70AF2D-E050-4C00-B9F3-AA733776D3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9841" y="1619023"/>
            <a:ext cx="2409864" cy="24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3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CC2DAD12-BE0E-4A50-B2BF-202849DA7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A4678E8-E188-468B-80C5-754C21239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82" y="187020"/>
            <a:ext cx="8482818" cy="6230740"/>
          </a:xfrm>
          <a:prstGeom prst="rect">
            <a:avLst/>
          </a:prstGeom>
        </p:spPr>
      </p:pic>
      <p:pic>
        <p:nvPicPr>
          <p:cNvPr id="4" name="Picture 15">
            <a:extLst>
              <a:ext uri="{FF2B5EF4-FFF2-40B4-BE49-F238E27FC236}">
                <a16:creationId xmlns:a16="http://schemas.microsoft.com/office/drawing/2014/main" id="{238DCD3A-3B94-4BBD-B323-FD0EF70D3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351" y="547731"/>
            <a:ext cx="2077649" cy="576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3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9">
            <a:extLst>
              <a:ext uri="{FF2B5EF4-FFF2-40B4-BE49-F238E27FC236}">
                <a16:creationId xmlns:a16="http://schemas.microsoft.com/office/drawing/2014/main" id="{8E862AA2-FF8D-40CB-AAC6-6750BB842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89C545B6-DD4A-4445-9667-4D12AA9E42E4}"/>
              </a:ext>
            </a:extLst>
          </p:cNvPr>
          <p:cNvGrpSpPr/>
          <p:nvPr/>
        </p:nvGrpSpPr>
        <p:grpSpPr>
          <a:xfrm>
            <a:off x="-19051" y="0"/>
            <a:ext cx="10013624" cy="1569660"/>
            <a:chOff x="-19051" y="0"/>
            <a:chExt cx="10013624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511276" y="294902"/>
              <a:ext cx="848329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ความสัมพันธ์ระหว่างคุณภาพและระบบการผลิต</a:t>
              </a:r>
              <a:endParaRPr 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E4A0C802-5310-4B00-823D-6DE7F0F92EBE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1" name="Picture 8">
                <a:extLst>
                  <a:ext uri="{FF2B5EF4-FFF2-40B4-BE49-F238E27FC236}">
                    <a16:creationId xmlns:a16="http://schemas.microsoft.com/office/drawing/2014/main" id="{81FD7B88-40EC-4C2C-AD5A-B8C7000B8F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2" name="ตัวแทนหมายเลขสไลด์ 15">
                <a:extLst>
                  <a:ext uri="{FF2B5EF4-FFF2-40B4-BE49-F238E27FC236}">
                    <a16:creationId xmlns:a16="http://schemas.microsoft.com/office/drawing/2014/main" id="{18B75EFD-3F51-4480-802C-1F9D94ACA79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4.</a:t>
                </a:r>
              </a:p>
            </p:txBody>
          </p:sp>
        </p:grpSp>
      </p:grpSp>
      <p:pic>
        <p:nvPicPr>
          <p:cNvPr id="14" name="Picture 1">
            <a:extLst>
              <a:ext uri="{FF2B5EF4-FFF2-40B4-BE49-F238E27FC236}">
                <a16:creationId xmlns:a16="http://schemas.microsoft.com/office/drawing/2014/main" id="{B7467345-0164-4619-8D85-41E4654F2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1" y="2566440"/>
            <a:ext cx="12192000" cy="3048000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162ECBB3-7CE2-451B-B2D3-48CFAB0D3E83}"/>
              </a:ext>
            </a:extLst>
          </p:cNvPr>
          <p:cNvSpPr/>
          <p:nvPr/>
        </p:nvSpPr>
        <p:spPr>
          <a:xfrm>
            <a:off x="316230" y="2624762"/>
            <a:ext cx="626012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ในฝ่ายผลิต ระบบการผลิตจะต้องผลิตให้ได้ตามมาตรฐานที่กำหนด การตรวจสอบจึงจัดว่าเป็นสิ่งที่สำคัญในการผลิตเพื่อนำผลตรวจสอบไปแก้ไขปรับปรุงได้ทันท่วงที แต่การตรวจสอบในระบบการผลิตบางครั้งก็เกิดปัญหา โดยทั่วไปการสรุปปัญหาหรือจุดบกพร่อง ซึ่งเป็นความผันแปรที่เกิดขึ้นได้เสมอในการผลิตสาเหตุสามารถแยกออกได้ดังนี้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FD0B677-FB74-4FF0-B920-F58AC375D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414" y="2566440"/>
            <a:ext cx="5308212" cy="3048000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7C3002D0-58A5-40FD-945A-97184625F7D5}"/>
              </a:ext>
            </a:extLst>
          </p:cNvPr>
          <p:cNvSpPr/>
          <p:nvPr/>
        </p:nvSpPr>
        <p:spPr>
          <a:xfrm>
            <a:off x="7510223" y="2732788"/>
            <a:ext cx="440427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ความผันแปรที่เกิดขึ้นตามธรรมชาติ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AB266C0E-EC70-4A54-853F-7C00597055CF}"/>
              </a:ext>
            </a:extLst>
          </p:cNvPr>
          <p:cNvSpPr/>
          <p:nvPr/>
        </p:nvSpPr>
        <p:spPr>
          <a:xfrm>
            <a:off x="7523871" y="4830537"/>
            <a:ext cx="394129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ความผันแปรที่เกิดขึ้นแน่นอน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538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9">
            <a:extLst>
              <a:ext uri="{FF2B5EF4-FFF2-40B4-BE49-F238E27FC236}">
                <a16:creationId xmlns:a16="http://schemas.microsoft.com/office/drawing/2014/main" id="{8107793D-9B12-41C9-87C9-F77595EF4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531B374D-959E-4CBC-BAA7-EA013FACB942}"/>
              </a:ext>
            </a:extLst>
          </p:cNvPr>
          <p:cNvSpPr/>
          <p:nvPr/>
        </p:nvSpPr>
        <p:spPr>
          <a:xfrm>
            <a:off x="1298934" y="1280294"/>
            <a:ext cx="6591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หลักสำคัญสำหรับงานควบคุมคุณภาพให้ประสบความสำเร็จ มีดังนี้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3AF7D6C2-1B4E-48DD-8AB2-0A842FFE68B2}"/>
              </a:ext>
            </a:extLst>
          </p:cNvPr>
          <p:cNvGrpSpPr/>
          <p:nvPr/>
        </p:nvGrpSpPr>
        <p:grpSpPr>
          <a:xfrm>
            <a:off x="-19051" y="0"/>
            <a:ext cx="5561721" cy="1569660"/>
            <a:chOff x="-19051" y="0"/>
            <a:chExt cx="5561721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617306" y="294902"/>
              <a:ext cx="39253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การควบคุมคุณภาพ</a:t>
              </a:r>
              <a:endPara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12" name="กลุ่ม 11">
              <a:extLst>
                <a:ext uri="{FF2B5EF4-FFF2-40B4-BE49-F238E27FC236}">
                  <a16:creationId xmlns:a16="http://schemas.microsoft.com/office/drawing/2014/main" id="{6FB3540A-F4D1-4560-9AAD-BD5923043087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3" name="Picture 8">
                <a:extLst>
                  <a:ext uri="{FF2B5EF4-FFF2-40B4-BE49-F238E27FC236}">
                    <a16:creationId xmlns:a16="http://schemas.microsoft.com/office/drawing/2014/main" id="{EBA37E26-7BAB-4595-A2E3-42BD53397E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6" name="ตัวแทนหมายเลขสไลด์ 15">
                <a:extLst>
                  <a:ext uri="{FF2B5EF4-FFF2-40B4-BE49-F238E27FC236}">
                    <a16:creationId xmlns:a16="http://schemas.microsoft.com/office/drawing/2014/main" id="{5D0CE2F1-E00D-46E6-8557-A82D8039267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5.</a:t>
                </a:r>
              </a:p>
            </p:txBody>
          </p:sp>
        </p:grp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0B0D89C1-888C-4AAB-A159-7F6069F427E0}"/>
              </a:ext>
            </a:extLst>
          </p:cNvPr>
          <p:cNvGrpSpPr/>
          <p:nvPr/>
        </p:nvGrpSpPr>
        <p:grpSpPr>
          <a:xfrm>
            <a:off x="7890878" y="1128605"/>
            <a:ext cx="3646311" cy="5068711"/>
            <a:chOff x="7890878" y="1128605"/>
            <a:chExt cx="3646311" cy="5068711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74F1DC7B-238B-4C7D-A666-4FF556D2A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0878" y="1128605"/>
              <a:ext cx="3646311" cy="5068711"/>
            </a:xfrm>
            <a:prstGeom prst="rect">
              <a:avLst/>
            </a:prstGeom>
          </p:spPr>
        </p:pic>
        <p:pic>
          <p:nvPicPr>
            <p:cNvPr id="20" name="Picture 7">
              <a:extLst>
                <a:ext uri="{FF2B5EF4-FFF2-40B4-BE49-F238E27FC236}">
                  <a16:creationId xmlns:a16="http://schemas.microsoft.com/office/drawing/2014/main" id="{00D2E5E1-F2A5-46EF-AC98-49EB9FC7B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13126" y="1424937"/>
              <a:ext cx="3220158" cy="4497561"/>
            </a:xfrm>
            <a:prstGeom prst="rect">
              <a:avLst/>
            </a:prstGeom>
          </p:spPr>
        </p:pic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E074EF49-C847-43B1-B17E-2654539D2099}"/>
                </a:ext>
              </a:extLst>
            </p:cNvPr>
            <p:cNvSpPr/>
            <p:nvPr/>
          </p:nvSpPr>
          <p:spPr>
            <a:xfrm>
              <a:off x="8592289" y="1990208"/>
              <a:ext cx="2243487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01</a:t>
              </a:r>
            </a:p>
            <a:p>
              <a:pPr algn="ctr"/>
              <a:r>
                <a:rPr lang="en-US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</a:p>
            <a:p>
              <a:pPr algn="ctr"/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จุดสำคัญสำหรับการควบคุมคุณภาพในกระบวนการ</a:t>
              </a:r>
              <a:endPara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9EDD1374-04D0-494C-B0B7-79BD0D8F99DB}"/>
              </a:ext>
            </a:extLst>
          </p:cNvPr>
          <p:cNvGrpSpPr/>
          <p:nvPr/>
        </p:nvGrpSpPr>
        <p:grpSpPr>
          <a:xfrm>
            <a:off x="1832425" y="2197507"/>
            <a:ext cx="2271304" cy="2077623"/>
            <a:chOff x="1832425" y="2197507"/>
            <a:chExt cx="2271304" cy="2077623"/>
          </a:xfrm>
        </p:grpSpPr>
        <p:pic>
          <p:nvPicPr>
            <p:cNvPr id="24" name="Picture 7">
              <a:extLst>
                <a:ext uri="{FF2B5EF4-FFF2-40B4-BE49-F238E27FC236}">
                  <a16:creationId xmlns:a16="http://schemas.microsoft.com/office/drawing/2014/main" id="{C83D3E11-C92E-4196-B2B4-682497F31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2425" y="2197507"/>
              <a:ext cx="2271304" cy="2077623"/>
            </a:xfrm>
            <a:prstGeom prst="rect">
              <a:avLst/>
            </a:prstGeom>
          </p:spPr>
        </p:pic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id="{31005A09-F4EA-4E51-8257-3BF57B914B8A}"/>
                </a:ext>
              </a:extLst>
            </p:cNvPr>
            <p:cNvSpPr/>
            <p:nvPr/>
          </p:nvSpPr>
          <p:spPr>
            <a:xfrm>
              <a:off x="2035392" y="2626092"/>
              <a:ext cx="1910962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1. </a:t>
              </a:r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นโยบายและวัตถุประสงค์</a:t>
              </a:r>
              <a:endPara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67CADEC1-749A-4080-A6CA-AC5629B3571E}"/>
              </a:ext>
            </a:extLst>
          </p:cNvPr>
          <p:cNvSpPr/>
          <p:nvPr/>
        </p:nvSpPr>
        <p:spPr>
          <a:xfrm>
            <a:off x="4233340" y="2582360"/>
            <a:ext cx="21176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ความเป็นผู้นำในการปรับปรุงคุณภาพ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D7B530A-C61E-46FB-A46E-0D0CBBA55ECA}"/>
              </a:ext>
            </a:extLst>
          </p:cNvPr>
          <p:cNvSpPr/>
          <p:nvPr/>
        </p:nvSpPr>
        <p:spPr>
          <a:xfrm>
            <a:off x="1675050" y="4836610"/>
            <a:ext cx="2271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การวางแผนและการดำเนินการควบคุม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EA4950EC-6AC1-40F7-840B-C79DB1B43D77}"/>
              </a:ext>
            </a:extLst>
          </p:cNvPr>
          <p:cNvGrpSpPr/>
          <p:nvPr/>
        </p:nvGrpSpPr>
        <p:grpSpPr>
          <a:xfrm>
            <a:off x="4079655" y="4213298"/>
            <a:ext cx="2271304" cy="2077623"/>
            <a:chOff x="4079655" y="4213298"/>
            <a:chExt cx="2271304" cy="2077623"/>
          </a:xfrm>
        </p:grpSpPr>
        <p:pic>
          <p:nvPicPr>
            <p:cNvPr id="22" name="Picture 7">
              <a:extLst>
                <a:ext uri="{FF2B5EF4-FFF2-40B4-BE49-F238E27FC236}">
                  <a16:creationId xmlns:a16="http://schemas.microsoft.com/office/drawing/2014/main" id="{D8019264-DB12-4857-A3E9-45E89FD15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79655" y="4213298"/>
              <a:ext cx="2271304" cy="2077623"/>
            </a:xfrm>
            <a:prstGeom prst="rect">
              <a:avLst/>
            </a:prstGeom>
          </p:spPr>
        </p:pic>
        <p:sp>
          <p:nvSpPr>
            <p:cNvPr id="15" name="สี่เหลี่ยมผืนผ้า 14">
              <a:extLst>
                <a:ext uri="{FF2B5EF4-FFF2-40B4-BE49-F238E27FC236}">
                  <a16:creationId xmlns:a16="http://schemas.microsoft.com/office/drawing/2014/main" id="{B568EF70-3D09-4CD1-AB30-025598671750}"/>
                </a:ext>
              </a:extLst>
            </p:cNvPr>
            <p:cNvSpPr/>
            <p:nvPr/>
          </p:nvSpPr>
          <p:spPr>
            <a:xfrm>
              <a:off x="4622905" y="4982183"/>
              <a:ext cx="172805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4. </a:t>
              </a:r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การจูงใจ</a:t>
              </a:r>
              <a:endPara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46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B953562E-D62F-45C4-80FF-0B996B71D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571" y="14147"/>
            <a:ext cx="8171428" cy="5809524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B574C590-4F0E-4050-AC39-23775194E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2724150" cy="6858000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D5634025-127D-4888-A8A9-A7E08C34B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78" y="1354246"/>
            <a:ext cx="3220158" cy="4497561"/>
          </a:xfrm>
          <a:prstGeom prst="rect">
            <a:avLst/>
          </a:prstGeom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ECC7992B-A658-43CA-BDF6-6AFC43AF98D0}"/>
              </a:ext>
            </a:extLst>
          </p:cNvPr>
          <p:cNvGrpSpPr/>
          <p:nvPr/>
        </p:nvGrpSpPr>
        <p:grpSpPr>
          <a:xfrm>
            <a:off x="619230" y="1057914"/>
            <a:ext cx="3646311" cy="5068711"/>
            <a:chOff x="619230" y="1057914"/>
            <a:chExt cx="3646311" cy="5068711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18CC606F-8CF6-4379-B357-7852BA814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9230" y="1057914"/>
              <a:ext cx="3646311" cy="5068711"/>
            </a:xfrm>
            <a:prstGeom prst="rect">
              <a:avLst/>
            </a:prstGeom>
          </p:spPr>
        </p:pic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E074EF49-C847-43B1-B17E-2654539D2099}"/>
                </a:ext>
              </a:extLst>
            </p:cNvPr>
            <p:cNvSpPr/>
            <p:nvPr/>
          </p:nvSpPr>
          <p:spPr>
            <a:xfrm>
              <a:off x="1055425" y="1869345"/>
              <a:ext cx="2773919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02</a:t>
              </a:r>
            </a:p>
            <a:p>
              <a:pPr algn="ctr"/>
              <a:endPara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pPr algn="ctr"/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องค์ประกอบในการควบคุมคุณภาพและเครื่องมือที่ใช้</a:t>
              </a:r>
              <a:endPara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531B374D-959E-4CBC-BAA7-EA013FACB942}"/>
              </a:ext>
            </a:extLst>
          </p:cNvPr>
          <p:cNvSpPr/>
          <p:nvPr/>
        </p:nvSpPr>
        <p:spPr>
          <a:xfrm>
            <a:off x="4605070" y="4485446"/>
            <a:ext cx="70024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แนวทางความคิดเกี่ยวกับคุณภาพใน</a:t>
            </a:r>
            <a:r>
              <a:rPr lang="th-TH" sz="2800" b="1" dirty="0" err="1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ที่นี้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จะนำเสนอเครื่องมือ วิธีการที่ใช้ในการควบคุมคุณภาพในระดับพื้นฐานทั่วไป คือ การกำหนดมาตรฐานและการตรวจสอบการควบคุมคุณภาพโดยใช้สถิติและกิจกรรมในกลุ่มสร้างคุณภาพ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71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9DF60623-9818-4676-A272-9CD9D90E2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29" y="19156"/>
            <a:ext cx="8240458" cy="6773934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3801ABEA-9F21-4E92-9E83-EDC5E0383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850" y="19327"/>
            <a:ext cx="2724150" cy="685800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9E6AB94-4E0B-47C6-A342-85B0647A7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482" y="1106150"/>
            <a:ext cx="3646311" cy="5068711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15AA72AB-E596-4A35-A60F-DBEA6355E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2730" y="1402482"/>
            <a:ext cx="3220158" cy="4497561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3F4A40CB-5420-4DD0-B6B7-BD12BDA6BF80}"/>
              </a:ext>
            </a:extLst>
          </p:cNvPr>
          <p:cNvSpPr/>
          <p:nvPr/>
        </p:nvSpPr>
        <p:spPr>
          <a:xfrm>
            <a:off x="1544861" y="28285"/>
            <a:ext cx="5249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ใบตรวจสอบ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Check sheet)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F3BB8716-1B5D-415E-9E27-19350849CB5D}"/>
              </a:ext>
            </a:extLst>
          </p:cNvPr>
          <p:cNvSpPr/>
          <p:nvPr/>
        </p:nvSpPr>
        <p:spPr>
          <a:xfrm>
            <a:off x="1544861" y="583391"/>
            <a:ext cx="5249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การจำแนกข้อมูล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Stratification)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EF206632-67F9-4D27-8355-262F68247ABE}"/>
              </a:ext>
            </a:extLst>
          </p:cNvPr>
          <p:cNvSpPr/>
          <p:nvPr/>
        </p:nvSpPr>
        <p:spPr>
          <a:xfrm>
            <a:off x="1544861" y="1185185"/>
            <a:ext cx="5249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กราฟ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Graph)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0B66EE09-25F4-492F-B55B-E7023700A897}"/>
              </a:ext>
            </a:extLst>
          </p:cNvPr>
          <p:cNvSpPr/>
          <p:nvPr/>
        </p:nvSpPr>
        <p:spPr>
          <a:xfrm>
            <a:off x="1507836" y="1824380"/>
            <a:ext cx="5249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4.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แผนภูมิพา</a:t>
            </a:r>
            <a:r>
              <a:rPr lang="th-TH" sz="2800" b="1" dirty="0" err="1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เร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โต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Pareto Diagram)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9A5A5DFA-2D61-4836-922E-1A40F28EEE2D}"/>
              </a:ext>
            </a:extLst>
          </p:cNvPr>
          <p:cNvSpPr/>
          <p:nvPr/>
        </p:nvSpPr>
        <p:spPr>
          <a:xfrm>
            <a:off x="1507836" y="2420858"/>
            <a:ext cx="5902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5.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ผังแสดงเหตุและผล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Cause-and-Effect Diagram)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2AB95217-C431-42D8-B522-0630C4EEF500}"/>
              </a:ext>
            </a:extLst>
          </p:cNvPr>
          <p:cNvSpPr/>
          <p:nvPr/>
        </p:nvSpPr>
        <p:spPr>
          <a:xfrm>
            <a:off x="1507836" y="2983035"/>
            <a:ext cx="5249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6. </a:t>
            </a:r>
            <a:r>
              <a:rPr lang="th-TH" sz="2800" b="1" dirty="0" err="1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ฮิส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โตแกรม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Histogram)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7F88614A-5F1F-49B9-8A33-34F318711430}"/>
              </a:ext>
            </a:extLst>
          </p:cNvPr>
          <p:cNvSpPr/>
          <p:nvPr/>
        </p:nvSpPr>
        <p:spPr>
          <a:xfrm>
            <a:off x="1507835" y="3472669"/>
            <a:ext cx="5249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7.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ผังการกระจาย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Scatter Diagram)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074EF49-C847-43B1-B17E-2654539D2099}"/>
              </a:ext>
            </a:extLst>
          </p:cNvPr>
          <p:cNvSpPr/>
          <p:nvPr/>
        </p:nvSpPr>
        <p:spPr>
          <a:xfrm>
            <a:off x="8309225" y="1982613"/>
            <a:ext cx="25207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03</a:t>
            </a:r>
          </a:p>
          <a:p>
            <a:pPr algn="ctr"/>
            <a:endParaRPr lang="en-US" sz="2000" b="1" dirty="0">
              <a:solidFill>
                <a:schemeClr val="accent5">
                  <a:lumMod val="20000"/>
                  <a:lumOff val="80000"/>
                </a:schemeClr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ctr"/>
            <a:r>
              <a:rPr lang="th-TH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เทคนิคทางสถิติที่ใช้ในการควบคุมคุณภาพ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290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>
            <a:extLst>
              <a:ext uri="{FF2B5EF4-FFF2-40B4-BE49-F238E27FC236}">
                <a16:creationId xmlns:a16="http://schemas.microsoft.com/office/drawing/2014/main" id="{7C24D12E-F639-404D-B2A9-5F39674B1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52970A99-3EE7-4E28-9F1D-8C72B99CB219}"/>
              </a:ext>
            </a:extLst>
          </p:cNvPr>
          <p:cNvSpPr/>
          <p:nvPr/>
        </p:nvSpPr>
        <p:spPr>
          <a:xfrm>
            <a:off x="391019" y="4296210"/>
            <a:ext cx="3480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การบริหารคุณภาพที่ทุกคนมีส่วนร่วม (</a:t>
            </a:r>
            <a:r>
              <a:rPr lang="en-US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Total Quality Management : TQM)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E5659E61-CB7F-4F21-BF75-6DB1F997D1E5}"/>
              </a:ext>
            </a:extLst>
          </p:cNvPr>
          <p:cNvSpPr/>
          <p:nvPr/>
        </p:nvSpPr>
        <p:spPr>
          <a:xfrm>
            <a:off x="8265762" y="2209660"/>
            <a:ext cx="33988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ความหมายของ 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TQM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การบริหารคุณภาพแบบเบ็ดเสร็จ (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TQM)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แนวทางในการบริหารขององค์การที่มุ่งเน้นคุณภาพ โดยสมาชิกทุกคนขององค์การมีส่วนร่วมและมุ่งหมายผลกำไรในระยะยาวด้วยการสร้างความพึงพอใจให้แก่ลูกค้า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5B4566A4-92BD-4433-B6EF-8F2F799ED9C1}"/>
              </a:ext>
            </a:extLst>
          </p:cNvPr>
          <p:cNvGrpSpPr/>
          <p:nvPr/>
        </p:nvGrpSpPr>
        <p:grpSpPr>
          <a:xfrm>
            <a:off x="-19051" y="0"/>
            <a:ext cx="8628478" cy="1569660"/>
            <a:chOff x="-19051" y="0"/>
            <a:chExt cx="8628478" cy="1569660"/>
          </a:xfrm>
        </p:grpSpPr>
        <p:sp>
          <p:nvSpPr>
            <p:cNvPr id="5" name="สี่เหลี่ยมผืนผ้า 7">
              <a:extLst>
                <a:ext uri="{FF2B5EF4-FFF2-40B4-BE49-F238E27FC236}">
                  <a16:creationId xmlns:a16="http://schemas.microsoft.com/office/drawing/2014/main" id="{6F0D9448-03D0-4141-8932-3A7938CC302A}"/>
                </a:ext>
              </a:extLst>
            </p:cNvPr>
            <p:cNvSpPr/>
            <p:nvPr/>
          </p:nvSpPr>
          <p:spPr>
            <a:xfrm>
              <a:off x="1612617" y="201229"/>
              <a:ext cx="699681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การบริหารงานคุณภาพแบบเบ็ดเสร็จ</a:t>
              </a:r>
              <a:endPara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C1827038-B16C-4935-8596-4DA3B0A4C8FB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1" name="Picture 8">
                <a:extLst>
                  <a:ext uri="{FF2B5EF4-FFF2-40B4-BE49-F238E27FC236}">
                    <a16:creationId xmlns:a16="http://schemas.microsoft.com/office/drawing/2014/main" id="{CA37F5A5-BA9B-476F-9D26-DF988B3BF8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2" name="ตัวแทนหมายเลขสไลด์ 15">
                <a:extLst>
                  <a:ext uri="{FF2B5EF4-FFF2-40B4-BE49-F238E27FC236}">
                    <a16:creationId xmlns:a16="http://schemas.microsoft.com/office/drawing/2014/main" id="{09B83362-A1B8-48A1-B8E9-8D5D941E13F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6.</a:t>
                </a:r>
              </a:p>
            </p:txBody>
          </p:sp>
        </p:grp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757AEB66-85FD-49A3-B5DD-33D16C5B1361}"/>
              </a:ext>
            </a:extLst>
          </p:cNvPr>
          <p:cNvGrpSpPr/>
          <p:nvPr/>
        </p:nvGrpSpPr>
        <p:grpSpPr>
          <a:xfrm>
            <a:off x="415626" y="2220613"/>
            <a:ext cx="3692350" cy="1974206"/>
            <a:chOff x="415626" y="2220613"/>
            <a:chExt cx="3692350" cy="1974206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E058D3C5-2A63-4F37-B8B5-987035D98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6134" y="2220613"/>
              <a:ext cx="778846" cy="778846"/>
            </a:xfrm>
            <a:prstGeom prst="rect">
              <a:avLst/>
            </a:prstGeom>
          </p:spPr>
        </p:pic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BA31AE6B-6654-4091-969B-762F1A57AEAB}"/>
                </a:ext>
              </a:extLst>
            </p:cNvPr>
            <p:cNvSpPr/>
            <p:nvPr/>
          </p:nvSpPr>
          <p:spPr>
            <a:xfrm>
              <a:off x="415626" y="3117601"/>
              <a:ext cx="369235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การบริหารคุณภาพทีคิวเอ็ม (</a:t>
              </a:r>
              <a:r>
                <a:rPr lang="en-US" sz="32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TQM)</a:t>
              </a:r>
            </a:p>
          </p:txBody>
        </p:sp>
      </p:grpSp>
      <p:pic>
        <p:nvPicPr>
          <p:cNvPr id="15" name="Picture 7">
            <a:extLst>
              <a:ext uri="{FF2B5EF4-FFF2-40B4-BE49-F238E27FC236}">
                <a16:creationId xmlns:a16="http://schemas.microsoft.com/office/drawing/2014/main" id="{3D0924B8-D7E4-4B50-B5BF-337C8976E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959" y="1569660"/>
            <a:ext cx="2776689" cy="4690463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F6B9C3D9-50EB-48B9-8F10-0A4FFE365A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9284" y="1138183"/>
            <a:ext cx="3282832" cy="483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1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765ABCB-16CA-466A-A96D-960BA2D13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4EC7855A-09FB-432F-821A-B2EE8C77A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3331"/>
            <a:ext cx="12192000" cy="304800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3563F3B9-009C-4130-B5D8-E90CF79D8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275" y="2110154"/>
            <a:ext cx="5534025" cy="3981157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52970A99-3EE7-4E28-9F1D-8C72B99CB219}"/>
              </a:ext>
            </a:extLst>
          </p:cNvPr>
          <p:cNvSpPr/>
          <p:nvPr/>
        </p:nvSpPr>
        <p:spPr>
          <a:xfrm>
            <a:off x="6574301" y="3140237"/>
            <a:ext cx="51581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QCC </a:t>
            </a:r>
            <a:r>
              <a:rPr lang="th-TH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สามารถกล่าวได้ว่าเป็นกิจกรรมที่สร้างความร่วมมือร่วมใจในการสร้างผลงานให้ได้คุณภาพตามเป้าหมาย โดยการค้นหาจุดอ่อนและหาสาเหตุของปัญหา </a:t>
            </a:r>
            <a:r>
              <a:rPr lang="en-US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  QCC </a:t>
            </a:r>
            <a:r>
              <a:rPr lang="th-TH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จะใช้ข้อมูลจริงในการแก้ปัญหา โดยต้องมีข้อมูลของปัญหาที่ชัดเจนและมีหลักฐานที่สามารถเชื่อถือได้ จึงจะทำให้การนำเสนอแนวทางการแก้ไขปัญหาได้รับการ</a:t>
            </a:r>
            <a:endParaRPr lang="en-US" sz="24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1A3D2B3E-B0AC-4086-BEB9-73404C5280E6}"/>
              </a:ext>
            </a:extLst>
          </p:cNvPr>
          <p:cNvGrpSpPr/>
          <p:nvPr/>
        </p:nvGrpSpPr>
        <p:grpSpPr>
          <a:xfrm>
            <a:off x="266700" y="532820"/>
            <a:ext cx="3994054" cy="1747611"/>
            <a:chOff x="266700" y="532820"/>
            <a:chExt cx="3994054" cy="1747611"/>
          </a:xfrm>
        </p:grpSpPr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BA31AE6B-6654-4091-969B-762F1A57AEAB}"/>
                </a:ext>
              </a:extLst>
            </p:cNvPr>
            <p:cNvSpPr/>
            <p:nvPr/>
          </p:nvSpPr>
          <p:spPr>
            <a:xfrm>
              <a:off x="266700" y="1449434"/>
              <a:ext cx="39940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หลักการควบคุมคุณภาพกิจกรรมคิวซีซี</a:t>
              </a:r>
              <a:endParaRPr lang="en-US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r>
                <a:rPr lang="th-TH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(</a:t>
              </a:r>
              <a:r>
                <a:rPr lang="en-US" sz="24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Quality Control Circle : QCC)</a:t>
              </a:r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6C3285FD-A960-42AC-98F2-CD2FAAEDF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5558" y="532820"/>
              <a:ext cx="778846" cy="778846"/>
            </a:xfrm>
            <a:prstGeom prst="rect">
              <a:avLst/>
            </a:prstGeom>
          </p:spPr>
        </p:pic>
      </p:grp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4884A44-6047-470B-B020-707F9EC47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931" y="2623331"/>
            <a:ext cx="577444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4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9">
            <a:extLst>
              <a:ext uri="{FF2B5EF4-FFF2-40B4-BE49-F238E27FC236}">
                <a16:creationId xmlns:a16="http://schemas.microsoft.com/office/drawing/2014/main" id="{002458A8-39E1-4F94-A8A2-2F7D8952E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FEC3795F-959C-434D-BDD0-D3CC2BBC34B6}"/>
              </a:ext>
            </a:extLst>
          </p:cNvPr>
          <p:cNvGrpSpPr/>
          <p:nvPr/>
        </p:nvGrpSpPr>
        <p:grpSpPr>
          <a:xfrm>
            <a:off x="-19051" y="0"/>
            <a:ext cx="9183630" cy="1569660"/>
            <a:chOff x="-19051" y="0"/>
            <a:chExt cx="9183630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511276" y="294902"/>
              <a:ext cx="765330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ความหมายและความสำคัญของคุณภาพ</a:t>
              </a:r>
              <a:endParaRPr 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535BDBE5-C7A7-41E6-9691-BBB6A90168C3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1" name="Picture 8">
                <a:extLst>
                  <a:ext uri="{FF2B5EF4-FFF2-40B4-BE49-F238E27FC236}">
                    <a16:creationId xmlns:a16="http://schemas.microsoft.com/office/drawing/2014/main" id="{EEE9CBCF-F094-48B8-BAAF-0D25236ED4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2" name="ตัวแทนหมายเลขสไลด์ 15">
                <a:extLst>
                  <a:ext uri="{FF2B5EF4-FFF2-40B4-BE49-F238E27FC236}">
                    <a16:creationId xmlns:a16="http://schemas.microsoft.com/office/drawing/2014/main" id="{46B6FD16-80CF-42FB-B703-0AD58E14F74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1.</a:t>
                </a:r>
              </a:p>
            </p:txBody>
          </p:sp>
        </p:grpSp>
      </p:grpSp>
      <p:pic>
        <p:nvPicPr>
          <p:cNvPr id="14" name="Picture 1">
            <a:extLst>
              <a:ext uri="{FF2B5EF4-FFF2-40B4-BE49-F238E27FC236}">
                <a16:creationId xmlns:a16="http://schemas.microsoft.com/office/drawing/2014/main" id="{717BE5D1-1876-4D54-9C7E-0E2462533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2" y="2038757"/>
            <a:ext cx="12211051" cy="3761542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074EF49-C847-43B1-B17E-2654539D2099}"/>
              </a:ext>
            </a:extLst>
          </p:cNvPr>
          <p:cNvSpPr/>
          <p:nvPr/>
        </p:nvSpPr>
        <p:spPr>
          <a:xfrm>
            <a:off x="461314" y="2244059"/>
            <a:ext cx="520796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คุณภาพมีความหมายหลายอย่าง </a:t>
            </a:r>
            <a:endParaRPr lang="en-US" sz="3000" b="1" dirty="0">
              <a:solidFill>
                <a:schemeClr val="accent5">
                  <a:lumMod val="20000"/>
                  <a:lumOff val="80000"/>
                </a:schemeClr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endParaRPr lang="en-US" sz="2400" dirty="0">
              <a:solidFill>
                <a:schemeClr val="accent5">
                  <a:lumMod val="20000"/>
                  <a:lumOff val="80000"/>
                </a:schemeClr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2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เช่น ความเหมาะสมต่อการใช้งาน การทำงานได้อย่างคาดหมายเป็นมาตรฐาน แต่ในปัจจุบันคุณภาพจะเน้นถึงความต้องการของผู้ซื้อ นั่นคือ ผลิตภัณฑ์สิ่งใดก็ตามที่ผู้บริโภคมีความพอใจ ผลิตภัณฑ์นั้นมีคุณภาพ ลักษณะของผลิตภัณฑ์ที่มีคุณภาพที่สำคัญมี 2 อย่าง คือ</a:t>
            </a:r>
            <a:endParaRPr lang="en-US" sz="2600" b="1" dirty="0">
              <a:solidFill>
                <a:schemeClr val="accent5">
                  <a:lumMod val="20000"/>
                  <a:lumOff val="80000"/>
                </a:schemeClr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735E92CB-FBA2-4AA2-9FD7-557DC07D2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359245"/>
            <a:ext cx="5347866" cy="4268432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38BD1E90-4FCF-4370-AEAA-B70D564A2947}"/>
              </a:ext>
            </a:extLst>
          </p:cNvPr>
          <p:cNvSpPr/>
          <p:nvPr/>
        </p:nvSpPr>
        <p:spPr>
          <a:xfrm>
            <a:off x="6434408" y="2241561"/>
            <a:ext cx="45383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1)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หน้าที่ ความคงทน ความมั่นคง การอยู่ในสภาพที่ดีทำงานได้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E8DB55F0-C92B-4DA9-B0DD-313658075809}"/>
              </a:ext>
            </a:extLst>
          </p:cNvPr>
          <p:cNvSpPr/>
          <p:nvPr/>
        </p:nvSpPr>
        <p:spPr>
          <a:xfrm>
            <a:off x="6434408" y="3829103"/>
            <a:ext cx="453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2)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รูปร่างลักษณะ ความสวยงาม สี ความเรียบร้อยกลมกลืนของเส้นแนวหรือโครงสร้างของผลิตภัณฑ์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62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3193706F-0AEB-48A6-8B0E-C2858EFB5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2178982"/>
            <a:ext cx="11696700" cy="3193366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52970A99-3EE7-4E28-9F1D-8C72B99CB219}"/>
              </a:ext>
            </a:extLst>
          </p:cNvPr>
          <p:cNvSpPr/>
          <p:nvPr/>
        </p:nvSpPr>
        <p:spPr>
          <a:xfrm>
            <a:off x="486311" y="2334900"/>
            <a:ext cx="48499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กิจกรรม 5 ส. เป็นกระบวนการหนึ่งที่เป็นระบบที่มีแนวปฏิบัติที่เหมาะสมสามารถนำมาใช้เพื่อปรับปรุงแก้ไขงานและรักษาสิ่งแวดล้อมในสถานที่ทำงานให้ดีขึ้น ทั้งในส่วนงานด้านการผลิตและด้านการบริการซึ่งนำมาใช้ในการเพิ่มประสิทธิภาพการทำงานขององค์การได้อีกทางหนึ่ง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AE0A15F6-51A9-4605-8530-00582ECA4555}"/>
              </a:ext>
            </a:extLst>
          </p:cNvPr>
          <p:cNvGrpSpPr/>
          <p:nvPr/>
        </p:nvGrpSpPr>
        <p:grpSpPr>
          <a:xfrm>
            <a:off x="892712" y="527322"/>
            <a:ext cx="2010510" cy="1492577"/>
            <a:chOff x="892712" y="527322"/>
            <a:chExt cx="2010510" cy="1492577"/>
          </a:xfrm>
        </p:grpSpPr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BA31AE6B-6654-4091-969B-762F1A57AEAB}"/>
                </a:ext>
              </a:extLst>
            </p:cNvPr>
            <p:cNvSpPr/>
            <p:nvPr/>
          </p:nvSpPr>
          <p:spPr>
            <a:xfrm>
              <a:off x="892712" y="1435124"/>
              <a:ext cx="201051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กิจกรรม 5 ส.</a:t>
              </a:r>
              <a:endParaRPr lang="en-US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486A6840-90D7-4E48-B26A-D16D69C5B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8544" y="527322"/>
              <a:ext cx="778846" cy="778846"/>
            </a:xfrm>
            <a:prstGeom prst="rect">
              <a:avLst/>
            </a:prstGeom>
          </p:spPr>
        </p:pic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C4C6624B-414D-4AA4-B71D-E01C95FE6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594" y="1306168"/>
            <a:ext cx="5723694" cy="483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5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50C978A-A914-40B6-A44B-33CB9B8BC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38804457-2CC2-4778-A953-3F38DF389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4522"/>
            <a:ext cx="12192000" cy="304800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F799DC47-7FB0-4E04-9669-13784D599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275" y="2111622"/>
            <a:ext cx="5534025" cy="3733800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52970A99-3EE7-4E28-9F1D-8C72B99CB219}"/>
              </a:ext>
            </a:extLst>
          </p:cNvPr>
          <p:cNvSpPr/>
          <p:nvPr/>
        </p:nvSpPr>
        <p:spPr>
          <a:xfrm>
            <a:off x="760827" y="2855137"/>
            <a:ext cx="51350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การควบคุมคุณภาพคือ กระบวนการที่จัดทำขึ้นเพื่อให้ได้คุณภาพของผลิตภัณฑ์ตามที่กำหนดมาตรฐานไว้ การควบคุมคุณภาพพีดีซีเอ (</a:t>
            </a:r>
            <a:r>
              <a: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PDCA : Plan-Do-Check-Act) </a:t>
            </a:r>
            <a:r>
              <a:rPr lang="th-TH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มี 4 ขั้นตอนหลัก ๆ คือ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7696203C-027C-455D-BC5B-2CF0E163CA2D}"/>
              </a:ext>
            </a:extLst>
          </p:cNvPr>
          <p:cNvGrpSpPr/>
          <p:nvPr/>
        </p:nvGrpSpPr>
        <p:grpSpPr>
          <a:xfrm>
            <a:off x="760827" y="277496"/>
            <a:ext cx="3726768" cy="1907614"/>
            <a:chOff x="760827" y="523737"/>
            <a:chExt cx="3726768" cy="1907614"/>
          </a:xfrm>
        </p:grpSpPr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BA31AE6B-6654-4091-969B-762F1A57AEAB}"/>
                </a:ext>
              </a:extLst>
            </p:cNvPr>
            <p:cNvSpPr/>
            <p:nvPr/>
          </p:nvSpPr>
          <p:spPr>
            <a:xfrm>
              <a:off x="760827" y="1354133"/>
              <a:ext cx="372676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การควบคุมคุณภาพพีดีซีเอ (</a:t>
              </a:r>
              <a:r>
                <a:rPr lang="en-US" sz="32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PDCA)</a:t>
              </a:r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5974006C-FCE9-4B00-951B-787DC734D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3691" y="523737"/>
              <a:ext cx="778846" cy="778846"/>
            </a:xfrm>
            <a:prstGeom prst="rect">
              <a:avLst/>
            </a:prstGeom>
          </p:spPr>
        </p:pic>
      </p:grp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C9CFCEB0-63E7-45AA-AD87-D98380A4C7AD}"/>
              </a:ext>
            </a:extLst>
          </p:cNvPr>
          <p:cNvSpPr/>
          <p:nvPr/>
        </p:nvSpPr>
        <p:spPr>
          <a:xfrm>
            <a:off x="6632811" y="2312750"/>
            <a:ext cx="547730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P</a:t>
            </a:r>
            <a:r>
              <a:rPr lang="en-US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= Plan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การวางแผน,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D</a:t>
            </a:r>
            <a:r>
              <a:rPr lang="en-US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= Do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การปฏิบัติตามแผน, 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C</a:t>
            </a:r>
            <a:r>
              <a:rPr lang="en-US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= Check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การตรวจสอบ,</a:t>
            </a:r>
          </a:p>
          <a:p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A</a:t>
            </a:r>
            <a:r>
              <a:rPr lang="en-US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= Action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การดำเนินการให้เหมาะสม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330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9">
            <a:extLst>
              <a:ext uri="{FF2B5EF4-FFF2-40B4-BE49-F238E27FC236}">
                <a16:creationId xmlns:a16="http://schemas.microsoft.com/office/drawing/2014/main" id="{D4CAE1A1-DFC2-4DA4-8763-6F9BE86C6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1" y="-158137"/>
            <a:ext cx="12192000" cy="6857999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BA31AE6B-6654-4091-969B-762F1A57AEAB}"/>
              </a:ext>
            </a:extLst>
          </p:cNvPr>
          <p:cNvSpPr/>
          <p:nvPr/>
        </p:nvSpPr>
        <p:spPr>
          <a:xfrm>
            <a:off x="203833" y="1680523"/>
            <a:ext cx="36038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การตรวจสอบผลการดำเนินงานภายในองค์การ</a:t>
            </a:r>
            <a:endParaRPr lang="en-US" sz="32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E48F2629-3232-4564-9E98-0659228A83ED}"/>
              </a:ext>
            </a:extLst>
          </p:cNvPr>
          <p:cNvGrpSpPr/>
          <p:nvPr/>
        </p:nvGrpSpPr>
        <p:grpSpPr>
          <a:xfrm>
            <a:off x="-19051" y="0"/>
            <a:ext cx="8530005" cy="1569660"/>
            <a:chOff x="-19051" y="0"/>
            <a:chExt cx="8530005" cy="1569660"/>
          </a:xfrm>
        </p:grpSpPr>
        <p:sp>
          <p:nvSpPr>
            <p:cNvPr id="5" name="สี่เหลี่ยมผืนผ้า 7">
              <a:extLst>
                <a:ext uri="{FF2B5EF4-FFF2-40B4-BE49-F238E27FC236}">
                  <a16:creationId xmlns:a16="http://schemas.microsoft.com/office/drawing/2014/main" id="{6F0D9448-03D0-4141-8932-3A7938CC302A}"/>
                </a:ext>
              </a:extLst>
            </p:cNvPr>
            <p:cNvSpPr/>
            <p:nvPr/>
          </p:nvSpPr>
          <p:spPr>
            <a:xfrm>
              <a:off x="1492225" y="294902"/>
              <a:ext cx="701872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การวัดและตรวจสอบผลการดำเนินงาน</a:t>
              </a:r>
              <a:endPara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id="{C63DA58A-DF98-4FA2-B383-B0D69FBE55D2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5" name="Picture 8">
                <a:extLst>
                  <a:ext uri="{FF2B5EF4-FFF2-40B4-BE49-F238E27FC236}">
                    <a16:creationId xmlns:a16="http://schemas.microsoft.com/office/drawing/2014/main" id="{1242B25D-A664-45C9-9A25-F008B6D44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6" name="ตัวแทนหมายเลขสไลด์ 15">
                <a:extLst>
                  <a:ext uri="{FF2B5EF4-FFF2-40B4-BE49-F238E27FC236}">
                    <a16:creationId xmlns:a16="http://schemas.microsoft.com/office/drawing/2014/main" id="{E3A95FA3-4A34-41A0-B465-6856685FAA3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6.</a:t>
                </a:r>
              </a:p>
            </p:txBody>
          </p:sp>
        </p:grpSp>
      </p:grpSp>
      <p:pic>
        <p:nvPicPr>
          <p:cNvPr id="17" name="Picture 1">
            <a:extLst>
              <a:ext uri="{FF2B5EF4-FFF2-40B4-BE49-F238E27FC236}">
                <a16:creationId xmlns:a16="http://schemas.microsoft.com/office/drawing/2014/main" id="{7BEB67DB-9158-43A2-8926-02FB615C1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4351" y="547731"/>
            <a:ext cx="2077649" cy="5762538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D21DA72F-0BCA-461F-82FF-2995AC920A3F}"/>
              </a:ext>
            </a:extLst>
          </p:cNvPr>
          <p:cNvSpPr/>
          <p:nvPr/>
        </p:nvSpPr>
        <p:spPr>
          <a:xfrm>
            <a:off x="3455878" y="2894218"/>
            <a:ext cx="6658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-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การบรรลุวัตถุประสงค์คุณภาพและเป้าหมายตอบสนองความต้องการของลูกค้า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0681E293-93D5-4884-8D17-92BEF0D6F241}"/>
              </a:ext>
            </a:extLst>
          </p:cNvPr>
          <p:cNvSpPr/>
          <p:nvPr/>
        </p:nvSpPr>
        <p:spPr>
          <a:xfrm>
            <a:off x="3476479" y="3936486"/>
            <a:ext cx="6637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-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ค้นหาข้อผิดพลาดของแต่ละกระบวนการที่จะกลายเป็นจุดอ่อนขององค์การ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536230F4-16B8-4331-8A7B-BEED9F653265}"/>
              </a:ext>
            </a:extLst>
          </p:cNvPr>
          <p:cNvSpPr/>
          <p:nvPr/>
        </p:nvSpPr>
        <p:spPr>
          <a:xfrm>
            <a:off x="3476479" y="4973177"/>
            <a:ext cx="7018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-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หาทางแก้ไขจุดอ่อนและเสริมจุดแข็งให้มีประสิทธิภาพมากขึ้น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04BD4EE0-E90B-4C0C-BFF6-368CC7E781B2}"/>
              </a:ext>
            </a:extLst>
          </p:cNvPr>
          <p:cNvGrpSpPr/>
          <p:nvPr/>
        </p:nvGrpSpPr>
        <p:grpSpPr>
          <a:xfrm>
            <a:off x="422199" y="2894218"/>
            <a:ext cx="2714978" cy="2714978"/>
            <a:chOff x="422199" y="2894218"/>
            <a:chExt cx="2714978" cy="2714978"/>
          </a:xfrm>
        </p:grpSpPr>
        <p:pic>
          <p:nvPicPr>
            <p:cNvPr id="18" name="Picture 14">
              <a:extLst>
                <a:ext uri="{FF2B5EF4-FFF2-40B4-BE49-F238E27FC236}">
                  <a16:creationId xmlns:a16="http://schemas.microsoft.com/office/drawing/2014/main" id="{52F28506-D748-4D9D-9834-01FD226A8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199" y="2894218"/>
              <a:ext cx="2714978" cy="2714978"/>
            </a:xfrm>
            <a:prstGeom prst="rect">
              <a:avLst/>
            </a:prstGeom>
          </p:spPr>
        </p:pic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52970A99-3EE7-4E28-9F1D-8C72B99CB219}"/>
                </a:ext>
              </a:extLst>
            </p:cNvPr>
            <p:cNvSpPr/>
            <p:nvPr/>
          </p:nvSpPr>
          <p:spPr>
            <a:xfrm>
              <a:off x="577124" y="3243567"/>
              <a:ext cx="2396277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การตรวจสอบผลการดำเนินงานภายในองค์การมีเป้าหมายสำคัญคือ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290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51F95C29-01E3-40C2-A155-146D2D968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2945114"/>
            <a:ext cx="12192002" cy="3920258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BA31AE6B-6654-4091-969B-762F1A57AEAB}"/>
              </a:ext>
            </a:extLst>
          </p:cNvPr>
          <p:cNvSpPr/>
          <p:nvPr/>
        </p:nvSpPr>
        <p:spPr>
          <a:xfrm>
            <a:off x="881576" y="682465"/>
            <a:ext cx="41271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การวัดและตรวจสอบผลิตภัณฑ์</a:t>
            </a:r>
            <a:endParaRPr lang="en-US" sz="32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7577084D-0607-4E06-B6B3-351F13AA400C}"/>
              </a:ext>
            </a:extLst>
          </p:cNvPr>
          <p:cNvGrpSpPr/>
          <p:nvPr/>
        </p:nvGrpSpPr>
        <p:grpSpPr>
          <a:xfrm>
            <a:off x="881577" y="1487406"/>
            <a:ext cx="3212122" cy="2714978"/>
            <a:chOff x="881577" y="1487406"/>
            <a:chExt cx="3212122" cy="2714978"/>
          </a:xfrm>
        </p:grpSpPr>
        <p:pic>
          <p:nvPicPr>
            <p:cNvPr id="9" name="Picture 14">
              <a:extLst>
                <a:ext uri="{FF2B5EF4-FFF2-40B4-BE49-F238E27FC236}">
                  <a16:creationId xmlns:a16="http://schemas.microsoft.com/office/drawing/2014/main" id="{B8B14A51-596A-4C07-AE40-4AEF248CE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577" y="1487406"/>
              <a:ext cx="3212122" cy="2714978"/>
            </a:xfrm>
            <a:prstGeom prst="rect">
              <a:avLst/>
            </a:prstGeom>
          </p:spPr>
        </p:pic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52970A99-3EE7-4E28-9F1D-8C72B99CB219}"/>
                </a:ext>
              </a:extLst>
            </p:cNvPr>
            <p:cNvSpPr/>
            <p:nvPr/>
          </p:nvSpPr>
          <p:spPr>
            <a:xfrm>
              <a:off x="1084546" y="1721510"/>
              <a:ext cx="2806184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เป็นการตรวจสอบก่อนการส่งมอบเพื่อรับรองคุณภาพของผลิตภัณฑ์ตามที่ลูกค้าต้องการ</a:t>
              </a:r>
              <a:r>
                <a:rPr lang="en-US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มีขั้นตอนสำคัญดังนี้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6AE0C294-5CFF-464B-BF00-4175A8AF0FC2}"/>
              </a:ext>
            </a:extLst>
          </p:cNvPr>
          <p:cNvGrpSpPr/>
          <p:nvPr/>
        </p:nvGrpSpPr>
        <p:grpSpPr>
          <a:xfrm>
            <a:off x="6060586" y="633604"/>
            <a:ext cx="2306718" cy="2077623"/>
            <a:chOff x="6060586" y="633604"/>
            <a:chExt cx="2306718" cy="2077623"/>
          </a:xfrm>
        </p:grpSpPr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59AD33F8-E5BE-485C-BA73-D1914636D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633604"/>
              <a:ext cx="2271304" cy="2077623"/>
            </a:xfrm>
            <a:prstGeom prst="rect">
              <a:avLst/>
            </a:prstGeom>
          </p:spPr>
        </p:pic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D21DA72F-0BCA-461F-82FF-2995AC920A3F}"/>
                </a:ext>
              </a:extLst>
            </p:cNvPr>
            <p:cNvSpPr/>
            <p:nvPr/>
          </p:nvSpPr>
          <p:spPr>
            <a:xfrm>
              <a:off x="6060586" y="990454"/>
              <a:ext cx="216795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1. </a:t>
              </a:r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การวัดและตรวจสอบในกระบวนการผลิต</a:t>
              </a:r>
              <a:endPara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E0B8477C-CFBB-4036-AFBE-5C1F7855732D}"/>
              </a:ext>
            </a:extLst>
          </p:cNvPr>
          <p:cNvGrpSpPr/>
          <p:nvPr/>
        </p:nvGrpSpPr>
        <p:grpSpPr>
          <a:xfrm>
            <a:off x="8292031" y="622132"/>
            <a:ext cx="2334798" cy="2079281"/>
            <a:chOff x="8292031" y="622132"/>
            <a:chExt cx="2334798" cy="2079281"/>
          </a:xfrm>
        </p:grpSpPr>
        <p:pic>
          <p:nvPicPr>
            <p:cNvPr id="16" name="Picture 7">
              <a:extLst>
                <a:ext uri="{FF2B5EF4-FFF2-40B4-BE49-F238E27FC236}">
                  <a16:creationId xmlns:a16="http://schemas.microsoft.com/office/drawing/2014/main" id="{0C1ABE19-3461-43D2-93F0-8A0FC506F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92031" y="622132"/>
              <a:ext cx="2334798" cy="2079281"/>
            </a:xfrm>
            <a:prstGeom prst="rect">
              <a:avLst/>
            </a:prstGeom>
          </p:spPr>
        </p:pic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id="{0681E293-93D5-4884-8D17-92BEF0D6F241}"/>
                </a:ext>
              </a:extLst>
            </p:cNvPr>
            <p:cNvSpPr/>
            <p:nvPr/>
          </p:nvSpPr>
          <p:spPr>
            <a:xfrm>
              <a:off x="8359015" y="833513"/>
              <a:ext cx="225551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2. </a:t>
              </a:r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การทบทวนผลการวัดและตรวจสอบผลิตภัณฑ์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1884F532-EF1C-4EB8-BC66-6A7C4C3DF3B4}"/>
              </a:ext>
            </a:extLst>
          </p:cNvPr>
          <p:cNvGrpSpPr/>
          <p:nvPr/>
        </p:nvGrpSpPr>
        <p:grpSpPr>
          <a:xfrm>
            <a:off x="6096000" y="2659209"/>
            <a:ext cx="2255520" cy="2079281"/>
            <a:chOff x="6096000" y="2659209"/>
            <a:chExt cx="2255520" cy="2079281"/>
          </a:xfrm>
        </p:grpSpPr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075BD2AB-537A-4630-88BC-02FA36812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2659209"/>
              <a:ext cx="2255520" cy="2079281"/>
            </a:xfrm>
            <a:prstGeom prst="rect">
              <a:avLst/>
            </a:prstGeom>
          </p:spPr>
        </p:pic>
        <p:sp>
          <p:nvSpPr>
            <p:cNvPr id="12" name="สี่เหลี่ยมผืนผ้า 11">
              <a:extLst>
                <a:ext uri="{FF2B5EF4-FFF2-40B4-BE49-F238E27FC236}">
                  <a16:creationId xmlns:a16="http://schemas.microsoft.com/office/drawing/2014/main" id="{536230F4-16B8-4331-8A7B-BEED9F653265}"/>
                </a:ext>
              </a:extLst>
            </p:cNvPr>
            <p:cNvSpPr/>
            <p:nvPr/>
          </p:nvSpPr>
          <p:spPr>
            <a:xfrm>
              <a:off x="6279424" y="3031531"/>
              <a:ext cx="188038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3. </a:t>
              </a:r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การตรวจหรือทดสอบโดยลูกค้า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2111FCAC-4450-488B-A872-CAD32CD6C15F}"/>
              </a:ext>
            </a:extLst>
          </p:cNvPr>
          <p:cNvGrpSpPr/>
          <p:nvPr/>
        </p:nvGrpSpPr>
        <p:grpSpPr>
          <a:xfrm>
            <a:off x="8343230" y="2649395"/>
            <a:ext cx="2271304" cy="2077623"/>
            <a:chOff x="8343230" y="2649395"/>
            <a:chExt cx="2271304" cy="2077623"/>
          </a:xfrm>
        </p:grpSpPr>
        <p:pic>
          <p:nvPicPr>
            <p:cNvPr id="15" name="Picture 7">
              <a:extLst>
                <a:ext uri="{FF2B5EF4-FFF2-40B4-BE49-F238E27FC236}">
                  <a16:creationId xmlns:a16="http://schemas.microsoft.com/office/drawing/2014/main" id="{FD091CA7-93D6-4211-977A-7E6E18769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43230" y="2649395"/>
              <a:ext cx="2271304" cy="2077623"/>
            </a:xfrm>
            <a:prstGeom prst="rect">
              <a:avLst/>
            </a:prstGeom>
          </p:spPr>
        </p:pic>
        <p:sp>
          <p:nvSpPr>
            <p:cNvPr id="13" name="สี่เหลี่ยมผืนผ้า 12">
              <a:extLst>
                <a:ext uri="{FF2B5EF4-FFF2-40B4-BE49-F238E27FC236}">
                  <a16:creationId xmlns:a16="http://schemas.microsoft.com/office/drawing/2014/main" id="{A8F8E1F1-6062-4081-80B8-C91C87085BBE}"/>
                </a:ext>
              </a:extLst>
            </p:cNvPr>
            <p:cNvSpPr/>
            <p:nvPr/>
          </p:nvSpPr>
          <p:spPr>
            <a:xfrm>
              <a:off x="8659511" y="2995708"/>
              <a:ext cx="193923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4. </a:t>
              </a:r>
              <a:r>
                <a:rPr lang="th-TH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การรับรองผลิตภัณฑ์</a:t>
              </a:r>
              <a:endPara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46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BFFBB08-CE2B-4188-9DF3-771725669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456" y="590844"/>
            <a:ext cx="4235554" cy="5514535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E7837BB-454D-4173-A159-A3C4740DC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43" y="590844"/>
            <a:ext cx="5080559" cy="5514534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074EF49-C847-43B1-B17E-2654539D2099}"/>
              </a:ext>
            </a:extLst>
          </p:cNvPr>
          <p:cNvSpPr/>
          <p:nvPr/>
        </p:nvSpPr>
        <p:spPr>
          <a:xfrm>
            <a:off x="1123072" y="1209064"/>
            <a:ext cx="41176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คุณภาพผลิตภัณฑ์ 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(</a:t>
            </a:r>
            <a:r>
              <a:rPr lang="en-US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Product Quality) </a:t>
            </a:r>
          </a:p>
          <a:p>
            <a:pPr algn="thaiDist"/>
            <a:endParaRPr lang="en-US" sz="24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คือ ความเหมาะสมของผลิตภัณฑ์ในการบริโภคที่ตรงกับความต้องการและความปรารถนาของลูกค้า ความเหมาะสมในการบริการโภคนั้น ถูกกำาหนดด้วยคุณภาพในการออกแบบผลิตภัณฑ์และคุณภาพของสินค้าที่ตรงตามมาตรฐานที่ได้กำหนดไว้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459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9">
            <a:extLst>
              <a:ext uri="{FF2B5EF4-FFF2-40B4-BE49-F238E27FC236}">
                <a16:creationId xmlns:a16="http://schemas.microsoft.com/office/drawing/2014/main" id="{D7BC10AD-E87B-4691-8AFB-71684B4C8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BBB82CDC-464A-49CD-A226-92B8E655FA59}"/>
              </a:ext>
            </a:extLst>
          </p:cNvPr>
          <p:cNvGrpSpPr/>
          <p:nvPr/>
        </p:nvGrpSpPr>
        <p:grpSpPr>
          <a:xfrm>
            <a:off x="1420837" y="3666180"/>
            <a:ext cx="1820700" cy="1600616"/>
            <a:chOff x="1420837" y="3666180"/>
            <a:chExt cx="1820700" cy="1600616"/>
          </a:xfrm>
        </p:grpSpPr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B35308BF-4F04-4675-BD1D-D0692C79C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0837" y="3666180"/>
              <a:ext cx="1820700" cy="1600616"/>
            </a:xfrm>
            <a:prstGeom prst="rect">
              <a:avLst/>
            </a:prstGeom>
          </p:spPr>
        </p:pic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E074EF49-C847-43B1-B17E-2654539D2099}"/>
                </a:ext>
              </a:extLst>
            </p:cNvPr>
            <p:cNvSpPr/>
            <p:nvPr/>
          </p:nvSpPr>
          <p:spPr>
            <a:xfrm>
              <a:off x="1532185" y="4229834"/>
              <a:ext cx="15980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0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หลักการที่</a:t>
              </a:r>
              <a:r>
                <a:rPr lang="en-US" sz="30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1</a:t>
              </a:r>
            </a:p>
          </p:txBody>
        </p:sp>
      </p:grp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7A733F83-1947-44E0-B8DE-066906CDDB17}"/>
              </a:ext>
            </a:extLst>
          </p:cNvPr>
          <p:cNvSpPr/>
          <p:nvPr/>
        </p:nvSpPr>
        <p:spPr>
          <a:xfrm>
            <a:off x="461314" y="1976226"/>
            <a:ext cx="4820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เป็นองค์การทีมุ่งเน้นลูกค้าเป็นสำคัญ </a:t>
            </a:r>
            <a:endParaRPr lang="en-US" sz="30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r>
              <a:rPr lang="th-TH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(</a:t>
            </a:r>
            <a:r>
              <a:rPr lang="en-US" sz="3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Customer Focus Organization)</a:t>
            </a: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E6A6DB2C-993F-435B-9AD5-7DDA126A2C63}"/>
              </a:ext>
            </a:extLst>
          </p:cNvPr>
          <p:cNvGrpSpPr/>
          <p:nvPr/>
        </p:nvGrpSpPr>
        <p:grpSpPr>
          <a:xfrm>
            <a:off x="-19051" y="0"/>
            <a:ext cx="6841882" cy="1569660"/>
            <a:chOff x="-19051" y="0"/>
            <a:chExt cx="6841882" cy="1569660"/>
          </a:xfrm>
        </p:grpSpPr>
        <p:sp>
          <p:nvSpPr>
            <p:cNvPr id="6" name="สี่เหลี่ยมผืนผ้า 7">
              <a:extLst>
                <a:ext uri="{FF2B5EF4-FFF2-40B4-BE49-F238E27FC236}">
                  <a16:creationId xmlns:a16="http://schemas.microsoft.com/office/drawing/2014/main" id="{FB14BFAC-7BF0-477C-81FD-3A378FC968DC}"/>
                </a:ext>
              </a:extLst>
            </p:cNvPr>
            <p:cNvSpPr/>
            <p:nvPr/>
          </p:nvSpPr>
          <p:spPr>
            <a:xfrm>
              <a:off x="1645442" y="294902"/>
              <a:ext cx="517738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800" b="1" dirty="0">
                  <a:solidFill>
                    <a:srgbClr val="00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SLxText" panose="02000000000000000000" pitchFamily="2" charset="-34"/>
                </a:rPr>
                <a:t>หลักการบริหารงานคุณภาพ</a:t>
              </a:r>
              <a:endParaRPr lang="en-US" sz="4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SLxText" panose="02000000000000000000" pitchFamily="2" charset="-34"/>
              </a:endParaRPr>
            </a:p>
          </p:txBody>
        </p:sp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id="{16AB0225-14B7-4A1F-A59F-05F42689041D}"/>
                </a:ext>
              </a:extLst>
            </p:cNvPr>
            <p:cNvGrpSpPr/>
            <p:nvPr/>
          </p:nvGrpSpPr>
          <p:grpSpPr>
            <a:xfrm>
              <a:off x="-19051" y="0"/>
              <a:ext cx="1439888" cy="1569660"/>
              <a:chOff x="-19051" y="0"/>
              <a:chExt cx="1439888" cy="1569660"/>
            </a:xfrm>
          </p:grpSpPr>
          <p:pic>
            <p:nvPicPr>
              <p:cNvPr id="15" name="Picture 8">
                <a:extLst>
                  <a:ext uri="{FF2B5EF4-FFF2-40B4-BE49-F238E27FC236}">
                    <a16:creationId xmlns:a16="http://schemas.microsoft.com/office/drawing/2014/main" id="{F16BC1F7-8FAF-4B6A-8D2C-413DB147EC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9051" y="0"/>
                <a:ext cx="1439888" cy="1569660"/>
              </a:xfrm>
              <a:prstGeom prst="rect">
                <a:avLst/>
              </a:prstGeom>
            </p:spPr>
          </p:pic>
          <p:sp>
            <p:nvSpPr>
              <p:cNvPr id="16" name="ตัวแทนหมายเลขสไลด์ 15">
                <a:extLst>
                  <a:ext uri="{FF2B5EF4-FFF2-40B4-BE49-F238E27FC236}">
                    <a16:creationId xmlns:a16="http://schemas.microsoft.com/office/drawing/2014/main" id="{1D67FBE6-28D4-4F14-91FA-280E0345D03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1388" y="107557"/>
                <a:ext cx="779852" cy="95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en-US" sz="6600" b="1" dirty="0">
                    <a:solidFill>
                      <a:srgbClr val="0066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SLxText" panose="02000000000000000000" pitchFamily="2" charset="-34"/>
                    <a:cs typeface="PSLxText" panose="02000000000000000000" pitchFamily="2" charset="-34"/>
                  </a:rPr>
                  <a:t>2.</a:t>
                </a:r>
              </a:p>
            </p:txBody>
          </p:sp>
        </p:grpSp>
      </p:grpSp>
      <p:pic>
        <p:nvPicPr>
          <p:cNvPr id="19" name="Picture 1">
            <a:extLst>
              <a:ext uri="{FF2B5EF4-FFF2-40B4-BE49-F238E27FC236}">
                <a16:creationId xmlns:a16="http://schemas.microsoft.com/office/drawing/2014/main" id="{B1B390DB-2594-4819-9BCA-1A9409F92A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3502" y="-4542"/>
            <a:ext cx="4454172" cy="6858000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22CAB04E-1BA0-4C57-857F-944B36EB398E}"/>
              </a:ext>
            </a:extLst>
          </p:cNvPr>
          <p:cNvSpPr/>
          <p:nvPr/>
        </p:nvSpPr>
        <p:spPr>
          <a:xfrm>
            <a:off x="5281684" y="1594256"/>
            <a:ext cx="6728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</a:t>
            </a:r>
            <a:r>
              <a:rPr lang="en-US" sz="2400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. </a:t>
            </a:r>
            <a:r>
              <a:rPr lang="th-TH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สำรวจ ตรวจสอบ หรือทดสอบความต้องการที่แท้จริงของลูกค้า</a:t>
            </a:r>
            <a:endParaRPr lang="en-US" sz="24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53423F98-1A07-4C5E-B215-87C71A86344F}"/>
              </a:ext>
            </a:extLst>
          </p:cNvPr>
          <p:cNvSpPr/>
          <p:nvPr/>
        </p:nvSpPr>
        <p:spPr>
          <a:xfrm>
            <a:off x="5281684" y="2474502"/>
            <a:ext cx="5802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 </a:t>
            </a:r>
            <a:r>
              <a:rPr lang="th-TH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ตอบสนองความต้องการของลูกค้า</a:t>
            </a:r>
            <a:endParaRPr lang="en-US" sz="24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B02A6997-AE05-4A01-AB27-6FE59698B0AA}"/>
              </a:ext>
            </a:extLst>
          </p:cNvPr>
          <p:cNvSpPr/>
          <p:nvPr/>
        </p:nvSpPr>
        <p:spPr>
          <a:xfrm>
            <a:off x="5281684" y="3312237"/>
            <a:ext cx="5802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3. </a:t>
            </a:r>
            <a:r>
              <a:rPr lang="th-TH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สร้างระบบการประเมินผลความพึงพอใจของลูกค้า</a:t>
            </a:r>
            <a:endParaRPr lang="en-US" sz="24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C514C7C4-D804-47A6-9B79-93274CB4DB74}"/>
              </a:ext>
            </a:extLst>
          </p:cNvPr>
          <p:cNvSpPr/>
          <p:nvPr/>
        </p:nvSpPr>
        <p:spPr>
          <a:xfrm>
            <a:off x="5281684" y="4112545"/>
            <a:ext cx="5802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4. </a:t>
            </a:r>
            <a:r>
              <a:rPr lang="th-TH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สร้างระบบความสัมพันธ์ระหว่างลูกค้ากับองค์การ</a:t>
            </a:r>
            <a:endParaRPr lang="en-US" sz="24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7AB728D1-B2A6-4C13-B049-98E352F0F102}"/>
              </a:ext>
            </a:extLst>
          </p:cNvPr>
          <p:cNvSpPr/>
          <p:nvPr/>
        </p:nvSpPr>
        <p:spPr>
          <a:xfrm>
            <a:off x="5302156" y="5018238"/>
            <a:ext cx="5802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5. </a:t>
            </a:r>
            <a:r>
              <a:rPr lang="th-TH" sz="24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สร้างระบบการสื่อสารภายในองค์การที่มีประสิทธิภาพ</a:t>
            </a:r>
            <a:endParaRPr lang="en-US" sz="24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88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C81C836-2574-46C5-8B6A-DC73CB570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7A733F83-1947-44E0-B8DE-066906CDDB17}"/>
              </a:ext>
            </a:extLst>
          </p:cNvPr>
          <p:cNvSpPr/>
          <p:nvPr/>
        </p:nvSpPr>
        <p:spPr>
          <a:xfrm>
            <a:off x="186395" y="1532799"/>
            <a:ext cx="394887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การบริหารด้วยความเป็นผู้นำ </a:t>
            </a:r>
            <a:endParaRPr lang="en-US" sz="32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r>
              <a:rPr lang="th-TH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(</a:t>
            </a:r>
            <a:r>
              <a:rPr lang="en-US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Leadership)</a:t>
            </a:r>
            <a:endParaRPr lang="en-US" sz="3200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22CAB04E-1BA0-4C57-857F-944B36EB398E}"/>
              </a:ext>
            </a:extLst>
          </p:cNvPr>
          <p:cNvSpPr/>
          <p:nvPr/>
        </p:nvSpPr>
        <p:spPr>
          <a:xfrm>
            <a:off x="4466824" y="210202"/>
            <a:ext cx="7174715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en-US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1. </a:t>
            </a:r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กำหนดวิสัยทัศน์และพันธกิจขององค์การและหน่วยงานให้สอดคล้องกับเป้าหมายและวัตถุประสงค์ขององค์การ</a:t>
            </a:r>
            <a:endParaRPr lang="en-US" sz="25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53423F98-1A07-4C5E-B215-87C71A86344F}"/>
              </a:ext>
            </a:extLst>
          </p:cNvPr>
          <p:cNvSpPr/>
          <p:nvPr/>
        </p:nvSpPr>
        <p:spPr>
          <a:xfrm>
            <a:off x="4443378" y="1218895"/>
            <a:ext cx="7211809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2. </a:t>
            </a:r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มีความตื่นตัวในการดำเนินการให้เป็นแบบอย่างแก่บุคลากรในองค์การ</a:t>
            </a:r>
            <a:endParaRPr lang="en-US" sz="25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B02A6997-AE05-4A01-AB27-6FE59698B0AA}"/>
              </a:ext>
            </a:extLst>
          </p:cNvPr>
          <p:cNvSpPr/>
          <p:nvPr/>
        </p:nvSpPr>
        <p:spPr>
          <a:xfrm>
            <a:off x="4416082" y="1862514"/>
            <a:ext cx="760759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3.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สร้างแรงจูงใจ กระตุ้นให้บุคลากรมีส่วนร่วมบริหารงานในหน่วยงาน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C514C7C4-D804-47A6-9B79-93274CB4DB74}"/>
              </a:ext>
            </a:extLst>
          </p:cNvPr>
          <p:cNvSpPr/>
          <p:nvPr/>
        </p:nvSpPr>
        <p:spPr>
          <a:xfrm>
            <a:off x="4416083" y="2543939"/>
            <a:ext cx="4737296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4. </a:t>
            </a:r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สร้างความเชื่อมั่นให้แก่บุคลากร</a:t>
            </a:r>
            <a:endParaRPr lang="en-US" sz="25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7AB728D1-B2A6-4C13-B049-98E352F0F102}"/>
              </a:ext>
            </a:extLst>
          </p:cNvPr>
          <p:cNvSpPr/>
          <p:nvPr/>
        </p:nvSpPr>
        <p:spPr>
          <a:xfrm>
            <a:off x="4375139" y="3120454"/>
            <a:ext cx="5004582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5. </a:t>
            </a:r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ตั้งเป้าหมายที่ท้าทายความสามารถของบุคลากร</a:t>
            </a:r>
            <a:endParaRPr lang="en-US" sz="25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3D29075E-A9AC-4718-8333-14D9093461DB}"/>
              </a:ext>
            </a:extLst>
          </p:cNvPr>
          <p:cNvSpPr/>
          <p:nvPr/>
        </p:nvSpPr>
        <p:spPr>
          <a:xfrm>
            <a:off x="4350539" y="3802705"/>
            <a:ext cx="7290999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6. </a:t>
            </a:r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ฝึกอบรมและพัฒนาทักษะของบุคลากรพร้อมให้โอกาสทางการศึกษา</a:t>
            </a:r>
            <a:endParaRPr lang="en-US" sz="25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80EFC7EC-C187-4710-B0F2-A8136670F1FC}"/>
              </a:ext>
            </a:extLst>
          </p:cNvPr>
          <p:cNvSpPr/>
          <p:nvPr/>
        </p:nvSpPr>
        <p:spPr>
          <a:xfrm>
            <a:off x="4335367" y="4556610"/>
            <a:ext cx="7306172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7. </a:t>
            </a:r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จัดให้มีระบบการสื่อสารที่มีประสิทธิภาพในการสร้างความเข้าใจทั่วทั้งองค์การ</a:t>
            </a:r>
            <a:endParaRPr lang="en-US" sz="25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16E9A36D-8911-4366-B1F8-9DD1061C1273}"/>
              </a:ext>
            </a:extLst>
          </p:cNvPr>
          <p:cNvSpPr/>
          <p:nvPr/>
        </p:nvSpPr>
        <p:spPr>
          <a:xfrm>
            <a:off x="4350539" y="5692528"/>
            <a:ext cx="7888459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8. </a:t>
            </a:r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สร้างค่านิยม “ความร่วมมือ” ของบุคลากร พร้อมใช้คุณธรรมในการบริหารงานทุกระดับ</a:t>
            </a:r>
            <a:endParaRPr lang="en-US" sz="25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D196084A-C7A7-460D-B541-B06AFB89DD9C}"/>
              </a:ext>
            </a:extLst>
          </p:cNvPr>
          <p:cNvGrpSpPr/>
          <p:nvPr/>
        </p:nvGrpSpPr>
        <p:grpSpPr>
          <a:xfrm>
            <a:off x="668855" y="3429000"/>
            <a:ext cx="1820700" cy="1600616"/>
            <a:chOff x="668855" y="3429000"/>
            <a:chExt cx="1820700" cy="1600616"/>
          </a:xfrm>
        </p:grpSpPr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3E2DC88B-7BD8-4B08-886C-3A6404623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8855" y="3429000"/>
              <a:ext cx="1820700" cy="1600616"/>
            </a:xfrm>
            <a:prstGeom prst="rect">
              <a:avLst/>
            </a:prstGeom>
          </p:spPr>
        </p:pic>
        <p:sp>
          <p:nvSpPr>
            <p:cNvPr id="18" name="สี่เหลี่ยมผืนผ้า 17">
              <a:extLst>
                <a:ext uri="{FF2B5EF4-FFF2-40B4-BE49-F238E27FC236}">
                  <a16:creationId xmlns:a16="http://schemas.microsoft.com/office/drawing/2014/main" id="{BEB179FC-BEC7-4CF7-BB76-7805B5699F7D}"/>
                </a:ext>
              </a:extLst>
            </p:cNvPr>
            <p:cNvSpPr/>
            <p:nvPr/>
          </p:nvSpPr>
          <p:spPr>
            <a:xfrm>
              <a:off x="780203" y="3992654"/>
              <a:ext cx="15980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0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หลักการที่</a:t>
              </a:r>
              <a:r>
                <a:rPr lang="en-US" sz="30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626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>
            <a:extLst>
              <a:ext uri="{FF2B5EF4-FFF2-40B4-BE49-F238E27FC236}">
                <a16:creationId xmlns:a16="http://schemas.microsoft.com/office/drawing/2014/main" id="{07E7440A-BCB5-425B-A3AE-1BE1B7851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0"/>
            <a:ext cx="6095999" cy="6858000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7096F0C7-916B-4249-A971-1876593D7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3350" y="0"/>
            <a:ext cx="628650" cy="6858000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7A733F83-1947-44E0-B8DE-066906CDDB17}"/>
              </a:ext>
            </a:extLst>
          </p:cNvPr>
          <p:cNvSpPr/>
          <p:nvPr/>
        </p:nvSpPr>
        <p:spPr>
          <a:xfrm>
            <a:off x="285081" y="1187927"/>
            <a:ext cx="36116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การมีส่วนร่วมของบุคลากร </a:t>
            </a:r>
            <a:endParaRPr lang="en-US" sz="32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r>
              <a:rPr lang="th-TH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(</a:t>
            </a:r>
            <a:r>
              <a:rPr lang="en-US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Involvement of People)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22CAB04E-1BA0-4C57-857F-944B36EB398E}"/>
              </a:ext>
            </a:extLst>
          </p:cNvPr>
          <p:cNvSpPr/>
          <p:nvPr/>
        </p:nvSpPr>
        <p:spPr>
          <a:xfrm>
            <a:off x="922607" y="4981619"/>
            <a:ext cx="10132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ความร่วมมือของบุคลากร </a:t>
            </a:r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คือ ความสำเร็จขององค์การ บุคลากรทุกคนไม่ใช่จะทำาหน้าที่ของตนเองให้ดีที่สุดเท่านั้น แต่ต้องให้ความร่วมมือร่วมใจกับเพื่อนร่วมงานในการสร้างผลงานให้สำเร็จตามเป้าหมายขององค์การ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8F11422C-E5A7-449C-92BF-1417EC85B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6751" y="1279296"/>
            <a:ext cx="8104554" cy="3360424"/>
          </a:xfrm>
          <a:prstGeom prst="rect">
            <a:avLst/>
          </a:prstGeom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E3890F01-5E96-4F2B-8E85-CBD01C5DD38A}"/>
              </a:ext>
            </a:extLst>
          </p:cNvPr>
          <p:cNvGrpSpPr/>
          <p:nvPr/>
        </p:nvGrpSpPr>
        <p:grpSpPr>
          <a:xfrm>
            <a:off x="922607" y="2959508"/>
            <a:ext cx="1820700" cy="1600616"/>
            <a:chOff x="922607" y="2959508"/>
            <a:chExt cx="1820700" cy="1600616"/>
          </a:xfrm>
        </p:grpSpPr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66233805-98FB-4403-8659-82A338F99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2607" y="2959508"/>
              <a:ext cx="1820700" cy="1600616"/>
            </a:xfrm>
            <a:prstGeom prst="rect">
              <a:avLst/>
            </a:prstGeom>
          </p:spPr>
        </p:pic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F15EC538-7E10-4F24-9538-0A1CF3FE7D48}"/>
                </a:ext>
              </a:extLst>
            </p:cNvPr>
            <p:cNvSpPr/>
            <p:nvPr/>
          </p:nvSpPr>
          <p:spPr>
            <a:xfrm>
              <a:off x="1033955" y="3523162"/>
              <a:ext cx="159800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8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หลักการที่</a:t>
              </a:r>
              <a:r>
                <a:rPr lang="en-US" sz="28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236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>
            <a:extLst>
              <a:ext uri="{FF2B5EF4-FFF2-40B4-BE49-F238E27FC236}">
                <a16:creationId xmlns:a16="http://schemas.microsoft.com/office/drawing/2014/main" id="{3983C410-C16C-4FB6-AC0D-62CF9CB7F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9971"/>
            <a:ext cx="12192000" cy="1673909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7A733F83-1947-44E0-B8DE-066906CDDB17}"/>
              </a:ext>
            </a:extLst>
          </p:cNvPr>
          <p:cNvSpPr/>
          <p:nvPr/>
        </p:nvSpPr>
        <p:spPr>
          <a:xfrm>
            <a:off x="342379" y="869329"/>
            <a:ext cx="6185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การดำเนินงานอย่างเป็นกระบวนการ </a:t>
            </a:r>
            <a:endParaRPr lang="en-US" sz="32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r>
              <a:rPr lang="th-TH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(</a:t>
            </a:r>
            <a:r>
              <a:rPr lang="en-US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Process Approach)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22CAB04E-1BA0-4C57-857F-944B36EB398E}"/>
              </a:ext>
            </a:extLst>
          </p:cNvPr>
          <p:cNvSpPr/>
          <p:nvPr/>
        </p:nvSpPr>
        <p:spPr>
          <a:xfrm>
            <a:off x="3926875" y="2014420"/>
            <a:ext cx="72549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การดำเนินงานอย่างเป็นกระบวนการ คือ การนำเอาทรัพยากรหรือปัจจัยการผลิต เช่น บุคลากรเทคโนโลยีวัตถุดิบ ป้อนเข้าสู่ระบบการทำงานของหน่วยงานต่าง ๆ เพื่อให้ได้ผลงานตามเป้าหมาย</a:t>
            </a:r>
            <a:endParaRPr lang="en-US" sz="28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52081DD-60A8-4C84-A396-4655BC96A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303" y="3809019"/>
            <a:ext cx="8238095" cy="1380952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1E367162-662A-48A8-8DCE-15E901972B1C}"/>
              </a:ext>
            </a:extLst>
          </p:cNvPr>
          <p:cNvGrpSpPr/>
          <p:nvPr/>
        </p:nvGrpSpPr>
        <p:grpSpPr>
          <a:xfrm>
            <a:off x="922607" y="2312541"/>
            <a:ext cx="1820700" cy="1600616"/>
            <a:chOff x="922607" y="2312541"/>
            <a:chExt cx="1820700" cy="1600616"/>
          </a:xfrm>
        </p:grpSpPr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25DFADA7-2966-4D9C-A48D-D5C6C629C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2607" y="2312541"/>
              <a:ext cx="1820700" cy="1600616"/>
            </a:xfrm>
            <a:prstGeom prst="rect">
              <a:avLst/>
            </a:prstGeom>
          </p:spPr>
        </p:pic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ECFD18B7-5E97-4312-821C-DE1795E5B4D2}"/>
                </a:ext>
              </a:extLst>
            </p:cNvPr>
            <p:cNvSpPr/>
            <p:nvPr/>
          </p:nvSpPr>
          <p:spPr>
            <a:xfrm>
              <a:off x="1033955" y="2876195"/>
              <a:ext cx="15980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0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หลักการที่</a:t>
              </a:r>
              <a:r>
                <a:rPr lang="en-US" sz="30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705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7A733F83-1947-44E0-B8DE-066906CDDB17}"/>
              </a:ext>
            </a:extLst>
          </p:cNvPr>
          <p:cNvSpPr/>
          <p:nvPr/>
        </p:nvSpPr>
        <p:spPr>
          <a:xfrm>
            <a:off x="589440" y="624956"/>
            <a:ext cx="51279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การบริหารงานอย่างเป็นระบบ </a:t>
            </a:r>
            <a:endParaRPr lang="en-US" sz="32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r>
              <a:rPr lang="th-TH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(</a:t>
            </a:r>
            <a:r>
              <a:rPr lang="en-US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System Approach to Management)</a:t>
            </a: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BBBC78D4-24E8-4B02-ACE6-A10561ECB321}"/>
              </a:ext>
            </a:extLst>
          </p:cNvPr>
          <p:cNvGrpSpPr/>
          <p:nvPr/>
        </p:nvGrpSpPr>
        <p:grpSpPr>
          <a:xfrm>
            <a:off x="5295690" y="1562100"/>
            <a:ext cx="6306868" cy="3733800"/>
            <a:chOff x="5885132" y="1619250"/>
            <a:chExt cx="6306868" cy="3733800"/>
          </a:xfrm>
        </p:grpSpPr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8285C34A-C2A3-4E03-8EC4-F0C219687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5132" y="1962150"/>
              <a:ext cx="6306868" cy="3048000"/>
            </a:xfrm>
            <a:prstGeom prst="rect">
              <a:avLst/>
            </a:prstGeom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33DB7A90-7C64-4C24-9C9B-05529B65C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6869" y="1619250"/>
              <a:ext cx="5534025" cy="3733800"/>
            </a:xfrm>
            <a:prstGeom prst="rect">
              <a:avLst/>
            </a:prstGeom>
          </p:spPr>
        </p:pic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id="{22CAB04E-1BA0-4C57-857F-944B36EB398E}"/>
                </a:ext>
              </a:extLst>
            </p:cNvPr>
            <p:cNvSpPr/>
            <p:nvPr/>
          </p:nvSpPr>
          <p:spPr>
            <a:xfrm>
              <a:off x="6557303" y="2129701"/>
              <a:ext cx="496252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800" b="1" dirty="0">
                  <a:solidFill>
                    <a:srgbClr val="00206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การบริหารงานอย่างเป็นระบบ หมายถึง การให้ความสำคัญกับการสัมพันธ์เกี่ยวข้องกันของหน่วยงานต่าง ๆ ขององค์การ เพราะทุกหน่วยงานมีส่วนร่วมในการสร้างผลงานคุณภาพตามความต้องการของลูกค้าทั้งโดยตรงและโดยอ้อม ดังแผนภูมิ</a:t>
              </a:r>
              <a:endParaRPr lang="en-US" sz="28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8CF5A0D5-7588-4BA2-9F76-13C31A0A9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330" y="5518529"/>
            <a:ext cx="9276190" cy="895238"/>
          </a:xfrm>
          <a:prstGeom prst="rect">
            <a:avLst/>
          </a:prstGeom>
        </p:spPr>
      </p:pic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8A4EE17F-1950-4876-A249-871D05D02D24}"/>
              </a:ext>
            </a:extLst>
          </p:cNvPr>
          <p:cNvGrpSpPr/>
          <p:nvPr/>
        </p:nvGrpSpPr>
        <p:grpSpPr>
          <a:xfrm>
            <a:off x="922607" y="2312541"/>
            <a:ext cx="1820700" cy="1600616"/>
            <a:chOff x="922607" y="2312541"/>
            <a:chExt cx="1820700" cy="1600616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358F76B8-302B-4762-9295-A5912FB51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2607" y="2312541"/>
              <a:ext cx="1820700" cy="1600616"/>
            </a:xfrm>
            <a:prstGeom prst="rect">
              <a:avLst/>
            </a:prstGeom>
          </p:spPr>
        </p:pic>
        <p:sp>
          <p:nvSpPr>
            <p:cNvPr id="12" name="สี่เหลี่ยมผืนผ้า 11">
              <a:extLst>
                <a:ext uri="{FF2B5EF4-FFF2-40B4-BE49-F238E27FC236}">
                  <a16:creationId xmlns:a16="http://schemas.microsoft.com/office/drawing/2014/main" id="{E090BCF8-3714-4104-A507-5D4027DCFD03}"/>
                </a:ext>
              </a:extLst>
            </p:cNvPr>
            <p:cNvSpPr/>
            <p:nvPr/>
          </p:nvSpPr>
          <p:spPr>
            <a:xfrm>
              <a:off x="1033955" y="2876195"/>
              <a:ext cx="15980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0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หลักการที่</a:t>
              </a:r>
              <a:r>
                <a:rPr lang="en-US" sz="30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5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818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CF47ABE8-3BF1-4E19-8EA8-1A4EAB79B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8596"/>
            <a:ext cx="12192000" cy="499403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7A733F83-1947-44E0-B8DE-066906CDDB17}"/>
              </a:ext>
            </a:extLst>
          </p:cNvPr>
          <p:cNvSpPr/>
          <p:nvPr/>
        </p:nvSpPr>
        <p:spPr>
          <a:xfrm>
            <a:off x="284869" y="1300571"/>
            <a:ext cx="4027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การปรับปรุงงานอย่างต่อเนื่อง </a:t>
            </a:r>
            <a:endParaRPr lang="en-US" sz="32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  <a:p>
            <a:r>
              <a:rPr lang="th-TH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(</a:t>
            </a:r>
            <a:r>
              <a:rPr lang="en-US" sz="32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Continual Improvement)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22CAB04E-1BA0-4C57-857F-944B36EB398E}"/>
              </a:ext>
            </a:extLst>
          </p:cNvPr>
          <p:cNvSpPr/>
          <p:nvPr/>
        </p:nvSpPr>
        <p:spPr>
          <a:xfrm>
            <a:off x="4712674" y="363868"/>
            <a:ext cx="692886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ในภาวะของการแข่งขันทางธุรกิจและการเปลี่ยนแปลงทางสังคมอย่างรวดเร็วทำให้องค์การต้องมีการปรับปรุงอยู่ตลอดเวลา เพื่อความสามารถในการตอบสนองความต้องการของลูกค้าอย่างมั่นคง</a:t>
            </a:r>
            <a:endParaRPr lang="en-US" sz="25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9491D31A-A509-4693-BF2B-FC33620E8844}"/>
              </a:ext>
            </a:extLst>
          </p:cNvPr>
          <p:cNvSpPr/>
          <p:nvPr/>
        </p:nvSpPr>
        <p:spPr>
          <a:xfrm>
            <a:off x="4712675" y="5128883"/>
            <a:ext cx="692886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500" b="1" dirty="0">
                <a:solidFill>
                  <a:srgbClr val="00206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ปรับปรุงงานอย่างต่อเนื่องยังช่วยเสริมสร้างให้องค์การมีความสามารถแข่งขันกับคู่แข่งขันทางธุรกิจ มีกำไรเพิ่มขึ้นและขยายงานได้มากขึ้น</a:t>
            </a:r>
            <a:endParaRPr lang="en-US" sz="2500" b="1" dirty="0">
              <a:solidFill>
                <a:srgbClr val="00206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4560F1D6-744E-4E12-BA91-B3D01A680914}"/>
              </a:ext>
            </a:extLst>
          </p:cNvPr>
          <p:cNvGrpSpPr/>
          <p:nvPr/>
        </p:nvGrpSpPr>
        <p:grpSpPr>
          <a:xfrm>
            <a:off x="880404" y="2917451"/>
            <a:ext cx="1820700" cy="1600616"/>
            <a:chOff x="880404" y="2917451"/>
            <a:chExt cx="1820700" cy="1600616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3232E41B-95E4-411E-BF2C-9CC08B82F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0404" y="2917451"/>
              <a:ext cx="1820700" cy="1600616"/>
            </a:xfrm>
            <a:prstGeom prst="rect">
              <a:avLst/>
            </a:prstGeom>
          </p:spPr>
        </p:pic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id="{26A1AACF-9FA3-4AE7-8795-F3F3B51B3422}"/>
                </a:ext>
              </a:extLst>
            </p:cNvPr>
            <p:cNvSpPr/>
            <p:nvPr/>
          </p:nvSpPr>
          <p:spPr>
            <a:xfrm>
              <a:off x="991752" y="3481105"/>
              <a:ext cx="159800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8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หลักการที่</a:t>
              </a:r>
              <a:r>
                <a:rPr lang="en-US" sz="2800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6</a:t>
              </a:r>
            </a:p>
          </p:txBody>
        </p:sp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4198DFCD-8FA6-49C2-A709-486AB8177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675" y="1765738"/>
            <a:ext cx="6236678" cy="315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6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</p:bldLst>
  </p:timing>
</p:sld>
</file>

<file path=ppt/theme/theme1.xml><?xml version="1.0" encoding="utf-8"?>
<a:theme xmlns:a="http://schemas.openxmlformats.org/drawingml/2006/main" name="กล่อง">
  <a:themeElements>
    <a:clrScheme name="กล่อง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กล่อง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กล่อง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TM10001115[[fn=กล่อง]]</Template>
  <TotalTime>2391</TotalTime>
  <Words>1457</Words>
  <Application>Microsoft Office PowerPoint</Application>
  <PresentationFormat>แบบจอกว้าง</PresentationFormat>
  <Paragraphs>142</Paragraphs>
  <Slides>23</Slides>
  <Notes>10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23</vt:i4>
      </vt:variant>
    </vt:vector>
  </HeadingPairs>
  <TitlesOfParts>
    <vt:vector size="29" baseType="lpstr">
      <vt:lpstr>Arial</vt:lpstr>
      <vt:lpstr>Browallia New</vt:lpstr>
      <vt:lpstr>Calibri</vt:lpstr>
      <vt:lpstr>Gill Sans MT</vt:lpstr>
      <vt:lpstr>PSLxText</vt:lpstr>
      <vt:lpstr>กล่อง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ToMTaM</dc:creator>
  <cp:lastModifiedBy>Admin</cp:lastModifiedBy>
  <cp:revision>148</cp:revision>
  <dcterms:created xsi:type="dcterms:W3CDTF">2020-05-09T04:07:26Z</dcterms:created>
  <dcterms:modified xsi:type="dcterms:W3CDTF">2023-01-23T06:40:33Z</dcterms:modified>
</cp:coreProperties>
</file>