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01C"/>
    <a:srgbClr val="FFDCA2"/>
    <a:srgbClr val="FFBE72"/>
    <a:srgbClr val="FD8F52"/>
    <a:srgbClr val="FE676E"/>
    <a:srgbClr val="C73866"/>
    <a:srgbClr val="FF9798"/>
    <a:srgbClr val="C63264"/>
    <a:srgbClr val="4E0362"/>
    <a:srgbClr val="430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B15F360-B9AF-483C-9DC4-B68F2A8D3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A722A9E7-7BC0-4090-AADA-1BD1FFB49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A6D284F-3844-4B5F-A856-49EB0126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6487-8CE4-4654-9B39-9205462B89BD}" type="datetimeFigureOut">
              <a:rPr lang="th-TH" smtClean="0"/>
              <a:t>23/01/66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B9DA495-BE48-465C-9AC7-4559315D1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F86AFF3-B9BC-4847-8268-9FE3C7C8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9660-4F73-46AE-81E4-B343CC8F1B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600A1CC-36CB-470B-9490-FFDE83FF5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64AE1651-FD15-47C1-B276-C83EE29FD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1D0F475-C50D-49C4-B5E1-75B508E86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6487-8CE4-4654-9B39-9205462B89BD}" type="datetimeFigureOut">
              <a:rPr lang="th-TH" smtClean="0"/>
              <a:t>23/01/66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07742D8-6A65-4D5F-BD31-DAC5590F4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F167560-3508-428A-B322-C1D4EC62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9660-4F73-46AE-81E4-B343CC8F1B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4983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B5282B79-1FC4-4964-8EBC-3397262AB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4D02988-0183-46DE-B1C8-06D2A90DF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C8933AC-9F01-4B71-8683-93FF8E18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6487-8CE4-4654-9B39-9205462B89BD}" type="datetimeFigureOut">
              <a:rPr lang="th-TH" smtClean="0"/>
              <a:t>23/01/66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49280B1-7248-49A2-98B4-F5DB7163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5CDDB56-4E8F-47B6-851A-46481EE76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9660-4F73-46AE-81E4-B343CC8F1B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166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82528A6-5BB3-445B-A075-45EB6A096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848090A-C21D-4DA7-BB34-695AD597F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9E85190-51C8-450E-823C-FD4B91AB8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6487-8CE4-4654-9B39-9205462B89BD}" type="datetimeFigureOut">
              <a:rPr lang="th-TH" smtClean="0"/>
              <a:t>23/01/66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1DD607D-51FA-4145-A8EE-7D6B66726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614EAD9-2795-4818-8EE8-04418B4C8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9660-4F73-46AE-81E4-B343CC8F1B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664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CD10076-C3E4-4C51-9425-D164AD285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C1A6014-E37D-425C-B23C-C60FAD8B5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059C0FC-E5A0-4D21-A994-9728E515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6487-8CE4-4654-9B39-9205462B89BD}" type="datetimeFigureOut">
              <a:rPr lang="th-TH" smtClean="0"/>
              <a:t>23/01/66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6E9E12A-E5B2-480F-88A0-30E8F51CA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D44D1EB-E295-4683-AA6B-70D0DEE9E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9660-4F73-46AE-81E4-B343CC8F1B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375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28A18E6-214A-4FE6-B12D-AC82EAC5E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096448C-092F-4206-B217-979EF79BB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D796D9A-BF15-4540-BE18-3437F1B90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D44E13E-5322-47DC-B1B8-04E88083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6487-8CE4-4654-9B39-9205462B89BD}" type="datetimeFigureOut">
              <a:rPr lang="th-TH" smtClean="0"/>
              <a:t>23/01/66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6ACB9EB2-A978-4911-AE51-76E9A7F8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672D2D9-C8BD-4764-8744-C6B35ED92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9660-4F73-46AE-81E4-B343CC8F1B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179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29864E4-474F-4265-88AA-0BEBC4B18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FDD2D7C9-0CA1-4F86-8F83-B20A258B7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75943B7E-1FBD-4D30-9C8D-3105D5A1A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B50999D4-6908-4DB2-951C-F36AB193E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221544E7-B37F-40F0-8B79-73A432CD9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7916563A-1FEF-422D-8837-C0A95929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6487-8CE4-4654-9B39-9205462B89BD}" type="datetimeFigureOut">
              <a:rPr lang="th-TH" smtClean="0"/>
              <a:t>23/01/66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199EB990-0C4A-42D2-8899-4A0345B0A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56DA63A3-8AF9-427D-A594-4DF7780CE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9660-4F73-46AE-81E4-B343CC8F1B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3533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6FB13BD-7EE9-497B-A954-A4A937AE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0FB51C5B-42D2-49A4-A946-5FEE5115A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6487-8CE4-4654-9B39-9205462B89BD}" type="datetimeFigureOut">
              <a:rPr lang="th-TH" smtClean="0"/>
              <a:t>23/01/66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F2647D4-BEF9-48A5-95D4-64D10F52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B5CEFDDC-762A-4E52-AB10-6CF86E6A9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9660-4F73-46AE-81E4-B343CC8F1B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397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E74D594C-48CC-425B-8C97-EB20FBA39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6487-8CE4-4654-9B39-9205462B89BD}" type="datetimeFigureOut">
              <a:rPr lang="th-TH" smtClean="0"/>
              <a:t>23/01/66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978335BB-224B-463E-B527-5D79A553B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A5D3A73-307F-4888-B8C3-D375E0700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9660-4F73-46AE-81E4-B343CC8F1B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696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731ABCB-106C-4D8A-A68F-58D6B4C4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F4E8526-6F15-45F8-9E59-15A858462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39F5ADF-0083-490E-9A52-A2C30AC4C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5FA49499-C95C-46C8-8C79-1007F6B1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6487-8CE4-4654-9B39-9205462B89BD}" type="datetimeFigureOut">
              <a:rPr lang="th-TH" smtClean="0"/>
              <a:t>23/01/66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5788FE9-46B1-4D26-B177-DEB862F6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E6DCC56E-B691-41BC-9914-140BBED5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9660-4F73-46AE-81E4-B343CC8F1B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431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E9B48FB-A5FD-4F39-AACF-741B2D6D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4DF566F2-56AB-4739-8D95-6EF486843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A456367-601D-44C8-A67E-2113ED1DE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1D751824-2C07-4A18-940D-D8986559A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6487-8CE4-4654-9B39-9205462B89BD}" type="datetimeFigureOut">
              <a:rPr lang="th-TH" smtClean="0"/>
              <a:t>23/01/66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B2AB7A8-FF95-48E2-9F22-6D5742152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6FF11FFD-A9FC-4855-885A-28E87EBF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9660-4F73-46AE-81E4-B343CC8F1B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505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35F57235-914D-4A90-AAA6-5E22BB081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A624117-2693-4FD3-9A6E-AC4C7AD8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52BCBCD-DB6E-4376-ADC4-8CC452A29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66487-8CE4-4654-9B39-9205462B89BD}" type="datetimeFigureOut">
              <a:rPr lang="th-TH" smtClean="0"/>
              <a:t>23/01/66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F5D1690-5084-48C9-A1EE-A626DDDB2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132D1C6-EB1D-4F19-8892-64CEE4F0D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19660-4F73-46AE-81E4-B343CC8F1B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133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575B81-D065-491C-9355-2F281537C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48" y="0"/>
            <a:ext cx="12270896" cy="68141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F0BFF2-F67E-4F62-A566-06A862E051C6}"/>
              </a:ext>
            </a:extLst>
          </p:cNvPr>
          <p:cNvGrpSpPr/>
          <p:nvPr/>
        </p:nvGrpSpPr>
        <p:grpSpPr>
          <a:xfrm>
            <a:off x="1261662" y="-1073545"/>
            <a:ext cx="9644776" cy="9275474"/>
            <a:chOff x="3193256" y="628650"/>
            <a:chExt cx="5764266" cy="55435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2AE4036-8A83-4C5F-9534-93897EBE20E8}"/>
                </a:ext>
              </a:extLst>
            </p:cNvPr>
            <p:cNvSpPr/>
            <p:nvPr/>
          </p:nvSpPr>
          <p:spPr>
            <a:xfrm>
              <a:off x="3421856" y="857250"/>
              <a:ext cx="5348288" cy="5143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6123B00-5AAF-4458-8BDD-AD736C375149}"/>
                </a:ext>
              </a:extLst>
            </p:cNvPr>
            <p:cNvSpPr/>
            <p:nvPr/>
          </p:nvSpPr>
          <p:spPr>
            <a:xfrm>
              <a:off x="3193256" y="628650"/>
              <a:ext cx="5764266" cy="554355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4CD39A-B7A2-44B7-A1B3-F6366F757180}"/>
              </a:ext>
            </a:extLst>
          </p:cNvPr>
          <p:cNvGrpSpPr/>
          <p:nvPr/>
        </p:nvGrpSpPr>
        <p:grpSpPr>
          <a:xfrm>
            <a:off x="2518721" y="120196"/>
            <a:ext cx="7199630" cy="3308804"/>
            <a:chOff x="2518721" y="765424"/>
            <a:chExt cx="7199630" cy="33088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D4A574F-6818-492B-94FB-F90150C77134}"/>
                </a:ext>
              </a:extLst>
            </p:cNvPr>
            <p:cNvGrpSpPr/>
            <p:nvPr/>
          </p:nvGrpSpPr>
          <p:grpSpPr>
            <a:xfrm>
              <a:off x="2518721" y="2578803"/>
              <a:ext cx="7199630" cy="1495425"/>
              <a:chOff x="4697095" y="446972"/>
              <a:chExt cx="7199630" cy="1495425"/>
            </a:xfrm>
          </p:grpSpPr>
          <p:sp>
            <p:nvSpPr>
              <p:cNvPr id="12" name="Rounded Rectangle 35">
                <a:extLst>
                  <a:ext uri="{FF2B5EF4-FFF2-40B4-BE49-F238E27FC236}">
                    <a16:creationId xmlns:a16="http://schemas.microsoft.com/office/drawing/2014/main" id="{14F2DB4A-7DEB-4FE5-B901-34322B735F67}"/>
                  </a:ext>
                </a:extLst>
              </p:cNvPr>
              <p:cNvSpPr/>
              <p:nvPr/>
            </p:nvSpPr>
            <p:spPr>
              <a:xfrm>
                <a:off x="4697095" y="651759"/>
                <a:ext cx="6313805" cy="108585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02116B7-A3DF-4A64-9857-6C0B1CB53752}"/>
                  </a:ext>
                </a:extLst>
              </p:cNvPr>
              <p:cNvSpPr/>
              <p:nvPr/>
            </p:nvSpPr>
            <p:spPr>
              <a:xfrm>
                <a:off x="10401300" y="446972"/>
                <a:ext cx="1495425" cy="1495425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0C04E7-3C51-435D-AA26-B1B4D2EAA3C3}"/>
                  </a:ext>
                </a:extLst>
              </p:cNvPr>
              <p:cNvSpPr/>
              <p:nvPr/>
            </p:nvSpPr>
            <p:spPr>
              <a:xfrm>
                <a:off x="10798008" y="611708"/>
                <a:ext cx="742511" cy="1172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7000" dirty="0">
                    <a:solidFill>
                      <a:schemeClr val="bg1"/>
                    </a:solidFill>
                    <a:effectLst/>
                    <a:latin typeface="Bai Jamjuree Bold" panose="00000800000000000000" pitchFamily="2" charset="-34"/>
                    <a:ea typeface="Calibri" panose="020F0502020204030204" pitchFamily="34" charset="0"/>
                    <a:cs typeface="Bai Jamjuree Bold" panose="00000800000000000000" pitchFamily="2" charset="-34"/>
                  </a:rPr>
                  <a:t>4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1C05B6-5EED-474C-AB19-785FF606D4FB}"/>
                  </a:ext>
                </a:extLst>
              </p:cNvPr>
              <p:cNvSpPr/>
              <p:nvPr/>
            </p:nvSpPr>
            <p:spPr>
              <a:xfrm>
                <a:off x="4848642" y="756881"/>
                <a:ext cx="5410455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5400" dirty="0">
                    <a:solidFill>
                      <a:srgbClr val="2A3950"/>
                    </a:solidFill>
                    <a:latin typeface="Bai Jamjuree Bold" panose="00000800000000000000" pitchFamily="2" charset="-34"/>
                    <a:cs typeface="Bai Jamjuree Bold" panose="00000800000000000000" pitchFamily="2" charset="-34"/>
                  </a:rPr>
                  <a:t>หน่วยการเรียนรู้ที่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99C315-5A89-45BE-8C86-BDCC21B73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059" y="765424"/>
              <a:ext cx="1942953" cy="190955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2CFCDC-06D8-439F-A0C4-720196ADE025}"/>
              </a:ext>
            </a:extLst>
          </p:cNvPr>
          <p:cNvSpPr txBox="1"/>
          <p:nvPr/>
        </p:nvSpPr>
        <p:spPr>
          <a:xfrm>
            <a:off x="2490757" y="2990927"/>
            <a:ext cx="7186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A000"/>
                </a:solidFill>
                <a:latin typeface="Nithan" panose="02000506030000020003" pitchFamily="2" charset="-34"/>
                <a:cs typeface="Nithan" panose="02000506030000020003" pitchFamily="2" charset="-34"/>
              </a:rPr>
              <a:t>- - - - - - - - - - - - -</a:t>
            </a:r>
            <a:endParaRPr lang="th-TH" sz="7200" b="1" dirty="0">
              <a:solidFill>
                <a:srgbClr val="FFA000"/>
              </a:solidFill>
              <a:latin typeface="Nithan" panose="02000506030000020003" pitchFamily="2" charset="-34"/>
              <a:cs typeface="Nithan" panose="02000506030000020003" pitchFamily="2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D8258D-F630-4E2B-8AE0-B10F3D4362DA}"/>
              </a:ext>
            </a:extLst>
          </p:cNvPr>
          <p:cNvSpPr/>
          <p:nvPr/>
        </p:nvSpPr>
        <p:spPr>
          <a:xfrm>
            <a:off x="2175767" y="4141415"/>
            <a:ext cx="7816562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7000" dirty="0">
                <a:solidFill>
                  <a:srgbClr val="FFC000"/>
                </a:solidFill>
                <a:latin typeface="Bai Jamjuree Bold" panose="00000800000000000000" pitchFamily="2" charset="-34"/>
                <a:cs typeface="Bai Jamjuree Bold" panose="00000800000000000000" pitchFamily="2" charset="-34"/>
              </a:rPr>
              <a:t>กิจกรรมนันทนาการ</a:t>
            </a:r>
          </a:p>
          <a:p>
            <a:pPr algn="ctr"/>
            <a:r>
              <a:rPr lang="th-TH" sz="7000" dirty="0">
                <a:solidFill>
                  <a:srgbClr val="FFC000"/>
                </a:solidFill>
                <a:latin typeface="Bai Jamjuree Bold" panose="00000800000000000000" pitchFamily="2" charset="-34"/>
                <a:cs typeface="Bai Jamjuree Bold" panose="00000800000000000000" pitchFamily="2" charset="-34"/>
              </a:rPr>
              <a:t>เพื่อสังคม</a:t>
            </a:r>
          </a:p>
        </p:txBody>
      </p:sp>
    </p:spTree>
    <p:extLst>
      <p:ext uri="{BB962C8B-B14F-4D97-AF65-F5344CB8AC3E}">
        <p14:creationId xmlns:p14="http://schemas.microsoft.com/office/powerpoint/2010/main" val="1659254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CD736F-9936-4DBE-9B35-3F35B9AC0FA6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F2B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91AB356A-D3C8-4F20-B9D2-262B076D5E99}"/>
              </a:ext>
            </a:extLst>
          </p:cNvPr>
          <p:cNvSpPr/>
          <p:nvPr/>
        </p:nvSpPr>
        <p:spPr>
          <a:xfrm>
            <a:off x="1550670" y="684829"/>
            <a:ext cx="10375900" cy="5905500"/>
          </a:xfrm>
          <a:prstGeom prst="roundRect">
            <a:avLst>
              <a:gd name="adj" fmla="val 8581"/>
            </a:avLst>
          </a:prstGeom>
          <a:solidFill>
            <a:srgbClr val="413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88DA3674-79E3-4131-AE98-BB2CE3095F28}"/>
              </a:ext>
            </a:extLst>
          </p:cNvPr>
          <p:cNvSpPr/>
          <p:nvPr/>
        </p:nvSpPr>
        <p:spPr>
          <a:xfrm>
            <a:off x="685800" y="264431"/>
            <a:ext cx="10375900" cy="5905500"/>
          </a:xfrm>
          <a:prstGeom prst="roundRect">
            <a:avLst>
              <a:gd name="adj" fmla="val 70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F0E896-0A6A-47AA-9950-50408743F84B}"/>
              </a:ext>
            </a:extLst>
          </p:cNvPr>
          <p:cNvGrpSpPr/>
          <p:nvPr/>
        </p:nvGrpSpPr>
        <p:grpSpPr>
          <a:xfrm>
            <a:off x="1023748" y="540351"/>
            <a:ext cx="6100871" cy="1410180"/>
            <a:chOff x="932308" y="548657"/>
            <a:chExt cx="6100871" cy="14101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3EF6A1-3723-42F1-975C-000DC3E4CD4D}"/>
                </a:ext>
              </a:extLst>
            </p:cNvPr>
            <p:cNvGrpSpPr/>
            <p:nvPr/>
          </p:nvGrpSpPr>
          <p:grpSpPr>
            <a:xfrm>
              <a:off x="932308" y="548657"/>
              <a:ext cx="6100871" cy="1410180"/>
              <a:chOff x="-837933" y="540501"/>
              <a:chExt cx="7090050" cy="937954"/>
            </a:xfrm>
          </p:grpSpPr>
          <p:sp>
            <p:nvSpPr>
              <p:cNvPr id="10" name="Rounded Rectangle 5">
                <a:extLst>
                  <a:ext uri="{FF2B5EF4-FFF2-40B4-BE49-F238E27FC236}">
                    <a16:creationId xmlns:a16="http://schemas.microsoft.com/office/drawing/2014/main" id="{41BEB995-456C-4EC5-BA54-F6E642E43961}"/>
                  </a:ext>
                </a:extLst>
              </p:cNvPr>
              <p:cNvSpPr/>
              <p:nvPr/>
            </p:nvSpPr>
            <p:spPr>
              <a:xfrm>
                <a:off x="-683700" y="629519"/>
                <a:ext cx="6935817" cy="848936"/>
              </a:xfrm>
              <a:prstGeom prst="roundRect">
                <a:avLst/>
              </a:prstGeom>
              <a:solidFill>
                <a:srgbClr val="FAAB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Rounded Rectangle 6">
                <a:extLst>
                  <a:ext uri="{FF2B5EF4-FFF2-40B4-BE49-F238E27FC236}">
                    <a16:creationId xmlns:a16="http://schemas.microsoft.com/office/drawing/2014/main" id="{EEA52121-625D-438A-95DC-3F787BF21656}"/>
                  </a:ext>
                </a:extLst>
              </p:cNvPr>
              <p:cNvSpPr/>
              <p:nvPr/>
            </p:nvSpPr>
            <p:spPr>
              <a:xfrm>
                <a:off x="-837933" y="540501"/>
                <a:ext cx="6935817" cy="848936"/>
              </a:xfrm>
              <a:prstGeom prst="roundRect">
                <a:avLst/>
              </a:prstGeom>
              <a:solidFill>
                <a:srgbClr val="F8D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984624-CA9A-4B36-8513-76FFB949BB39}"/>
                  </a:ext>
                </a:extLst>
              </p:cNvPr>
              <p:cNvSpPr txBox="1"/>
              <p:nvPr/>
            </p:nvSpPr>
            <p:spPr>
              <a:xfrm>
                <a:off x="-11702" y="641757"/>
                <a:ext cx="1847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th-TH" sz="4000" dirty="0">
                  <a:latin typeface="Kanit Medium" panose="00000600000000000000" pitchFamily="2" charset="-34"/>
                  <a:cs typeface="Kanit Medium" panose="00000600000000000000" pitchFamily="2" charset="-3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D36205-2FE6-44BE-A7FF-EAFE6CF86E65}"/>
                </a:ext>
              </a:extLst>
            </p:cNvPr>
            <p:cNvSpPr txBox="1"/>
            <p:nvPr/>
          </p:nvSpPr>
          <p:spPr>
            <a:xfrm>
              <a:off x="1285240" y="700892"/>
              <a:ext cx="5379720" cy="9920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h-TH" sz="2800" b="1" dirty="0">
                  <a:solidFill>
                    <a:schemeClr val="bg2">
                      <a:lumMod val="2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ai Jamjuree" panose="00000500000000000000" pitchFamily="2" charset="-34"/>
                </a:rPr>
                <a:t>สิ่งอำนวยความสะดวกในการจัดบริการงานกิจกรรมนันทนาการ</a:t>
              </a:r>
              <a:endParaRPr lang="en-US" sz="1800" b="1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9E8114E-E04B-435C-B859-6ECB2EC1F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588" y="880867"/>
            <a:ext cx="8230033" cy="54866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868DFB-14C4-4AC6-B43E-E4DC48602A87}"/>
              </a:ext>
            </a:extLst>
          </p:cNvPr>
          <p:cNvSpPr/>
          <p:nvPr/>
        </p:nvSpPr>
        <p:spPr>
          <a:xfrm>
            <a:off x="4094939" y="2050687"/>
            <a:ext cx="6863423" cy="3173784"/>
          </a:xfrm>
          <a:custGeom>
            <a:avLst/>
            <a:gdLst>
              <a:gd name="connsiteX0" fmla="*/ 0 w 6093822"/>
              <a:gd name="connsiteY0" fmla="*/ 0 h 2783840"/>
              <a:gd name="connsiteX1" fmla="*/ 6093822 w 6093822"/>
              <a:gd name="connsiteY1" fmla="*/ 0 h 2783840"/>
              <a:gd name="connsiteX2" fmla="*/ 6093822 w 6093822"/>
              <a:gd name="connsiteY2" fmla="*/ 2783840 h 2783840"/>
              <a:gd name="connsiteX3" fmla="*/ 0 w 6093822"/>
              <a:gd name="connsiteY3" fmla="*/ 2783840 h 2783840"/>
              <a:gd name="connsiteX4" fmla="*/ 0 w 6093822"/>
              <a:gd name="connsiteY4" fmla="*/ 0 h 2783840"/>
              <a:gd name="connsiteX0" fmla="*/ 0 w 6205582"/>
              <a:gd name="connsiteY0" fmla="*/ 162560 h 2783840"/>
              <a:gd name="connsiteX1" fmla="*/ 6205582 w 6205582"/>
              <a:gd name="connsiteY1" fmla="*/ 0 h 2783840"/>
              <a:gd name="connsiteX2" fmla="*/ 6205582 w 6205582"/>
              <a:gd name="connsiteY2" fmla="*/ 2783840 h 2783840"/>
              <a:gd name="connsiteX3" fmla="*/ 111760 w 6205582"/>
              <a:gd name="connsiteY3" fmla="*/ 2783840 h 2783840"/>
              <a:gd name="connsiteX4" fmla="*/ 0 w 6205582"/>
              <a:gd name="connsiteY4" fmla="*/ 162560 h 2783840"/>
              <a:gd name="connsiteX0" fmla="*/ 0 w 6337662"/>
              <a:gd name="connsiteY0" fmla="*/ 264160 h 2885440"/>
              <a:gd name="connsiteX1" fmla="*/ 6337662 w 6337662"/>
              <a:gd name="connsiteY1" fmla="*/ 0 h 2885440"/>
              <a:gd name="connsiteX2" fmla="*/ 6205582 w 6337662"/>
              <a:gd name="connsiteY2" fmla="*/ 2885440 h 2885440"/>
              <a:gd name="connsiteX3" fmla="*/ 111760 w 6337662"/>
              <a:gd name="connsiteY3" fmla="*/ 2885440 h 2885440"/>
              <a:gd name="connsiteX4" fmla="*/ 0 w 6337662"/>
              <a:gd name="connsiteY4" fmla="*/ 264160 h 2885440"/>
              <a:gd name="connsiteX0" fmla="*/ 0 w 6337662"/>
              <a:gd name="connsiteY0" fmla="*/ 264160 h 2885440"/>
              <a:gd name="connsiteX1" fmla="*/ 6337662 w 6337662"/>
              <a:gd name="connsiteY1" fmla="*/ 0 h 2885440"/>
              <a:gd name="connsiteX2" fmla="*/ 5524862 w 6337662"/>
              <a:gd name="connsiteY2" fmla="*/ 2164080 h 2885440"/>
              <a:gd name="connsiteX3" fmla="*/ 111760 w 6337662"/>
              <a:gd name="connsiteY3" fmla="*/ 2885440 h 2885440"/>
              <a:gd name="connsiteX4" fmla="*/ 0 w 6337662"/>
              <a:gd name="connsiteY4" fmla="*/ 264160 h 2885440"/>
              <a:gd name="connsiteX0" fmla="*/ 0 w 6337662"/>
              <a:gd name="connsiteY0" fmla="*/ 264160 h 2885440"/>
              <a:gd name="connsiteX1" fmla="*/ 6337662 w 6337662"/>
              <a:gd name="connsiteY1" fmla="*/ 0 h 2885440"/>
              <a:gd name="connsiteX2" fmla="*/ 5951582 w 6337662"/>
              <a:gd name="connsiteY2" fmla="*/ 2804160 h 2885440"/>
              <a:gd name="connsiteX3" fmla="*/ 111760 w 6337662"/>
              <a:gd name="connsiteY3" fmla="*/ 2885440 h 2885440"/>
              <a:gd name="connsiteX4" fmla="*/ 0 w 6337662"/>
              <a:gd name="connsiteY4" fmla="*/ 264160 h 2885440"/>
              <a:gd name="connsiteX0" fmla="*/ 0 w 6337662"/>
              <a:gd name="connsiteY0" fmla="*/ 264160 h 2804160"/>
              <a:gd name="connsiteX1" fmla="*/ 6337662 w 6337662"/>
              <a:gd name="connsiteY1" fmla="*/ 0 h 2804160"/>
              <a:gd name="connsiteX2" fmla="*/ 5951582 w 6337662"/>
              <a:gd name="connsiteY2" fmla="*/ 2804160 h 2804160"/>
              <a:gd name="connsiteX3" fmla="*/ 101600 w 6337662"/>
              <a:gd name="connsiteY3" fmla="*/ 2397760 h 2804160"/>
              <a:gd name="connsiteX4" fmla="*/ 0 w 6337662"/>
              <a:gd name="connsiteY4" fmla="*/ 264160 h 2804160"/>
              <a:gd name="connsiteX0" fmla="*/ 0 w 6337662"/>
              <a:gd name="connsiteY0" fmla="*/ 264160 h 2804160"/>
              <a:gd name="connsiteX1" fmla="*/ 6337662 w 6337662"/>
              <a:gd name="connsiteY1" fmla="*/ 0 h 2804160"/>
              <a:gd name="connsiteX2" fmla="*/ 5951582 w 6337662"/>
              <a:gd name="connsiteY2" fmla="*/ 2804160 h 2804160"/>
              <a:gd name="connsiteX3" fmla="*/ 50800 w 6337662"/>
              <a:gd name="connsiteY3" fmla="*/ 2743200 h 2804160"/>
              <a:gd name="connsiteX4" fmla="*/ 0 w 6337662"/>
              <a:gd name="connsiteY4" fmla="*/ 264160 h 2804160"/>
              <a:gd name="connsiteX0" fmla="*/ 0 w 6337662"/>
              <a:gd name="connsiteY0" fmla="*/ 264160 h 2804160"/>
              <a:gd name="connsiteX1" fmla="*/ 6337662 w 6337662"/>
              <a:gd name="connsiteY1" fmla="*/ 0 h 2804160"/>
              <a:gd name="connsiteX2" fmla="*/ 5951582 w 6337662"/>
              <a:gd name="connsiteY2" fmla="*/ 2804160 h 2804160"/>
              <a:gd name="connsiteX3" fmla="*/ 142240 w 6337662"/>
              <a:gd name="connsiteY3" fmla="*/ 2357120 h 2804160"/>
              <a:gd name="connsiteX4" fmla="*/ 0 w 6337662"/>
              <a:gd name="connsiteY4" fmla="*/ 264160 h 2804160"/>
              <a:gd name="connsiteX0" fmla="*/ 0 w 6337662"/>
              <a:gd name="connsiteY0" fmla="*/ 264160 h 2804160"/>
              <a:gd name="connsiteX1" fmla="*/ 6337662 w 6337662"/>
              <a:gd name="connsiteY1" fmla="*/ 0 h 2804160"/>
              <a:gd name="connsiteX2" fmla="*/ 5951582 w 6337662"/>
              <a:gd name="connsiteY2" fmla="*/ 2804160 h 2804160"/>
              <a:gd name="connsiteX3" fmla="*/ 101600 w 6337662"/>
              <a:gd name="connsiteY3" fmla="*/ 2722880 h 2804160"/>
              <a:gd name="connsiteX4" fmla="*/ 0 w 6337662"/>
              <a:gd name="connsiteY4" fmla="*/ 264160 h 2804160"/>
              <a:gd name="connsiteX0" fmla="*/ 0 w 6571342"/>
              <a:gd name="connsiteY0" fmla="*/ 284480 h 2804160"/>
              <a:gd name="connsiteX1" fmla="*/ 6571342 w 6571342"/>
              <a:gd name="connsiteY1" fmla="*/ 0 h 2804160"/>
              <a:gd name="connsiteX2" fmla="*/ 6185262 w 6571342"/>
              <a:gd name="connsiteY2" fmla="*/ 2804160 h 2804160"/>
              <a:gd name="connsiteX3" fmla="*/ 335280 w 6571342"/>
              <a:gd name="connsiteY3" fmla="*/ 2722880 h 2804160"/>
              <a:gd name="connsiteX4" fmla="*/ 0 w 6571342"/>
              <a:gd name="connsiteY4" fmla="*/ 284480 h 2804160"/>
              <a:gd name="connsiteX0" fmla="*/ 0 w 6185262"/>
              <a:gd name="connsiteY0" fmla="*/ 426720 h 2946400"/>
              <a:gd name="connsiteX1" fmla="*/ 5626462 w 6185262"/>
              <a:gd name="connsiteY1" fmla="*/ 0 h 2946400"/>
              <a:gd name="connsiteX2" fmla="*/ 6185262 w 6185262"/>
              <a:gd name="connsiteY2" fmla="*/ 2946400 h 2946400"/>
              <a:gd name="connsiteX3" fmla="*/ 335280 w 6185262"/>
              <a:gd name="connsiteY3" fmla="*/ 2865120 h 2946400"/>
              <a:gd name="connsiteX4" fmla="*/ 0 w 6185262"/>
              <a:gd name="connsiteY4" fmla="*/ 426720 h 2946400"/>
              <a:gd name="connsiteX0" fmla="*/ 0 w 6459582"/>
              <a:gd name="connsiteY0" fmla="*/ 467360 h 2987040"/>
              <a:gd name="connsiteX1" fmla="*/ 6459582 w 6459582"/>
              <a:gd name="connsiteY1" fmla="*/ 0 h 2987040"/>
              <a:gd name="connsiteX2" fmla="*/ 6185262 w 6459582"/>
              <a:gd name="connsiteY2" fmla="*/ 2987040 h 2987040"/>
              <a:gd name="connsiteX3" fmla="*/ 335280 w 6459582"/>
              <a:gd name="connsiteY3" fmla="*/ 2905760 h 2987040"/>
              <a:gd name="connsiteX4" fmla="*/ 0 w 6459582"/>
              <a:gd name="connsiteY4" fmla="*/ 467360 h 298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9582" h="2987040">
                <a:moveTo>
                  <a:pt x="0" y="467360"/>
                </a:moveTo>
                <a:lnTo>
                  <a:pt x="6459582" y="0"/>
                </a:lnTo>
                <a:lnTo>
                  <a:pt x="6185262" y="2987040"/>
                </a:lnTo>
                <a:lnTo>
                  <a:pt x="335280" y="2905760"/>
                </a:lnTo>
                <a:lnTo>
                  <a:pt x="0" y="46736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D9C4"/>
              </a:solidFill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6D1ECE9-12FE-45CE-B189-9A79C7656339}"/>
              </a:ext>
            </a:extLst>
          </p:cNvPr>
          <p:cNvSpPr txBox="1"/>
          <p:nvPr/>
        </p:nvSpPr>
        <p:spPr>
          <a:xfrm>
            <a:off x="4809863" y="2501525"/>
            <a:ext cx="6093822" cy="2375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1. แหล่งจัดนันทนาการ หมายถึง สถานที่จัดกิจกรรมนันทนาการที่เหมาะสม เพื่อให้สะดวกต่อการกำหนดรูปแบบกิจกรรม การจัดบุคลากร และการจัดเตรียมอุปกรณ์อำนวยความสะดวก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3" name="กล่องข้อความ 2">
            <a:extLst>
              <a:ext uri="{FF2B5EF4-FFF2-40B4-BE49-F238E27FC236}">
                <a16:creationId xmlns:a16="http://schemas.microsoft.com/office/drawing/2014/main" id="{1709FFB6-861C-479C-886C-4F3918341DD1}"/>
              </a:ext>
            </a:extLst>
          </p:cNvPr>
          <p:cNvSpPr txBox="1"/>
          <p:nvPr/>
        </p:nvSpPr>
        <p:spPr>
          <a:xfrm>
            <a:off x="7006778" y="1076002"/>
            <a:ext cx="519873" cy="6589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9900" dirty="0">
                <a:solidFill>
                  <a:srgbClr val="FAAB9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“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9900" dirty="0">
                <a:solidFill>
                  <a:srgbClr val="FAAB9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”</a:t>
            </a:r>
            <a:endParaRPr lang="en-US" sz="11500" dirty="0">
              <a:solidFill>
                <a:srgbClr val="FAAB9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90375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DA83A0-9B2C-4A99-AA2D-3AA413D9E251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F2B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DB72137D-E4D4-429B-8424-E649013B7753}"/>
              </a:ext>
            </a:extLst>
          </p:cNvPr>
          <p:cNvSpPr/>
          <p:nvPr/>
        </p:nvSpPr>
        <p:spPr>
          <a:xfrm>
            <a:off x="1550670" y="684829"/>
            <a:ext cx="10375900" cy="5905500"/>
          </a:xfrm>
          <a:prstGeom prst="roundRect">
            <a:avLst/>
          </a:prstGeom>
          <a:solidFill>
            <a:srgbClr val="413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881CF4AB-B863-4DE3-B837-314D5B0C7C2F}"/>
              </a:ext>
            </a:extLst>
          </p:cNvPr>
          <p:cNvSpPr/>
          <p:nvPr/>
        </p:nvSpPr>
        <p:spPr>
          <a:xfrm>
            <a:off x="685800" y="264431"/>
            <a:ext cx="10375900" cy="5905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D7894F8-8DF1-42A3-81C0-DE14F2605F9E}"/>
              </a:ext>
            </a:extLst>
          </p:cNvPr>
          <p:cNvSpPr txBox="1"/>
          <p:nvPr/>
        </p:nvSpPr>
        <p:spPr>
          <a:xfrm>
            <a:off x="1285240" y="787867"/>
            <a:ext cx="94640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effectLst/>
                <a:ea typeface="Calibri" panose="020F0502020204030204" pitchFamily="34" charset="0"/>
                <a:cs typeface="Bai Jamjuree" panose="00000500000000000000" pitchFamily="2" charset="-34"/>
              </a:rPr>
              <a:t>- แหล่งนันทนาการกลางแจ้ง เช่น สนามกีฬา ชายหาด ป่าไม้ สนามเด็กเล่น สระว่ายน้ำ สวนสุขภาพ</a:t>
            </a:r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2A257-77AD-447A-830E-DDC804EE5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98" y="1845012"/>
            <a:ext cx="7511503" cy="418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769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43922B-F3EF-4820-A269-B953C6F2E972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F2B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B386F09C-12D5-4D5D-A099-AC23511FFAD3}"/>
              </a:ext>
            </a:extLst>
          </p:cNvPr>
          <p:cNvSpPr/>
          <p:nvPr/>
        </p:nvSpPr>
        <p:spPr>
          <a:xfrm>
            <a:off x="1550670" y="684829"/>
            <a:ext cx="10375900" cy="5905500"/>
          </a:xfrm>
          <a:prstGeom prst="roundRect">
            <a:avLst/>
          </a:prstGeom>
          <a:solidFill>
            <a:srgbClr val="413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D2DB85AB-4617-47F4-85C7-2499F51BE50B}"/>
              </a:ext>
            </a:extLst>
          </p:cNvPr>
          <p:cNvSpPr/>
          <p:nvPr/>
        </p:nvSpPr>
        <p:spPr>
          <a:xfrm>
            <a:off x="685800" y="264431"/>
            <a:ext cx="10375900" cy="5905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5FE2B65-388D-472B-9D38-9674B7E87D49}"/>
              </a:ext>
            </a:extLst>
          </p:cNvPr>
          <p:cNvSpPr txBox="1"/>
          <p:nvPr/>
        </p:nvSpPr>
        <p:spPr>
          <a:xfrm>
            <a:off x="2707096" y="4815668"/>
            <a:ext cx="6777808" cy="99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แหล่งนันทนาการภายใน เช่น ห้องประชุม ห้องอาหาร โรงละคร ห้องสมุด โรงภาพยนตร์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6CA121-F27A-49CD-BC44-68EDA6BADDD2}"/>
              </a:ext>
            </a:extLst>
          </p:cNvPr>
          <p:cNvGrpSpPr/>
          <p:nvPr/>
        </p:nvGrpSpPr>
        <p:grpSpPr>
          <a:xfrm>
            <a:off x="2882096" y="271317"/>
            <a:ext cx="6231424" cy="4521263"/>
            <a:chOff x="2882096" y="818664"/>
            <a:chExt cx="5477044" cy="39739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E25184-3B38-4CE1-B14C-0CFF0C356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0" t="20798" r="16332" b="3353"/>
            <a:stretch/>
          </p:blipFill>
          <p:spPr>
            <a:xfrm>
              <a:off x="2882096" y="929411"/>
              <a:ext cx="5359078" cy="386316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BE057D-BB68-4B22-B67D-5CDD335DEE4B}"/>
                </a:ext>
              </a:extLst>
            </p:cNvPr>
            <p:cNvSpPr/>
            <p:nvPr/>
          </p:nvSpPr>
          <p:spPr>
            <a:xfrm>
              <a:off x="5873750" y="818664"/>
              <a:ext cx="2485390" cy="446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488609-B4DC-49EB-B7D9-1BC63B7BC1EE}"/>
                </a:ext>
              </a:extLst>
            </p:cNvPr>
            <p:cNvSpPr/>
            <p:nvPr/>
          </p:nvSpPr>
          <p:spPr>
            <a:xfrm>
              <a:off x="6188219" y="1050266"/>
              <a:ext cx="2170921" cy="446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E81541-4846-4C39-B5AD-F98538CA3A18}"/>
                </a:ext>
              </a:extLst>
            </p:cNvPr>
            <p:cNvSpPr/>
            <p:nvPr/>
          </p:nvSpPr>
          <p:spPr>
            <a:xfrm>
              <a:off x="6738620" y="1294848"/>
              <a:ext cx="1620520" cy="446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C3A2B5-A033-4496-B131-6D982AE545C9}"/>
                </a:ext>
              </a:extLst>
            </p:cNvPr>
            <p:cNvSpPr/>
            <p:nvPr/>
          </p:nvSpPr>
          <p:spPr>
            <a:xfrm>
              <a:off x="7157287" y="1699075"/>
              <a:ext cx="1201853" cy="446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68DA77-2F28-45F4-9DD4-6C306C5C4814}"/>
                </a:ext>
              </a:extLst>
            </p:cNvPr>
            <p:cNvSpPr/>
            <p:nvPr/>
          </p:nvSpPr>
          <p:spPr>
            <a:xfrm>
              <a:off x="2882096" y="929411"/>
              <a:ext cx="1201853" cy="446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556338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D7DBAB8-7ACF-4E5E-9DD0-E1A36BBB6911}"/>
              </a:ext>
            </a:extLst>
          </p:cNvPr>
          <p:cNvGrpSpPr/>
          <p:nvPr/>
        </p:nvGrpSpPr>
        <p:grpSpPr>
          <a:xfrm>
            <a:off x="0" y="-173986"/>
            <a:ext cx="12264037" cy="7031986"/>
            <a:chOff x="0" y="-173986"/>
            <a:chExt cx="12264037" cy="70319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CAE275-C0E1-40BA-A603-EEBAFD0FF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3986"/>
              <a:ext cx="12264037" cy="703198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F5443C2-5CF4-48E8-88CF-62E06CAAD1F9}"/>
                </a:ext>
              </a:extLst>
            </p:cNvPr>
            <p:cNvSpPr/>
            <p:nvPr/>
          </p:nvSpPr>
          <p:spPr>
            <a:xfrm>
              <a:off x="934720" y="1640733"/>
              <a:ext cx="3921760" cy="4800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7D84CCE-788A-481C-ABEA-05AE2B49C1DE}"/>
              </a:ext>
            </a:extLst>
          </p:cNvPr>
          <p:cNvSpPr txBox="1"/>
          <p:nvPr/>
        </p:nvSpPr>
        <p:spPr>
          <a:xfrm>
            <a:off x="677997" y="2087703"/>
            <a:ext cx="5675630" cy="304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1. พื้นที่จำกัด หมายถึง พื้นที่ส่วนบุคคล เช่น ที่พักริมทะเล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2. พื้นที่นันทนาการทั่วไป เช่น อุทยานป่าไม้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3. พื้นที่สิ่งแวดล้อมธรรมชาติ เช่น อุทยานแห่งชาติ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F08FF2-5EEC-4F24-BF96-D8D62F59D657}"/>
              </a:ext>
            </a:extLst>
          </p:cNvPr>
          <p:cNvGrpSpPr/>
          <p:nvPr/>
        </p:nvGrpSpPr>
        <p:grpSpPr>
          <a:xfrm>
            <a:off x="0" y="705383"/>
            <a:ext cx="10322552" cy="935350"/>
            <a:chOff x="2828585" y="565398"/>
            <a:chExt cx="10322552" cy="935350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D0F1A93B-AEE9-4906-96DD-F2EB84857E19}"/>
                </a:ext>
              </a:extLst>
            </p:cNvPr>
            <p:cNvSpPr/>
            <p:nvPr/>
          </p:nvSpPr>
          <p:spPr>
            <a:xfrm>
              <a:off x="3046912" y="752254"/>
              <a:ext cx="10104225" cy="748494"/>
            </a:xfrm>
            <a:prstGeom prst="roundRect">
              <a:avLst/>
            </a:prstGeom>
            <a:solidFill>
              <a:srgbClr val="FF91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BD5464CD-47A2-4FF1-A031-C1CF288D00D1}"/>
                </a:ext>
              </a:extLst>
            </p:cNvPr>
            <p:cNvSpPr/>
            <p:nvPr/>
          </p:nvSpPr>
          <p:spPr>
            <a:xfrm>
              <a:off x="2828585" y="565398"/>
              <a:ext cx="10104225" cy="748494"/>
            </a:xfrm>
            <a:prstGeom prst="roundRect">
              <a:avLst/>
            </a:prstGeom>
            <a:solidFill>
              <a:srgbClr val="FEC1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E516D8-DC52-47E1-809E-ECD0BF8A34CF}"/>
                </a:ext>
              </a:extLst>
            </p:cNvPr>
            <p:cNvSpPr txBox="1"/>
            <p:nvPr/>
          </p:nvSpPr>
          <p:spPr>
            <a:xfrm>
              <a:off x="3506582" y="641102"/>
              <a:ext cx="8854809" cy="5938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h-TH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ai Jamjuree" panose="00000500000000000000" pitchFamily="2" charset="-34"/>
                </a:rPr>
                <a:t>แหล่งนันทนาการกลางแจ้ง แบ่งได้เป็น 6 ลักษณะ คือ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5E440159-65ED-4CED-B330-51095BF321F5}"/>
              </a:ext>
            </a:extLst>
          </p:cNvPr>
          <p:cNvSpPr/>
          <p:nvPr/>
        </p:nvSpPr>
        <p:spPr>
          <a:xfrm>
            <a:off x="408083" y="2208643"/>
            <a:ext cx="265517" cy="265517"/>
          </a:xfrm>
          <a:prstGeom prst="ellipse">
            <a:avLst/>
          </a:prstGeom>
          <a:solidFill>
            <a:srgbClr val="4E0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BFE241-8D5C-4CBB-B177-6D8EE01B9EA7}"/>
              </a:ext>
            </a:extLst>
          </p:cNvPr>
          <p:cNvSpPr/>
          <p:nvPr/>
        </p:nvSpPr>
        <p:spPr>
          <a:xfrm>
            <a:off x="408083" y="3212483"/>
            <a:ext cx="265517" cy="265517"/>
          </a:xfrm>
          <a:prstGeom prst="ellipse">
            <a:avLst/>
          </a:prstGeom>
          <a:solidFill>
            <a:srgbClr val="C63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4E0343-6947-41B1-B963-11043DDC55DA}"/>
              </a:ext>
            </a:extLst>
          </p:cNvPr>
          <p:cNvSpPr/>
          <p:nvPr/>
        </p:nvSpPr>
        <p:spPr>
          <a:xfrm>
            <a:off x="408083" y="4225850"/>
            <a:ext cx="265517" cy="265517"/>
          </a:xfrm>
          <a:prstGeom prst="ellipse">
            <a:avLst/>
          </a:prstGeom>
          <a:solidFill>
            <a:srgbClr val="FF9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1037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5D150C-F94B-4912-816B-042E780AA2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C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28EDAD-27A1-40A3-B5E3-6F404F087588}"/>
              </a:ext>
            </a:extLst>
          </p:cNvPr>
          <p:cNvSpPr/>
          <p:nvPr/>
        </p:nvSpPr>
        <p:spPr>
          <a:xfrm>
            <a:off x="-444501" y="167942"/>
            <a:ext cx="10727341" cy="2766692"/>
          </a:xfrm>
          <a:prstGeom prst="rect">
            <a:avLst/>
          </a:prstGeom>
          <a:solidFill>
            <a:srgbClr val="084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C8D7C6-BD2F-44B1-8022-429898D604BE}"/>
              </a:ext>
            </a:extLst>
          </p:cNvPr>
          <p:cNvSpPr/>
          <p:nvPr/>
        </p:nvSpPr>
        <p:spPr>
          <a:xfrm>
            <a:off x="750034" y="1173058"/>
            <a:ext cx="12192000" cy="5533383"/>
          </a:xfrm>
          <a:prstGeom prst="rect">
            <a:avLst/>
          </a:prstGeom>
          <a:solidFill>
            <a:srgbClr val="3D9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F13890-FAA4-4E54-972E-AE15903E09B6}"/>
              </a:ext>
            </a:extLst>
          </p:cNvPr>
          <p:cNvSpPr/>
          <p:nvPr/>
        </p:nvSpPr>
        <p:spPr>
          <a:xfrm>
            <a:off x="-34470" y="641102"/>
            <a:ext cx="12569369" cy="565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62D0CF3-B4E7-4D07-BA76-D61E3A2D6138}"/>
              </a:ext>
            </a:extLst>
          </p:cNvPr>
          <p:cNvSpPr txBox="1"/>
          <p:nvPr/>
        </p:nvSpPr>
        <p:spPr>
          <a:xfrm>
            <a:off x="1275991" y="4446369"/>
            <a:ext cx="9948446" cy="1658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4. พื้นที่ธรรมชาติเฉพาะ เช่น น้ำพุร้อน อุทยานหิน แนวปะการัง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5. พื้นที่โบราณ หมายถึง สถานที่โดดเดี่ยวปกคลุมด้วยธรรมชาติ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6. แหล่งวัฒนธรรม เช่น โบราณสถาน วัด อุทยานประวัติศาสตร์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CBEB4A-15A9-4461-8AE9-DE1F57B3E7E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80" y="55975"/>
            <a:ext cx="6020979" cy="481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4293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2C3EF7-FECE-4A61-9B53-64506CB7CA5B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5E7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Data 5">
            <a:extLst>
              <a:ext uri="{FF2B5EF4-FFF2-40B4-BE49-F238E27FC236}">
                <a16:creationId xmlns:a16="http://schemas.microsoft.com/office/drawing/2014/main" id="{D42144E1-CE34-4A06-8ECF-2B34D615CBCD}"/>
              </a:ext>
            </a:extLst>
          </p:cNvPr>
          <p:cNvSpPr/>
          <p:nvPr/>
        </p:nvSpPr>
        <p:spPr>
          <a:xfrm>
            <a:off x="-1765973" y="0"/>
            <a:ext cx="15731762" cy="6916994"/>
          </a:xfrm>
          <a:prstGeom prst="flowChartInputOutput">
            <a:avLst/>
          </a:prstGeom>
          <a:solidFill>
            <a:srgbClr val="130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Flowchart: Data 7">
            <a:extLst>
              <a:ext uri="{FF2B5EF4-FFF2-40B4-BE49-F238E27FC236}">
                <a16:creationId xmlns:a16="http://schemas.microsoft.com/office/drawing/2014/main" id="{BE9AB997-BAD6-4119-B70D-7186894B18C6}"/>
              </a:ext>
            </a:extLst>
          </p:cNvPr>
          <p:cNvSpPr/>
          <p:nvPr/>
        </p:nvSpPr>
        <p:spPr>
          <a:xfrm>
            <a:off x="-1025162" y="0"/>
            <a:ext cx="15731762" cy="6916994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2B70FA16-07B0-4953-A4E2-92B0247964B4}"/>
              </a:ext>
            </a:extLst>
          </p:cNvPr>
          <p:cNvSpPr/>
          <p:nvPr/>
        </p:nvSpPr>
        <p:spPr>
          <a:xfrm>
            <a:off x="-747101" y="497932"/>
            <a:ext cx="10104225" cy="1150054"/>
          </a:xfrm>
          <a:prstGeom prst="roundRect">
            <a:avLst/>
          </a:prstGeom>
          <a:solidFill>
            <a:srgbClr val="FF91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A0B1384-45F2-443C-8105-AA5BFB819466}"/>
              </a:ext>
            </a:extLst>
          </p:cNvPr>
          <p:cNvSpPr/>
          <p:nvPr/>
        </p:nvSpPr>
        <p:spPr>
          <a:xfrm>
            <a:off x="-893185" y="378542"/>
            <a:ext cx="10104225" cy="1150054"/>
          </a:xfrm>
          <a:prstGeom prst="roundRect">
            <a:avLst/>
          </a:prstGeom>
          <a:solidFill>
            <a:srgbClr val="FEC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664D51F-21CB-4EDA-84C6-6CB91F960A08}"/>
              </a:ext>
            </a:extLst>
          </p:cNvPr>
          <p:cNvSpPr txBox="1"/>
          <p:nvPr/>
        </p:nvSpPr>
        <p:spPr>
          <a:xfrm>
            <a:off x="781885" y="1784754"/>
            <a:ext cx="7853680" cy="2785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            - อุปกรณ์ด้านการจัดสถานที่ เช่น แผนที่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         - อุปกรณ์ด้านการจัดกิจกรรม เช่น อุปกรณ์กีฬา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      - อุปกรณ์อำนวยความสะดวก เช่น โต๊ะ เก้าอี้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   - อุปกรณ์ด้านความปลอดภัย เช่น อุปกรณ์ดับเพลิง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อุปกรณ์ด้านการขนส่ง เช่น ยานพาหนะ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88C51-43AD-419C-BEC0-119AAFEB6F3F}"/>
              </a:ext>
            </a:extLst>
          </p:cNvPr>
          <p:cNvSpPr txBox="1"/>
          <p:nvPr/>
        </p:nvSpPr>
        <p:spPr>
          <a:xfrm>
            <a:off x="1606114" y="461929"/>
            <a:ext cx="6205221" cy="99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2. อุปกรณ์อำนวยความสะดวก หมายถึง อุปกรณ์เพื่อการจัดบริการ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31273D0-A8EF-4753-A92E-ECA7334BFFF7}"/>
              </a:ext>
            </a:extLst>
          </p:cNvPr>
          <p:cNvSpPr/>
          <p:nvPr/>
        </p:nvSpPr>
        <p:spPr>
          <a:xfrm>
            <a:off x="1901603" y="1951927"/>
            <a:ext cx="265517" cy="265517"/>
          </a:xfrm>
          <a:prstGeom prst="ellipse">
            <a:avLst/>
          </a:prstGeom>
          <a:solidFill>
            <a:srgbClr val="C7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8C956B4-5DDB-4D6D-BBFD-42A62E4E3144}"/>
              </a:ext>
            </a:extLst>
          </p:cNvPr>
          <p:cNvSpPr/>
          <p:nvPr/>
        </p:nvSpPr>
        <p:spPr>
          <a:xfrm>
            <a:off x="1606114" y="2497843"/>
            <a:ext cx="265517" cy="265517"/>
          </a:xfrm>
          <a:prstGeom prst="ellipse">
            <a:avLst/>
          </a:prstGeom>
          <a:solidFill>
            <a:srgbClr val="FE6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38F1A7-6829-4CE4-A118-F638D1E2877C}"/>
              </a:ext>
            </a:extLst>
          </p:cNvPr>
          <p:cNvSpPr/>
          <p:nvPr/>
        </p:nvSpPr>
        <p:spPr>
          <a:xfrm>
            <a:off x="1340597" y="3044748"/>
            <a:ext cx="265517" cy="265517"/>
          </a:xfrm>
          <a:prstGeom prst="ellipse">
            <a:avLst/>
          </a:prstGeom>
          <a:solidFill>
            <a:srgbClr val="FD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479CA3B-47A4-446F-AD7A-7FAAE43554EB}"/>
              </a:ext>
            </a:extLst>
          </p:cNvPr>
          <p:cNvSpPr/>
          <p:nvPr/>
        </p:nvSpPr>
        <p:spPr>
          <a:xfrm>
            <a:off x="1065075" y="3627673"/>
            <a:ext cx="265517" cy="265517"/>
          </a:xfrm>
          <a:prstGeom prst="ellipse">
            <a:avLst/>
          </a:prstGeom>
          <a:solidFill>
            <a:srgbClr val="FFB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9AC49A-101F-4A96-A96E-B96B54CE6320}"/>
              </a:ext>
            </a:extLst>
          </p:cNvPr>
          <p:cNvSpPr/>
          <p:nvPr/>
        </p:nvSpPr>
        <p:spPr>
          <a:xfrm>
            <a:off x="778191" y="4186242"/>
            <a:ext cx="265517" cy="265517"/>
          </a:xfrm>
          <a:prstGeom prst="ellipse">
            <a:avLst/>
          </a:prstGeom>
          <a:solidFill>
            <a:srgbClr val="FFD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CBCBC08-884E-4F0D-A432-255A56243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9" t="8316" r="5952" b="74910"/>
          <a:stretch/>
        </p:blipFill>
        <p:spPr>
          <a:xfrm>
            <a:off x="298070" y="5089575"/>
            <a:ext cx="4101764" cy="10470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3BB2A74-77AF-4B32-940A-9E3D8886A2B5}"/>
              </a:ext>
            </a:extLst>
          </p:cNvPr>
          <p:cNvGrpSpPr/>
          <p:nvPr/>
        </p:nvGrpSpPr>
        <p:grpSpPr>
          <a:xfrm>
            <a:off x="8017782" y="-136768"/>
            <a:ext cx="4473265" cy="8315665"/>
            <a:chOff x="8017782" y="-136768"/>
            <a:chExt cx="4473265" cy="831566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EA2F250-FC69-42C3-83D9-D4E67E23A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32" b="89976" l="3672" r="38413">
                          <a14:foregroundMark x1="3750" y1="40278" x2="4659" y2="30918"/>
                          <a14:foregroundMark x1="4659" y1="30918" x2="4777" y2="30616"/>
                          <a14:foregroundMark x1="36123" y1="42331" x2="32057" y2="52415"/>
                          <a14:foregroundMark x1="36439" y1="42512" x2="34031" y2="52657"/>
                          <a14:foregroundMark x1="22779" y1="8816" x2="22621" y2="5193"/>
                          <a14:foregroundMark x1="23371" y1="1932" x2="23371" y2="19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296"/>
            <a:stretch/>
          </p:blipFill>
          <p:spPr>
            <a:xfrm flipH="1">
              <a:off x="8017782" y="1330607"/>
              <a:ext cx="4473265" cy="684829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92610B2-87A6-41C2-BF8B-91DD9D37E8B9}"/>
                </a:ext>
              </a:extLst>
            </p:cNvPr>
            <p:cNvSpPr/>
            <p:nvPr/>
          </p:nvSpPr>
          <p:spPr>
            <a:xfrm>
              <a:off x="10007600" y="-136768"/>
              <a:ext cx="66039" cy="1665364"/>
            </a:xfrm>
            <a:prstGeom prst="rect">
              <a:avLst/>
            </a:prstGeom>
            <a:solidFill>
              <a:srgbClr val="2210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CD4B954-BF72-45A3-95D8-CBD78330B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9" t="26199" r="5952" b="55377"/>
          <a:stretch/>
        </p:blipFill>
        <p:spPr>
          <a:xfrm>
            <a:off x="4693798" y="4827908"/>
            <a:ext cx="4101764" cy="115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6693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9C66E1-3D95-4888-91E2-6EACA48ABE9E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5E7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Data 5">
            <a:extLst>
              <a:ext uri="{FF2B5EF4-FFF2-40B4-BE49-F238E27FC236}">
                <a16:creationId xmlns:a16="http://schemas.microsoft.com/office/drawing/2014/main" id="{9B348FEF-9104-4ABD-8859-A86E14FEFBDB}"/>
              </a:ext>
            </a:extLst>
          </p:cNvPr>
          <p:cNvSpPr/>
          <p:nvPr/>
        </p:nvSpPr>
        <p:spPr>
          <a:xfrm>
            <a:off x="-1765973" y="0"/>
            <a:ext cx="15731762" cy="6916994"/>
          </a:xfrm>
          <a:prstGeom prst="flowChartInputOutput">
            <a:avLst/>
          </a:prstGeom>
          <a:solidFill>
            <a:srgbClr val="130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Flowchart: Data 7">
            <a:extLst>
              <a:ext uri="{FF2B5EF4-FFF2-40B4-BE49-F238E27FC236}">
                <a16:creationId xmlns:a16="http://schemas.microsoft.com/office/drawing/2014/main" id="{D8A204D1-D295-4450-B79C-803D233EA96D}"/>
              </a:ext>
            </a:extLst>
          </p:cNvPr>
          <p:cNvSpPr/>
          <p:nvPr/>
        </p:nvSpPr>
        <p:spPr>
          <a:xfrm>
            <a:off x="-1025162" y="0"/>
            <a:ext cx="15731762" cy="6916994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50AB2B-1787-492F-92F1-EDA521B3CDBE}"/>
              </a:ext>
            </a:extLst>
          </p:cNvPr>
          <p:cNvGrpSpPr/>
          <p:nvPr/>
        </p:nvGrpSpPr>
        <p:grpSpPr>
          <a:xfrm>
            <a:off x="-1623051" y="480255"/>
            <a:ext cx="10213388" cy="860626"/>
            <a:chOff x="-510531" y="480255"/>
            <a:chExt cx="10213388" cy="1330188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4E200148-8107-4E2D-9EFF-C3CA2F2560E1}"/>
                </a:ext>
              </a:extLst>
            </p:cNvPr>
            <p:cNvSpPr/>
            <p:nvPr/>
          </p:nvSpPr>
          <p:spPr>
            <a:xfrm>
              <a:off x="-401368" y="660389"/>
              <a:ext cx="10104225" cy="1150054"/>
            </a:xfrm>
            <a:prstGeom prst="roundRect">
              <a:avLst/>
            </a:prstGeom>
            <a:solidFill>
              <a:srgbClr val="FF91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0D51688A-C7AF-44CE-A6E0-CC941BC32484}"/>
                </a:ext>
              </a:extLst>
            </p:cNvPr>
            <p:cNvSpPr/>
            <p:nvPr/>
          </p:nvSpPr>
          <p:spPr>
            <a:xfrm>
              <a:off x="-510531" y="480255"/>
              <a:ext cx="10104225" cy="1150054"/>
            </a:xfrm>
            <a:prstGeom prst="roundRect">
              <a:avLst/>
            </a:prstGeom>
            <a:solidFill>
              <a:srgbClr val="FEC1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6E09042-0043-491D-A902-1C0970175ED1}"/>
              </a:ext>
            </a:extLst>
          </p:cNvPr>
          <p:cNvSpPr txBox="1"/>
          <p:nvPr/>
        </p:nvSpPr>
        <p:spPr>
          <a:xfrm>
            <a:off x="533352" y="1502128"/>
            <a:ext cx="10185448" cy="3912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                1. ใช้สถานที่อย่างเหมาะสม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             2. วางแผนการจัดการอย่างมีระบบ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          3. จัดสิ่งอำนวยความสะดวกที่มีมาตรฐาน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       4. จัดงบประมาณอย่างเหมาะสม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     5. วัสดุอุปกรณ์ที่ใช้สามารถเคลื่อนย้ายได้สะดวก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  6. สามารถบริการได้อย่างทั่วถึงและพร้อมเพรียง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7. มีการดูแล ซ่อมแซม บำรุงวัสดุอุปกรณ์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F040C7-6775-401D-8FF8-5F7D0D53D4F1}"/>
              </a:ext>
            </a:extLst>
          </p:cNvPr>
          <p:cNvSpPr txBox="1"/>
          <p:nvPr/>
        </p:nvSpPr>
        <p:spPr>
          <a:xfrm>
            <a:off x="1574800" y="555386"/>
            <a:ext cx="6197600" cy="593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3200" b="1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การจัดอุปกรณ์อำนวยความสะดวก</a:t>
            </a:r>
            <a:endParaRPr lang="en-US" sz="2000" b="1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8F021-F3A0-42DE-BB3C-3CEB32E36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5609" y="-1520488"/>
            <a:ext cx="9957970" cy="99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3630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E548A1-5C6F-4D30-B292-FF33FAF6AD60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FAD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44863A-5D58-4F40-9B09-C3841696D8BF}"/>
              </a:ext>
            </a:extLst>
          </p:cNvPr>
          <p:cNvSpPr/>
          <p:nvPr/>
        </p:nvSpPr>
        <p:spPr>
          <a:xfrm>
            <a:off x="-444501" y="167942"/>
            <a:ext cx="10727341" cy="2766692"/>
          </a:xfrm>
          <a:prstGeom prst="rect">
            <a:avLst/>
          </a:prstGeom>
          <a:solidFill>
            <a:srgbClr val="534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22C985-E44B-43E4-800D-5593E77F9573}"/>
              </a:ext>
            </a:extLst>
          </p:cNvPr>
          <p:cNvSpPr/>
          <p:nvPr/>
        </p:nvSpPr>
        <p:spPr>
          <a:xfrm>
            <a:off x="750034" y="1173058"/>
            <a:ext cx="12192000" cy="5533383"/>
          </a:xfrm>
          <a:prstGeom prst="rect">
            <a:avLst/>
          </a:prstGeom>
          <a:solidFill>
            <a:srgbClr val="F96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E539B3-FF2A-4E66-B07F-35A141527675}"/>
              </a:ext>
            </a:extLst>
          </p:cNvPr>
          <p:cNvSpPr/>
          <p:nvPr/>
        </p:nvSpPr>
        <p:spPr>
          <a:xfrm>
            <a:off x="-34469" y="641102"/>
            <a:ext cx="12222364" cy="565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7D63BD-AA20-4CC0-854F-144C19C0A1DC}"/>
              </a:ext>
            </a:extLst>
          </p:cNvPr>
          <p:cNvGrpSpPr/>
          <p:nvPr/>
        </p:nvGrpSpPr>
        <p:grpSpPr>
          <a:xfrm>
            <a:off x="393356" y="708265"/>
            <a:ext cx="11686976" cy="991791"/>
            <a:chOff x="-837933" y="540501"/>
            <a:chExt cx="7081858" cy="991791"/>
          </a:xfrm>
          <a:solidFill>
            <a:srgbClr val="F9698D"/>
          </a:solidFill>
        </p:grpSpPr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id="{264A0B6A-70EF-441F-94B5-93BEFC52F4C7}"/>
                </a:ext>
              </a:extLst>
            </p:cNvPr>
            <p:cNvSpPr/>
            <p:nvPr/>
          </p:nvSpPr>
          <p:spPr>
            <a:xfrm>
              <a:off x="-691892" y="683356"/>
              <a:ext cx="6935817" cy="848936"/>
            </a:xfrm>
            <a:prstGeom prst="roundRect">
              <a:avLst/>
            </a:prstGeom>
            <a:solidFill>
              <a:srgbClr val="FAD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id="{DC5A8C41-0C98-4609-94FB-57582777CD03}"/>
                </a:ext>
              </a:extLst>
            </p:cNvPr>
            <p:cNvSpPr/>
            <p:nvPr/>
          </p:nvSpPr>
          <p:spPr>
            <a:xfrm>
              <a:off x="-837933" y="540501"/>
              <a:ext cx="6935817" cy="8489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07A9DD3-0034-4DDE-AE66-6C074447AB39}"/>
              </a:ext>
            </a:extLst>
          </p:cNvPr>
          <p:cNvSpPr txBox="1"/>
          <p:nvPr/>
        </p:nvSpPr>
        <p:spPr>
          <a:xfrm>
            <a:off x="3945908" y="1842911"/>
            <a:ext cx="6093822" cy="1658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1. เกมเตรียมความพร้อม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เกมรหัสปรบมือ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เกมปรบมือชุดใหญ่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F6AF8-F115-444D-B0FF-565A75D09104}"/>
              </a:ext>
            </a:extLst>
          </p:cNvPr>
          <p:cNvSpPr txBox="1"/>
          <p:nvPr/>
        </p:nvSpPr>
        <p:spPr>
          <a:xfrm>
            <a:off x="2631431" y="804502"/>
            <a:ext cx="6690360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ตัวอย่างเกมและเพลงนันทนาการ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F7EAB6-8D09-4492-9703-946EB5100D04}"/>
              </a:ext>
            </a:extLst>
          </p:cNvPr>
          <p:cNvSpPr/>
          <p:nvPr/>
        </p:nvSpPr>
        <p:spPr>
          <a:xfrm>
            <a:off x="4816891" y="2628005"/>
            <a:ext cx="301449" cy="301449"/>
          </a:xfrm>
          <a:prstGeom prst="ellipse">
            <a:avLst/>
          </a:prstGeom>
          <a:solidFill>
            <a:srgbClr val="1F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0FFD10D-AAC8-4410-8E56-FB0F97F38FC1}"/>
              </a:ext>
            </a:extLst>
          </p:cNvPr>
          <p:cNvSpPr/>
          <p:nvPr/>
        </p:nvSpPr>
        <p:spPr>
          <a:xfrm>
            <a:off x="4816891" y="3136931"/>
            <a:ext cx="301449" cy="301449"/>
          </a:xfrm>
          <a:prstGeom prst="ellipse">
            <a:avLst/>
          </a:prstGeom>
          <a:solidFill>
            <a:srgbClr val="60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FFC70E-FAFF-4D4F-B175-1895048BD9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7"/>
          <a:stretch/>
        </p:blipFill>
        <p:spPr>
          <a:xfrm>
            <a:off x="-38573" y="885439"/>
            <a:ext cx="3661450" cy="54071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D52A30-C750-4D3B-944F-BDC59DE80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2"/>
          <a:stretch/>
        </p:blipFill>
        <p:spPr>
          <a:xfrm>
            <a:off x="8449473" y="885439"/>
            <a:ext cx="3742527" cy="5407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24F7EF-163D-4381-9955-F6243BEEB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5" b="99887" l="16279" r="76533">
                        <a14:foregroundMark x1="22283" y1="91488" x2="18943" y2="97294"/>
                        <a14:foregroundMark x1="34503" y1="90643" x2="34165" y2="96223"/>
                        <a14:foregroundMark x1="59873" y1="89177" x2="61945" y2="95772"/>
                        <a14:foregroundMark x1="70486" y1="91094" x2="72051" y2="97294"/>
                        <a14:foregroundMark x1="59873" y1="74577" x2="60042" y2="62852"/>
                        <a14:foregroundMark x1="60042" y1="62852" x2="60042" y2="62852"/>
                        <a14:foregroundMark x1="68879" y1="78467" x2="66723" y2="69278"/>
                        <a14:foregroundMark x1="66723" y1="69278" x2="63890" y2="65163"/>
                        <a14:foregroundMark x1="37548" y1="91714" x2="32896" y2="96843"/>
                        <a14:foregroundMark x1="22622" y1="95152" x2="18436" y2="93236"/>
                        <a14:foregroundMark x1="24863" y1="88501" x2="20550" y2="99154"/>
                        <a14:foregroundMark x1="20550" y1="99154" x2="21142" y2="87655"/>
                        <a14:foregroundMark x1="21142" y1="87655" x2="19450" y2="96674"/>
                        <a14:foregroundMark x1="19450" y1="96674" x2="16321" y2="99887"/>
                        <a14:foregroundMark x1="74461" y1="94927" x2="76533" y2="99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01" r="19900"/>
          <a:stretch/>
        </p:blipFill>
        <p:spPr>
          <a:xfrm flipH="1">
            <a:off x="3552823" y="885439"/>
            <a:ext cx="4966704" cy="54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36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1D6C08-B559-4C34-A962-0CDFA8AB527D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FAD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17153D-0ED6-4E8B-9492-E7E9F483A3EC}"/>
              </a:ext>
            </a:extLst>
          </p:cNvPr>
          <p:cNvSpPr/>
          <p:nvPr/>
        </p:nvSpPr>
        <p:spPr>
          <a:xfrm>
            <a:off x="-444501" y="167942"/>
            <a:ext cx="10727341" cy="2766692"/>
          </a:xfrm>
          <a:prstGeom prst="rect">
            <a:avLst/>
          </a:prstGeom>
          <a:solidFill>
            <a:srgbClr val="534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BC50B4-5B76-4CE8-A2EB-11A7D310E8AF}"/>
              </a:ext>
            </a:extLst>
          </p:cNvPr>
          <p:cNvSpPr/>
          <p:nvPr/>
        </p:nvSpPr>
        <p:spPr>
          <a:xfrm>
            <a:off x="750034" y="1173058"/>
            <a:ext cx="12192000" cy="5533383"/>
          </a:xfrm>
          <a:prstGeom prst="rect">
            <a:avLst/>
          </a:prstGeom>
          <a:solidFill>
            <a:srgbClr val="F96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9F2A4-4D52-4477-8025-556B74A7B3B1}"/>
              </a:ext>
            </a:extLst>
          </p:cNvPr>
          <p:cNvSpPr/>
          <p:nvPr/>
        </p:nvSpPr>
        <p:spPr>
          <a:xfrm>
            <a:off x="-34469" y="641102"/>
            <a:ext cx="12222364" cy="565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9B8AEB0-B9F6-4FE2-83EF-EE8B9DD42DA1}"/>
              </a:ext>
            </a:extLst>
          </p:cNvPr>
          <p:cNvSpPr txBox="1"/>
          <p:nvPr/>
        </p:nvSpPr>
        <p:spPr>
          <a:xfrm>
            <a:off x="750034" y="2590999"/>
            <a:ext cx="6093822" cy="2221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เกมฝนตก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เกมจุดศูนย์กลาง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เกมคุณรักใคร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เกมช่องว่างในหัวใจ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D0AD66-2C75-461A-89BF-576B26ECE300}"/>
              </a:ext>
            </a:extLst>
          </p:cNvPr>
          <p:cNvSpPr txBox="1"/>
          <p:nvPr/>
        </p:nvSpPr>
        <p:spPr>
          <a:xfrm>
            <a:off x="991041" y="2089157"/>
            <a:ext cx="6690360" cy="531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2. เกมละลายพฤติกรรม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3D03B8-7039-45B1-87FA-60C7DDCFBF61}"/>
              </a:ext>
            </a:extLst>
          </p:cNvPr>
          <p:cNvGrpSpPr/>
          <p:nvPr/>
        </p:nvGrpSpPr>
        <p:grpSpPr>
          <a:xfrm>
            <a:off x="393356" y="708265"/>
            <a:ext cx="11686976" cy="991791"/>
            <a:chOff x="-837933" y="540501"/>
            <a:chExt cx="7081858" cy="991791"/>
          </a:xfrm>
          <a:solidFill>
            <a:srgbClr val="F9698D"/>
          </a:solidFill>
        </p:grpSpPr>
        <p:sp>
          <p:nvSpPr>
            <p:cNvPr id="13" name="Rounded Rectangle 18">
              <a:extLst>
                <a:ext uri="{FF2B5EF4-FFF2-40B4-BE49-F238E27FC236}">
                  <a16:creationId xmlns:a16="http://schemas.microsoft.com/office/drawing/2014/main" id="{B5163992-26C0-4312-BA77-0E8D9167021F}"/>
                </a:ext>
              </a:extLst>
            </p:cNvPr>
            <p:cNvSpPr/>
            <p:nvPr/>
          </p:nvSpPr>
          <p:spPr>
            <a:xfrm>
              <a:off x="-691892" y="683356"/>
              <a:ext cx="6935817" cy="848936"/>
            </a:xfrm>
            <a:prstGeom prst="roundRect">
              <a:avLst/>
            </a:prstGeom>
            <a:solidFill>
              <a:srgbClr val="FAD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97A7EF45-4DC9-4BDD-B6AA-70365C5C120E}"/>
                </a:ext>
              </a:extLst>
            </p:cNvPr>
            <p:cNvSpPr/>
            <p:nvPr/>
          </p:nvSpPr>
          <p:spPr>
            <a:xfrm>
              <a:off x="-837933" y="540501"/>
              <a:ext cx="6935817" cy="8489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74B6F12-A34B-4C9F-89AD-AB68ADA8F6AC}"/>
              </a:ext>
            </a:extLst>
          </p:cNvPr>
          <p:cNvSpPr txBox="1"/>
          <p:nvPr/>
        </p:nvSpPr>
        <p:spPr>
          <a:xfrm>
            <a:off x="2631431" y="804502"/>
            <a:ext cx="6690360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ตัวอย่างเกมและเพลงนันทนาการ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B2E7917-FBEA-476F-A35F-1B0E448D6E6E}"/>
              </a:ext>
            </a:extLst>
          </p:cNvPr>
          <p:cNvSpPr/>
          <p:nvPr/>
        </p:nvSpPr>
        <p:spPr>
          <a:xfrm>
            <a:off x="1635970" y="2799397"/>
            <a:ext cx="301449" cy="301449"/>
          </a:xfrm>
          <a:prstGeom prst="ellipse">
            <a:avLst/>
          </a:prstGeom>
          <a:solidFill>
            <a:srgbClr val="1F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42499D6-F8B0-444E-800D-CC91B8C43B60}"/>
              </a:ext>
            </a:extLst>
          </p:cNvPr>
          <p:cNvSpPr/>
          <p:nvPr/>
        </p:nvSpPr>
        <p:spPr>
          <a:xfrm>
            <a:off x="1635970" y="3308323"/>
            <a:ext cx="301449" cy="301449"/>
          </a:xfrm>
          <a:prstGeom prst="ellipse">
            <a:avLst/>
          </a:prstGeom>
          <a:solidFill>
            <a:srgbClr val="60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7925AF-22FE-487B-9598-2880C6A3C77F}"/>
              </a:ext>
            </a:extLst>
          </p:cNvPr>
          <p:cNvSpPr/>
          <p:nvPr/>
        </p:nvSpPr>
        <p:spPr>
          <a:xfrm>
            <a:off x="1635970" y="3883607"/>
            <a:ext cx="301449" cy="301449"/>
          </a:xfrm>
          <a:prstGeom prst="ellipse">
            <a:avLst/>
          </a:prstGeom>
          <a:solidFill>
            <a:srgbClr val="9CE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D9119F5-370B-4E21-A807-A829D6CDD4EC}"/>
              </a:ext>
            </a:extLst>
          </p:cNvPr>
          <p:cNvSpPr/>
          <p:nvPr/>
        </p:nvSpPr>
        <p:spPr>
          <a:xfrm>
            <a:off x="1635970" y="4401842"/>
            <a:ext cx="301449" cy="30144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6FC284-19C3-4EFE-8AFE-A1F332FC7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9" y="1393140"/>
            <a:ext cx="7650496" cy="50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72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5736DE-2493-48CD-B3B4-258C10355735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FAD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2CB6B3-0914-4C78-B07A-29F403682683}"/>
              </a:ext>
            </a:extLst>
          </p:cNvPr>
          <p:cNvSpPr/>
          <p:nvPr/>
        </p:nvSpPr>
        <p:spPr>
          <a:xfrm>
            <a:off x="-444501" y="167942"/>
            <a:ext cx="10727341" cy="2766692"/>
          </a:xfrm>
          <a:prstGeom prst="rect">
            <a:avLst/>
          </a:prstGeom>
          <a:solidFill>
            <a:srgbClr val="534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683F0-A8EC-4321-B819-EACEB580774F}"/>
              </a:ext>
            </a:extLst>
          </p:cNvPr>
          <p:cNvSpPr/>
          <p:nvPr/>
        </p:nvSpPr>
        <p:spPr>
          <a:xfrm>
            <a:off x="750034" y="1173058"/>
            <a:ext cx="12192000" cy="5533383"/>
          </a:xfrm>
          <a:prstGeom prst="rect">
            <a:avLst/>
          </a:prstGeom>
          <a:solidFill>
            <a:srgbClr val="F96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C60CD2-7618-4860-80E4-BCB8105C4A5F}"/>
              </a:ext>
            </a:extLst>
          </p:cNvPr>
          <p:cNvSpPr/>
          <p:nvPr/>
        </p:nvSpPr>
        <p:spPr>
          <a:xfrm>
            <a:off x="-34469" y="641102"/>
            <a:ext cx="12222364" cy="565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143010A-9FEF-4EBE-B8E4-67D820D9F5C6}"/>
              </a:ext>
            </a:extLst>
          </p:cNvPr>
          <p:cNvSpPr txBox="1"/>
          <p:nvPr/>
        </p:nvSpPr>
        <p:spPr>
          <a:xfrm>
            <a:off x="7035782" y="2648910"/>
            <a:ext cx="6093822" cy="2778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	- เกมพายุเฮอริเคน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	- เกมเข้าแถว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	- เกมผู้ชนะสิบทิศ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	- เกม </a:t>
            </a:r>
            <a:r>
              <a:rPr lang="en-US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Yes / No / OK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	- </a:t>
            </a: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เกมเรียกชื่อ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703648-3BCB-43C1-B67D-7025FD647BC9}"/>
              </a:ext>
            </a:extLst>
          </p:cNvPr>
          <p:cNvSpPr txBox="1"/>
          <p:nvPr/>
        </p:nvSpPr>
        <p:spPr>
          <a:xfrm>
            <a:off x="6939713" y="2153212"/>
            <a:ext cx="6690360" cy="524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3. เกมเสริมสร้างทักษะชีวิต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AD0CBF-7F01-41F2-94D7-0E1A1A6FBFF6}"/>
              </a:ext>
            </a:extLst>
          </p:cNvPr>
          <p:cNvGrpSpPr/>
          <p:nvPr/>
        </p:nvGrpSpPr>
        <p:grpSpPr>
          <a:xfrm>
            <a:off x="393356" y="708265"/>
            <a:ext cx="11686976" cy="991791"/>
            <a:chOff x="-837933" y="540501"/>
            <a:chExt cx="7081858" cy="991791"/>
          </a:xfrm>
          <a:solidFill>
            <a:srgbClr val="F9698D"/>
          </a:solidFill>
        </p:grpSpPr>
        <p:sp>
          <p:nvSpPr>
            <p:cNvPr id="13" name="Rounded Rectangle 18">
              <a:extLst>
                <a:ext uri="{FF2B5EF4-FFF2-40B4-BE49-F238E27FC236}">
                  <a16:creationId xmlns:a16="http://schemas.microsoft.com/office/drawing/2014/main" id="{4F901224-E85E-4B5D-8EA8-86FBA5D26219}"/>
                </a:ext>
              </a:extLst>
            </p:cNvPr>
            <p:cNvSpPr/>
            <p:nvPr/>
          </p:nvSpPr>
          <p:spPr>
            <a:xfrm>
              <a:off x="-691892" y="683356"/>
              <a:ext cx="6935817" cy="848936"/>
            </a:xfrm>
            <a:prstGeom prst="roundRect">
              <a:avLst/>
            </a:prstGeom>
            <a:solidFill>
              <a:srgbClr val="FAD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4A80F6A9-5ECD-4AC1-8320-EEF7DF5BA2F6}"/>
                </a:ext>
              </a:extLst>
            </p:cNvPr>
            <p:cNvSpPr/>
            <p:nvPr/>
          </p:nvSpPr>
          <p:spPr>
            <a:xfrm>
              <a:off x="-837933" y="540501"/>
              <a:ext cx="6935817" cy="8489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F398408-68C9-4713-9E9B-88C87B074C60}"/>
              </a:ext>
            </a:extLst>
          </p:cNvPr>
          <p:cNvSpPr txBox="1"/>
          <p:nvPr/>
        </p:nvSpPr>
        <p:spPr>
          <a:xfrm>
            <a:off x="2631431" y="804502"/>
            <a:ext cx="6690360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ตัวอย่างเกมและเพลงนันทนาการ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87A75DC-411C-4DDE-BDDF-56ABBD043BD7}"/>
              </a:ext>
            </a:extLst>
          </p:cNvPr>
          <p:cNvSpPr/>
          <p:nvPr/>
        </p:nvSpPr>
        <p:spPr>
          <a:xfrm>
            <a:off x="7898990" y="3384207"/>
            <a:ext cx="301449" cy="301449"/>
          </a:xfrm>
          <a:prstGeom prst="ellipse">
            <a:avLst/>
          </a:prstGeom>
          <a:solidFill>
            <a:srgbClr val="0B7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54C9A1-BE3D-47E0-A098-8ED5F8159D69}"/>
              </a:ext>
            </a:extLst>
          </p:cNvPr>
          <p:cNvSpPr/>
          <p:nvPr/>
        </p:nvSpPr>
        <p:spPr>
          <a:xfrm>
            <a:off x="7898990" y="3954097"/>
            <a:ext cx="301449" cy="301449"/>
          </a:xfrm>
          <a:prstGeom prst="ellipse">
            <a:avLst/>
          </a:prstGeom>
          <a:solidFill>
            <a:srgbClr val="1F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0AFF76-CEC2-43F6-9DE1-7DEE758CB4C3}"/>
              </a:ext>
            </a:extLst>
          </p:cNvPr>
          <p:cNvSpPr/>
          <p:nvPr/>
        </p:nvSpPr>
        <p:spPr>
          <a:xfrm>
            <a:off x="7898990" y="4463023"/>
            <a:ext cx="301449" cy="301449"/>
          </a:xfrm>
          <a:prstGeom prst="ellipse">
            <a:avLst/>
          </a:prstGeom>
          <a:solidFill>
            <a:srgbClr val="60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135215-F1B2-417C-9A83-F7DC3FBD76A1}"/>
              </a:ext>
            </a:extLst>
          </p:cNvPr>
          <p:cNvSpPr/>
          <p:nvPr/>
        </p:nvSpPr>
        <p:spPr>
          <a:xfrm>
            <a:off x="7898990" y="5038307"/>
            <a:ext cx="301449" cy="301449"/>
          </a:xfrm>
          <a:prstGeom prst="ellipse">
            <a:avLst/>
          </a:prstGeom>
          <a:solidFill>
            <a:srgbClr val="9CE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42D9E7C-288B-4AAC-8F48-262D9635B57B}"/>
              </a:ext>
            </a:extLst>
          </p:cNvPr>
          <p:cNvSpPr/>
          <p:nvPr/>
        </p:nvSpPr>
        <p:spPr>
          <a:xfrm>
            <a:off x="7898990" y="2797000"/>
            <a:ext cx="301449" cy="301449"/>
          </a:xfrm>
          <a:prstGeom prst="ellipse">
            <a:avLst/>
          </a:prstGeom>
          <a:solidFill>
            <a:srgbClr val="2A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9B64A2-CF84-48FF-9C37-F516CDAF7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3" y="1393140"/>
            <a:ext cx="7650496" cy="50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7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DE50B2D-A11C-486C-8CED-F7978736A09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A807DC-B0E4-47AE-A583-6B3DD4438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1580D0-49DC-4D41-98F3-6A896EC6F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22"/>
            <a:stretch/>
          </p:blipFill>
          <p:spPr>
            <a:xfrm>
              <a:off x="6858000" y="0"/>
              <a:ext cx="5334000" cy="6858000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1752F87F-96A3-4474-A734-8B5FBE065EA8}"/>
              </a:ext>
            </a:extLst>
          </p:cNvPr>
          <p:cNvSpPr/>
          <p:nvPr/>
        </p:nvSpPr>
        <p:spPr>
          <a:xfrm>
            <a:off x="83518" y="2269939"/>
            <a:ext cx="447440" cy="459506"/>
          </a:xfrm>
          <a:prstGeom prst="ellipse">
            <a:avLst/>
          </a:prstGeom>
          <a:solidFill>
            <a:srgbClr val="FFD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76E7C1-AB18-4BE6-8F4C-5162DE8CD3E7}"/>
              </a:ext>
            </a:extLst>
          </p:cNvPr>
          <p:cNvSpPr/>
          <p:nvPr/>
        </p:nvSpPr>
        <p:spPr>
          <a:xfrm rot="888602">
            <a:off x="-601589" y="5899967"/>
            <a:ext cx="1916066" cy="1916066"/>
          </a:xfrm>
          <a:prstGeom prst="roundRect">
            <a:avLst>
              <a:gd name="adj" fmla="val 19405"/>
            </a:avLst>
          </a:prstGeom>
          <a:noFill/>
          <a:ln w="177800">
            <a:solidFill>
              <a:srgbClr val="FF6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4D5DC4-4E72-4239-9398-5B987D8BAF30}"/>
              </a:ext>
            </a:extLst>
          </p:cNvPr>
          <p:cNvSpPr/>
          <p:nvPr/>
        </p:nvSpPr>
        <p:spPr>
          <a:xfrm rot="3085308">
            <a:off x="10855017" y="-798736"/>
            <a:ext cx="1916066" cy="1916066"/>
          </a:xfrm>
          <a:prstGeom prst="roundRect">
            <a:avLst>
              <a:gd name="adj" fmla="val 22825"/>
            </a:avLst>
          </a:prstGeom>
          <a:solidFill>
            <a:srgbClr val="FF65A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0ED60F-9256-4D82-8E4F-ACB15DD67D64}"/>
              </a:ext>
            </a:extLst>
          </p:cNvPr>
          <p:cNvSpPr/>
          <p:nvPr/>
        </p:nvSpPr>
        <p:spPr>
          <a:xfrm rot="1800000">
            <a:off x="11026172" y="5709429"/>
            <a:ext cx="1679659" cy="1645876"/>
          </a:xfrm>
          <a:prstGeom prst="roundRect">
            <a:avLst>
              <a:gd name="adj" fmla="val 18156"/>
            </a:avLst>
          </a:prstGeom>
          <a:solidFill>
            <a:srgbClr val="8EC2FE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DAB7B0-1BBB-42B5-A4E0-5AA6527CA7EE}"/>
              </a:ext>
            </a:extLst>
          </p:cNvPr>
          <p:cNvSpPr/>
          <p:nvPr/>
        </p:nvSpPr>
        <p:spPr>
          <a:xfrm rot="1800000">
            <a:off x="921016" y="-87163"/>
            <a:ext cx="494040" cy="494040"/>
          </a:xfrm>
          <a:prstGeom prst="roundRect">
            <a:avLst>
              <a:gd name="adj" fmla="val 25806"/>
            </a:avLst>
          </a:prstGeom>
          <a:solidFill>
            <a:srgbClr val="FF65A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CBDF27-EE9F-4F95-B949-2C82F418DDF1}"/>
              </a:ext>
            </a:extLst>
          </p:cNvPr>
          <p:cNvSpPr/>
          <p:nvPr/>
        </p:nvSpPr>
        <p:spPr>
          <a:xfrm rot="1800000">
            <a:off x="544149" y="-20339"/>
            <a:ext cx="494040" cy="494040"/>
          </a:xfrm>
          <a:prstGeom prst="roundRect">
            <a:avLst>
              <a:gd name="adj" fmla="val 25806"/>
            </a:avLst>
          </a:prstGeom>
          <a:noFill/>
          <a:ln w="76200">
            <a:solidFill>
              <a:srgbClr val="CEE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055CB60-88DE-460B-A773-6A35F8F11223}"/>
              </a:ext>
            </a:extLst>
          </p:cNvPr>
          <p:cNvSpPr/>
          <p:nvPr/>
        </p:nvSpPr>
        <p:spPr>
          <a:xfrm rot="1800000">
            <a:off x="10741012" y="2604438"/>
            <a:ext cx="422937" cy="422937"/>
          </a:xfrm>
          <a:prstGeom prst="roundRect">
            <a:avLst>
              <a:gd name="adj" fmla="val 25806"/>
            </a:avLst>
          </a:prstGeom>
          <a:noFill/>
          <a:ln w="76200">
            <a:solidFill>
              <a:srgbClr val="CEE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B56A92-9D21-4A1C-93DE-D98EEE51E9DB}"/>
              </a:ext>
            </a:extLst>
          </p:cNvPr>
          <p:cNvSpPr/>
          <p:nvPr/>
        </p:nvSpPr>
        <p:spPr>
          <a:xfrm>
            <a:off x="9197848" y="6205627"/>
            <a:ext cx="429394" cy="429394"/>
          </a:xfrm>
          <a:prstGeom prst="ellipse">
            <a:avLst/>
          </a:prstGeom>
          <a:solidFill>
            <a:srgbClr val="FF6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C2C405-E21C-433C-AE56-D983376EFB69}"/>
              </a:ext>
            </a:extLst>
          </p:cNvPr>
          <p:cNvSpPr/>
          <p:nvPr/>
        </p:nvSpPr>
        <p:spPr>
          <a:xfrm>
            <a:off x="6721932" y="3603521"/>
            <a:ext cx="136068" cy="136068"/>
          </a:xfrm>
          <a:prstGeom prst="ellipse">
            <a:avLst/>
          </a:prstGeom>
          <a:solidFill>
            <a:srgbClr val="FFD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E1919C-523B-41E8-904E-95E854ED91FE}"/>
              </a:ext>
            </a:extLst>
          </p:cNvPr>
          <p:cNvSpPr/>
          <p:nvPr/>
        </p:nvSpPr>
        <p:spPr>
          <a:xfrm>
            <a:off x="1801613" y="6242424"/>
            <a:ext cx="382362" cy="382362"/>
          </a:xfrm>
          <a:prstGeom prst="ellipse">
            <a:avLst/>
          </a:prstGeom>
          <a:solidFill>
            <a:srgbClr val="CE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FE5535-0742-4CB7-A4E0-CE4DB3A16C8E}"/>
              </a:ext>
            </a:extLst>
          </p:cNvPr>
          <p:cNvSpPr/>
          <p:nvPr/>
        </p:nvSpPr>
        <p:spPr>
          <a:xfrm>
            <a:off x="3321651" y="5814561"/>
            <a:ext cx="142909" cy="142909"/>
          </a:xfrm>
          <a:prstGeom prst="ellipse">
            <a:avLst/>
          </a:prstGeom>
          <a:solidFill>
            <a:srgbClr val="FF6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BB48B3-C77A-4DE8-BBCA-520F71555215}"/>
              </a:ext>
            </a:extLst>
          </p:cNvPr>
          <p:cNvGrpSpPr/>
          <p:nvPr/>
        </p:nvGrpSpPr>
        <p:grpSpPr>
          <a:xfrm>
            <a:off x="912298" y="690333"/>
            <a:ext cx="8938525" cy="4853628"/>
            <a:chOff x="1256606" y="460008"/>
            <a:chExt cx="8235568" cy="485362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4ED6155-2EDF-47D7-BEAC-CBEEB4095A02}"/>
                </a:ext>
              </a:extLst>
            </p:cNvPr>
            <p:cNvSpPr/>
            <p:nvPr/>
          </p:nvSpPr>
          <p:spPr>
            <a:xfrm>
              <a:off x="1654318" y="1062961"/>
              <a:ext cx="7837856" cy="4250675"/>
            </a:xfrm>
            <a:prstGeom prst="roundRect">
              <a:avLst>
                <a:gd name="adj" fmla="val 3756"/>
              </a:avLst>
            </a:prstGeom>
            <a:solidFill>
              <a:schemeClr val="bg1"/>
            </a:solidFill>
            <a:ln w="76200">
              <a:solidFill>
                <a:srgbClr val="FF65A7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9005394-E9F6-4D1F-A645-A92E2E4DBA58}"/>
                </a:ext>
              </a:extLst>
            </p:cNvPr>
            <p:cNvSpPr/>
            <p:nvPr/>
          </p:nvSpPr>
          <p:spPr>
            <a:xfrm>
              <a:off x="1256606" y="460008"/>
              <a:ext cx="3264381" cy="81693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65A7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2C4ADF-FC1C-4EDA-8935-38670F4211F0}"/>
                </a:ext>
              </a:extLst>
            </p:cNvPr>
            <p:cNvSpPr txBox="1"/>
            <p:nvPr/>
          </p:nvSpPr>
          <p:spPr>
            <a:xfrm>
              <a:off x="1654317" y="602954"/>
              <a:ext cx="6906826" cy="531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h-TH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ai Jamjuree" panose="00000500000000000000" pitchFamily="2" charset="-34"/>
                </a:rPr>
                <a:t>สาระการเรียนรู้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243B98F1-05E2-43DE-A037-D7DB5D5048A5}"/>
                </a:ext>
              </a:extLst>
            </p:cNvPr>
            <p:cNvSpPr txBox="1"/>
            <p:nvPr/>
          </p:nvSpPr>
          <p:spPr>
            <a:xfrm>
              <a:off x="2278164" y="1450305"/>
              <a:ext cx="7062606" cy="3707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h-TH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ai Jamjuree" panose="00000500000000000000" pitchFamily="2" charset="-34"/>
                </a:rPr>
                <a:t>1. หลักการจัดกิจกรรมนันทนาการในสังคม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h-TH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ai Jamjuree" panose="00000500000000000000" pitchFamily="2" charset="-34"/>
                </a:rPr>
                <a:t>2. ลักษณะของโปรแกรมนันทนาการ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h-TH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ai Jamjuree" panose="00000500000000000000" pitchFamily="2" charset="-34"/>
                </a:rPr>
                <a:t>3. เกณฑ์ในการพิจารณาเลือกกิจกรรมโปรแกรมนันทนาการ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h-TH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ai Jamjuree" panose="00000500000000000000" pitchFamily="2" charset="-34"/>
                </a:rPr>
                <a:t>4. สิ่งอำนวยความสะดวกในการจัดบริการงานกิจกรรมนันทนาการ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th-TH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Bai Jamjuree" panose="00000500000000000000" pitchFamily="2" charset="-34"/>
                </a:rPr>
                <a:t>5. ตัวอย่างเกมและเพลงนันทนาการ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</p:grp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15155D8E-7541-46FF-97EA-DE731E8EF701}"/>
              </a:ext>
            </a:extLst>
          </p:cNvPr>
          <p:cNvSpPr/>
          <p:nvPr/>
        </p:nvSpPr>
        <p:spPr>
          <a:xfrm rot="5400000">
            <a:off x="1672034" y="1827440"/>
            <a:ext cx="284036" cy="244858"/>
          </a:xfrm>
          <a:prstGeom prst="triangle">
            <a:avLst/>
          </a:prstGeom>
          <a:solidFill>
            <a:srgbClr val="C7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805BB2D-8EEA-401F-B7C9-EBDA8F7D662F}"/>
              </a:ext>
            </a:extLst>
          </p:cNvPr>
          <p:cNvSpPr/>
          <p:nvPr/>
        </p:nvSpPr>
        <p:spPr>
          <a:xfrm rot="5400000">
            <a:off x="1672034" y="2377263"/>
            <a:ext cx="284036" cy="244858"/>
          </a:xfrm>
          <a:prstGeom prst="triangle">
            <a:avLst/>
          </a:prstGeom>
          <a:solidFill>
            <a:srgbClr val="FE6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E5401C5-F718-4A64-A8AA-76ACA697B6EF}"/>
              </a:ext>
            </a:extLst>
          </p:cNvPr>
          <p:cNvSpPr/>
          <p:nvPr/>
        </p:nvSpPr>
        <p:spPr>
          <a:xfrm rot="5400000">
            <a:off x="1672034" y="2943480"/>
            <a:ext cx="284036" cy="244858"/>
          </a:xfrm>
          <a:prstGeom prst="triangle">
            <a:avLst/>
          </a:prstGeom>
          <a:solidFill>
            <a:srgbClr val="FD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C5681AE5-B86B-4753-A6AB-D4F400B52628}"/>
              </a:ext>
            </a:extLst>
          </p:cNvPr>
          <p:cNvSpPr/>
          <p:nvPr/>
        </p:nvSpPr>
        <p:spPr>
          <a:xfrm rot="5400000">
            <a:off x="1672034" y="3968973"/>
            <a:ext cx="284036" cy="244858"/>
          </a:xfrm>
          <a:prstGeom prst="triangle">
            <a:avLst/>
          </a:prstGeom>
          <a:solidFill>
            <a:srgbClr val="FFB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DC277F5D-1524-4803-9030-DED4A9DB1F86}"/>
              </a:ext>
            </a:extLst>
          </p:cNvPr>
          <p:cNvSpPr/>
          <p:nvPr/>
        </p:nvSpPr>
        <p:spPr>
          <a:xfrm rot="5400000">
            <a:off x="1672034" y="5085013"/>
            <a:ext cx="284036" cy="244858"/>
          </a:xfrm>
          <a:prstGeom prst="triangle">
            <a:avLst/>
          </a:prstGeom>
          <a:solidFill>
            <a:srgbClr val="FFD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557E71-FB00-4FE8-810E-2027E00E1B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0120" y="-76473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2717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DA7CFA-8D79-4BCE-92E3-80D2FB14B93F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FAD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8BC613-A306-44F9-8F0E-61316DF71098}"/>
              </a:ext>
            </a:extLst>
          </p:cNvPr>
          <p:cNvSpPr/>
          <p:nvPr/>
        </p:nvSpPr>
        <p:spPr>
          <a:xfrm>
            <a:off x="-444501" y="167942"/>
            <a:ext cx="10727341" cy="2766692"/>
          </a:xfrm>
          <a:prstGeom prst="rect">
            <a:avLst/>
          </a:prstGeom>
          <a:solidFill>
            <a:srgbClr val="534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C415D0-625F-4E2B-B569-FD66DEB4A4A0}"/>
              </a:ext>
            </a:extLst>
          </p:cNvPr>
          <p:cNvSpPr/>
          <p:nvPr/>
        </p:nvSpPr>
        <p:spPr>
          <a:xfrm>
            <a:off x="750034" y="1173058"/>
            <a:ext cx="12192000" cy="5533383"/>
          </a:xfrm>
          <a:prstGeom prst="rect">
            <a:avLst/>
          </a:prstGeom>
          <a:solidFill>
            <a:srgbClr val="F96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AAAEB9-1949-47CC-8FA9-083D137228EE}"/>
              </a:ext>
            </a:extLst>
          </p:cNvPr>
          <p:cNvSpPr/>
          <p:nvPr/>
        </p:nvSpPr>
        <p:spPr>
          <a:xfrm>
            <a:off x="-34469" y="641102"/>
            <a:ext cx="12222364" cy="565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D0FA22A1-760F-4F70-84D5-D232730BA871}"/>
              </a:ext>
            </a:extLst>
          </p:cNvPr>
          <p:cNvSpPr txBox="1"/>
          <p:nvPr/>
        </p:nvSpPr>
        <p:spPr>
          <a:xfrm>
            <a:off x="1759663" y="2341158"/>
            <a:ext cx="11384278" cy="390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	- เนื้อเพลงสั้น ร้องง่าย เนื้อหาไม่หยาบคาย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	- </a:t>
            </a: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จังหวะและทำนองสนุกสนาน มีความหมาย ช่วยสร้างบรรยากาศ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	- บางเพลงสามารถนำมาใช้ในการเล่นเกมได้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	- เป็นเพลงที่ใช้นำเข้าสู่การอบรม ทำความรู้จัก สร้างความคุ้นเคย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	- เป็นเพลงที่สร้างความสามัคคีในหมู่คณะ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	- เป็นเพลงเสริมสร้างระเบียบ วินัย ความเคารพซึ่งกันและกัน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	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6F920-6F74-4CD6-B51B-D670530CAC11}"/>
              </a:ext>
            </a:extLst>
          </p:cNvPr>
          <p:cNvSpPr txBox="1"/>
          <p:nvPr/>
        </p:nvSpPr>
        <p:spPr>
          <a:xfrm>
            <a:off x="2232852" y="1751677"/>
            <a:ext cx="6690360" cy="524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4. เพลงสันทนาการ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A003D5-1EB8-4FA6-B7A7-AD8BFEB14EE0}"/>
              </a:ext>
            </a:extLst>
          </p:cNvPr>
          <p:cNvGrpSpPr/>
          <p:nvPr/>
        </p:nvGrpSpPr>
        <p:grpSpPr>
          <a:xfrm>
            <a:off x="393356" y="708265"/>
            <a:ext cx="11686976" cy="991791"/>
            <a:chOff x="-837933" y="540501"/>
            <a:chExt cx="7081858" cy="991791"/>
          </a:xfrm>
          <a:solidFill>
            <a:srgbClr val="F9698D"/>
          </a:solidFill>
        </p:grpSpPr>
        <p:sp>
          <p:nvSpPr>
            <p:cNvPr id="13" name="Rounded Rectangle 18">
              <a:extLst>
                <a:ext uri="{FF2B5EF4-FFF2-40B4-BE49-F238E27FC236}">
                  <a16:creationId xmlns:a16="http://schemas.microsoft.com/office/drawing/2014/main" id="{62D19585-3401-463B-A3E7-4B06E1515053}"/>
                </a:ext>
              </a:extLst>
            </p:cNvPr>
            <p:cNvSpPr/>
            <p:nvPr/>
          </p:nvSpPr>
          <p:spPr>
            <a:xfrm>
              <a:off x="-691892" y="683356"/>
              <a:ext cx="6935817" cy="848936"/>
            </a:xfrm>
            <a:prstGeom prst="roundRect">
              <a:avLst/>
            </a:prstGeom>
            <a:solidFill>
              <a:srgbClr val="FAD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12D91EA9-6ACE-48C7-A383-0D10517C9587}"/>
                </a:ext>
              </a:extLst>
            </p:cNvPr>
            <p:cNvSpPr/>
            <p:nvPr/>
          </p:nvSpPr>
          <p:spPr>
            <a:xfrm>
              <a:off x="-837933" y="540501"/>
              <a:ext cx="6935817" cy="8489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04E0F75-F612-415E-BFF3-911B310E4772}"/>
              </a:ext>
            </a:extLst>
          </p:cNvPr>
          <p:cNvSpPr txBox="1"/>
          <p:nvPr/>
        </p:nvSpPr>
        <p:spPr>
          <a:xfrm>
            <a:off x="2631431" y="804502"/>
            <a:ext cx="6690360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ตัวอย่างเกมและเพลงนันทนาการ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3FE0CD-1902-4CD1-9118-C9E4ECDE5C93}"/>
              </a:ext>
            </a:extLst>
          </p:cNvPr>
          <p:cNvSpPr/>
          <p:nvPr/>
        </p:nvSpPr>
        <p:spPr>
          <a:xfrm>
            <a:off x="2616166" y="3101282"/>
            <a:ext cx="301449" cy="301449"/>
          </a:xfrm>
          <a:prstGeom prst="ellipse">
            <a:avLst/>
          </a:prstGeom>
          <a:solidFill>
            <a:srgbClr val="0B7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B5C19F4-AFD3-4D8C-AC67-FA28B80BEF71}"/>
              </a:ext>
            </a:extLst>
          </p:cNvPr>
          <p:cNvSpPr/>
          <p:nvPr/>
        </p:nvSpPr>
        <p:spPr>
          <a:xfrm>
            <a:off x="2616166" y="3671172"/>
            <a:ext cx="301449" cy="301449"/>
          </a:xfrm>
          <a:prstGeom prst="ellipse">
            <a:avLst/>
          </a:prstGeom>
          <a:solidFill>
            <a:srgbClr val="1F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20D489-4AA8-4ACD-9260-C3C6E15CBB6C}"/>
              </a:ext>
            </a:extLst>
          </p:cNvPr>
          <p:cNvSpPr/>
          <p:nvPr/>
        </p:nvSpPr>
        <p:spPr>
          <a:xfrm>
            <a:off x="2616166" y="4180098"/>
            <a:ext cx="301449" cy="301449"/>
          </a:xfrm>
          <a:prstGeom prst="ellipse">
            <a:avLst/>
          </a:prstGeom>
          <a:solidFill>
            <a:srgbClr val="60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898A1F-25E2-4552-8750-931660338078}"/>
              </a:ext>
            </a:extLst>
          </p:cNvPr>
          <p:cNvSpPr/>
          <p:nvPr/>
        </p:nvSpPr>
        <p:spPr>
          <a:xfrm>
            <a:off x="2616166" y="4755382"/>
            <a:ext cx="301449" cy="301449"/>
          </a:xfrm>
          <a:prstGeom prst="ellipse">
            <a:avLst/>
          </a:prstGeom>
          <a:solidFill>
            <a:srgbClr val="9CE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07AD424-FCDB-4C97-941F-55D5D24BCB57}"/>
              </a:ext>
            </a:extLst>
          </p:cNvPr>
          <p:cNvSpPr/>
          <p:nvPr/>
        </p:nvSpPr>
        <p:spPr>
          <a:xfrm>
            <a:off x="2616166" y="2514075"/>
            <a:ext cx="301449" cy="301449"/>
          </a:xfrm>
          <a:prstGeom prst="ellipse">
            <a:avLst/>
          </a:prstGeom>
          <a:solidFill>
            <a:srgbClr val="2A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519856B-2FD3-4A0D-AAC5-DD673161A314}"/>
              </a:ext>
            </a:extLst>
          </p:cNvPr>
          <p:cNvSpPr/>
          <p:nvPr/>
        </p:nvSpPr>
        <p:spPr>
          <a:xfrm>
            <a:off x="2616166" y="5273617"/>
            <a:ext cx="301449" cy="30144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88F9F6-4933-463E-8B92-3CFAD123E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7" t="34007" r="38628" b="33138"/>
          <a:stretch/>
        </p:blipFill>
        <p:spPr>
          <a:xfrm>
            <a:off x="-723002" y="1579828"/>
            <a:ext cx="3630334" cy="487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1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3C30B1D-9BB8-40F9-A4D7-A35BF5D8226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F6A6E3-6E43-4BA7-B8CA-A61016E1E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E81127-4A78-4710-859B-0676BC8D3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22"/>
            <a:stretch/>
          </p:blipFill>
          <p:spPr>
            <a:xfrm>
              <a:off x="6858000" y="0"/>
              <a:ext cx="5334000" cy="685800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A34B1E-A8FA-4457-AB54-D59AB456C534}"/>
              </a:ext>
            </a:extLst>
          </p:cNvPr>
          <p:cNvSpPr/>
          <p:nvPr/>
        </p:nvSpPr>
        <p:spPr>
          <a:xfrm>
            <a:off x="961364" y="1071464"/>
            <a:ext cx="7837856" cy="4886005"/>
          </a:xfrm>
          <a:prstGeom prst="roundRect">
            <a:avLst>
              <a:gd name="adj" fmla="val 3756"/>
            </a:avLst>
          </a:prstGeom>
          <a:solidFill>
            <a:schemeClr val="bg1"/>
          </a:solidFill>
          <a:ln w="76200">
            <a:solidFill>
              <a:srgbClr val="CEE3FE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E59A92A-A540-49B5-A5FE-214AF3F93B69}"/>
              </a:ext>
            </a:extLst>
          </p:cNvPr>
          <p:cNvSpPr/>
          <p:nvPr/>
        </p:nvSpPr>
        <p:spPr>
          <a:xfrm>
            <a:off x="83518" y="2269939"/>
            <a:ext cx="447440" cy="459506"/>
          </a:xfrm>
          <a:prstGeom prst="ellipse">
            <a:avLst/>
          </a:prstGeom>
          <a:solidFill>
            <a:srgbClr val="FFD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39577C-2D3D-4A22-B27F-632E050A0818}"/>
              </a:ext>
            </a:extLst>
          </p:cNvPr>
          <p:cNvSpPr/>
          <p:nvPr/>
        </p:nvSpPr>
        <p:spPr>
          <a:xfrm rot="888602">
            <a:off x="-601589" y="5899967"/>
            <a:ext cx="1916066" cy="1916066"/>
          </a:xfrm>
          <a:prstGeom prst="roundRect">
            <a:avLst>
              <a:gd name="adj" fmla="val 19405"/>
            </a:avLst>
          </a:prstGeom>
          <a:noFill/>
          <a:ln w="177800">
            <a:solidFill>
              <a:srgbClr val="FF6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E044EA-5DCF-46CF-858F-C4A6352401F2}"/>
              </a:ext>
            </a:extLst>
          </p:cNvPr>
          <p:cNvSpPr/>
          <p:nvPr/>
        </p:nvSpPr>
        <p:spPr>
          <a:xfrm rot="3085308">
            <a:off x="10855017" y="-798736"/>
            <a:ext cx="1916066" cy="1916066"/>
          </a:xfrm>
          <a:prstGeom prst="roundRect">
            <a:avLst>
              <a:gd name="adj" fmla="val 22825"/>
            </a:avLst>
          </a:prstGeom>
          <a:solidFill>
            <a:srgbClr val="FF65A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6BBE437-28EB-4F2D-B9FD-562398FD573C}"/>
              </a:ext>
            </a:extLst>
          </p:cNvPr>
          <p:cNvSpPr/>
          <p:nvPr/>
        </p:nvSpPr>
        <p:spPr>
          <a:xfrm rot="1800000">
            <a:off x="11026172" y="5709429"/>
            <a:ext cx="1679659" cy="1645876"/>
          </a:xfrm>
          <a:prstGeom prst="roundRect">
            <a:avLst>
              <a:gd name="adj" fmla="val 18156"/>
            </a:avLst>
          </a:prstGeom>
          <a:solidFill>
            <a:srgbClr val="8EC2FE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C08538-28C0-4CA6-87F4-196F8A09DF22}"/>
              </a:ext>
            </a:extLst>
          </p:cNvPr>
          <p:cNvSpPr/>
          <p:nvPr/>
        </p:nvSpPr>
        <p:spPr>
          <a:xfrm rot="1800000">
            <a:off x="921016" y="-87163"/>
            <a:ext cx="494040" cy="494040"/>
          </a:xfrm>
          <a:prstGeom prst="roundRect">
            <a:avLst>
              <a:gd name="adj" fmla="val 25806"/>
            </a:avLst>
          </a:prstGeom>
          <a:solidFill>
            <a:srgbClr val="FF65A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61AA71-2063-47D7-B374-76D314602F9F}"/>
              </a:ext>
            </a:extLst>
          </p:cNvPr>
          <p:cNvSpPr/>
          <p:nvPr/>
        </p:nvSpPr>
        <p:spPr>
          <a:xfrm rot="1800000">
            <a:off x="544149" y="-20339"/>
            <a:ext cx="494040" cy="494040"/>
          </a:xfrm>
          <a:prstGeom prst="roundRect">
            <a:avLst>
              <a:gd name="adj" fmla="val 25806"/>
            </a:avLst>
          </a:prstGeom>
          <a:noFill/>
          <a:ln w="76200">
            <a:solidFill>
              <a:srgbClr val="CEE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F559B33-9633-488E-B7DF-C591F613AD79}"/>
              </a:ext>
            </a:extLst>
          </p:cNvPr>
          <p:cNvSpPr/>
          <p:nvPr/>
        </p:nvSpPr>
        <p:spPr>
          <a:xfrm rot="1800000">
            <a:off x="10741012" y="2604438"/>
            <a:ext cx="422937" cy="422937"/>
          </a:xfrm>
          <a:prstGeom prst="roundRect">
            <a:avLst>
              <a:gd name="adj" fmla="val 25806"/>
            </a:avLst>
          </a:prstGeom>
          <a:noFill/>
          <a:ln w="76200">
            <a:solidFill>
              <a:srgbClr val="CEE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36E6B2-6B28-428F-B029-5B88D001E985}"/>
              </a:ext>
            </a:extLst>
          </p:cNvPr>
          <p:cNvSpPr/>
          <p:nvPr/>
        </p:nvSpPr>
        <p:spPr>
          <a:xfrm>
            <a:off x="9197848" y="6205627"/>
            <a:ext cx="429394" cy="429394"/>
          </a:xfrm>
          <a:prstGeom prst="ellipse">
            <a:avLst/>
          </a:prstGeom>
          <a:solidFill>
            <a:srgbClr val="FF6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877209-DD18-44F7-94C6-03391E48D4F4}"/>
              </a:ext>
            </a:extLst>
          </p:cNvPr>
          <p:cNvSpPr/>
          <p:nvPr/>
        </p:nvSpPr>
        <p:spPr>
          <a:xfrm>
            <a:off x="6721932" y="3603521"/>
            <a:ext cx="136068" cy="136068"/>
          </a:xfrm>
          <a:prstGeom prst="ellipse">
            <a:avLst/>
          </a:prstGeom>
          <a:solidFill>
            <a:srgbClr val="FFD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E8BB299-5491-4147-AA35-D86451ACF66B}"/>
              </a:ext>
            </a:extLst>
          </p:cNvPr>
          <p:cNvSpPr/>
          <p:nvPr/>
        </p:nvSpPr>
        <p:spPr>
          <a:xfrm>
            <a:off x="1801613" y="6242424"/>
            <a:ext cx="382362" cy="382362"/>
          </a:xfrm>
          <a:prstGeom prst="ellipse">
            <a:avLst/>
          </a:prstGeom>
          <a:solidFill>
            <a:srgbClr val="CE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7B3118-55A7-4146-BC4A-B105FE799314}"/>
              </a:ext>
            </a:extLst>
          </p:cNvPr>
          <p:cNvSpPr/>
          <p:nvPr/>
        </p:nvSpPr>
        <p:spPr>
          <a:xfrm>
            <a:off x="3321651" y="5814561"/>
            <a:ext cx="142909" cy="142909"/>
          </a:xfrm>
          <a:prstGeom prst="ellipse">
            <a:avLst/>
          </a:prstGeom>
          <a:solidFill>
            <a:srgbClr val="FF65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104FB2B-6E61-41DB-967D-E4D3303EA5B9}"/>
              </a:ext>
            </a:extLst>
          </p:cNvPr>
          <p:cNvSpPr txBox="1"/>
          <p:nvPr/>
        </p:nvSpPr>
        <p:spPr>
          <a:xfrm>
            <a:off x="1295135" y="1820030"/>
            <a:ext cx="7427253" cy="4065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สำรวจประเมินค่าทรัพยากร งบประมาณ และบุคลากร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ตรวจสอบขีดความสามารถในการจัดกิจกรรมนันทนาการ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เตรียมแผนงานให้สอดคล้องกับงบประมาณ สถานที่ ความต้องการ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สนับสนุนสมาชิกและองค์กรในท้องถิ่นให้มีโอกาสและมีส่วนร่วม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908BB-7F88-4EA8-B418-7CAFF0590762}"/>
              </a:ext>
            </a:extLst>
          </p:cNvPr>
          <p:cNvSpPr txBox="1"/>
          <p:nvPr/>
        </p:nvSpPr>
        <p:spPr>
          <a:xfrm>
            <a:off x="1222849" y="1245664"/>
            <a:ext cx="6906826" cy="531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1. ปัจจัยเบื้องต้น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565240E-A1A7-4230-AD9E-2F692CBA773F}"/>
              </a:ext>
            </a:extLst>
          </p:cNvPr>
          <p:cNvSpPr/>
          <p:nvPr/>
        </p:nvSpPr>
        <p:spPr>
          <a:xfrm>
            <a:off x="932111" y="335024"/>
            <a:ext cx="7837856" cy="625686"/>
          </a:xfrm>
          <a:prstGeom prst="roundRect">
            <a:avLst>
              <a:gd name="adj" fmla="val 38904"/>
            </a:avLst>
          </a:prstGeom>
          <a:solidFill>
            <a:srgbClr val="8EC2FE"/>
          </a:solidFill>
          <a:ln w="7620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9999D0-EE0D-4FC1-84C7-86C7A1C5E332}"/>
              </a:ext>
            </a:extLst>
          </p:cNvPr>
          <p:cNvSpPr txBox="1"/>
          <p:nvPr/>
        </p:nvSpPr>
        <p:spPr>
          <a:xfrm>
            <a:off x="1555348" y="369487"/>
            <a:ext cx="6906826" cy="531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หลักการจัดกิจกรรมนันทนาการในสังคม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6BB93C7-156A-4A27-B4F4-4207DA3AAA04}"/>
              </a:ext>
            </a:extLst>
          </p:cNvPr>
          <p:cNvSpPr/>
          <p:nvPr/>
        </p:nvSpPr>
        <p:spPr>
          <a:xfrm>
            <a:off x="1226089" y="1950907"/>
            <a:ext cx="301449" cy="301449"/>
          </a:xfrm>
          <a:prstGeom prst="ellipse">
            <a:avLst/>
          </a:prstGeom>
          <a:solidFill>
            <a:srgbClr val="0B7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5EEEC59-DA00-4BDB-9A59-17E2C7E28140}"/>
              </a:ext>
            </a:extLst>
          </p:cNvPr>
          <p:cNvSpPr/>
          <p:nvPr/>
        </p:nvSpPr>
        <p:spPr>
          <a:xfrm>
            <a:off x="1226089" y="2977860"/>
            <a:ext cx="301449" cy="301449"/>
          </a:xfrm>
          <a:prstGeom prst="ellipse">
            <a:avLst/>
          </a:prstGeom>
          <a:solidFill>
            <a:srgbClr val="1F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C18C5B3-1AB6-4E7F-B22F-CD05651223BF}"/>
              </a:ext>
            </a:extLst>
          </p:cNvPr>
          <p:cNvSpPr/>
          <p:nvPr/>
        </p:nvSpPr>
        <p:spPr>
          <a:xfrm>
            <a:off x="1226089" y="3972270"/>
            <a:ext cx="301449" cy="301449"/>
          </a:xfrm>
          <a:prstGeom prst="ellipse">
            <a:avLst/>
          </a:prstGeom>
          <a:solidFill>
            <a:srgbClr val="60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81A3D5-758F-4534-8FA7-260521D43980}"/>
              </a:ext>
            </a:extLst>
          </p:cNvPr>
          <p:cNvSpPr/>
          <p:nvPr/>
        </p:nvSpPr>
        <p:spPr>
          <a:xfrm>
            <a:off x="1226089" y="5011174"/>
            <a:ext cx="301449" cy="301449"/>
          </a:xfrm>
          <a:prstGeom prst="ellipse">
            <a:avLst/>
          </a:prstGeom>
          <a:solidFill>
            <a:srgbClr val="9CE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E91C83-1BCE-4B66-A442-F8BB3912FE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1733" y="-76473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2104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2DD601-1EB0-4F8F-8F67-64A2C66EAC25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FEC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B23BB4-706F-4F0B-80D8-6901FCD4B8EF}"/>
              </a:ext>
            </a:extLst>
          </p:cNvPr>
          <p:cNvSpPr/>
          <p:nvPr/>
        </p:nvSpPr>
        <p:spPr>
          <a:xfrm>
            <a:off x="827107" y="584662"/>
            <a:ext cx="11176000" cy="6027367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CC0400-E17B-4F6C-9F84-E095EB5448B8}"/>
              </a:ext>
            </a:extLst>
          </p:cNvPr>
          <p:cNvSpPr/>
          <p:nvPr/>
        </p:nvSpPr>
        <p:spPr>
          <a:xfrm>
            <a:off x="381000" y="266700"/>
            <a:ext cx="11176000" cy="6027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CC9D0287-0349-470A-8845-E60C308CB3A3}"/>
              </a:ext>
            </a:extLst>
          </p:cNvPr>
          <p:cNvSpPr/>
          <p:nvPr/>
        </p:nvSpPr>
        <p:spPr>
          <a:xfrm>
            <a:off x="-1347727" y="604974"/>
            <a:ext cx="11633200" cy="759205"/>
          </a:xfrm>
          <a:prstGeom prst="roundRect">
            <a:avLst/>
          </a:prstGeom>
          <a:solidFill>
            <a:srgbClr val="FF7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DF7ED440-40C3-4A7F-94C4-2E7A88185ED8}"/>
              </a:ext>
            </a:extLst>
          </p:cNvPr>
          <p:cNvSpPr/>
          <p:nvPr/>
        </p:nvSpPr>
        <p:spPr>
          <a:xfrm>
            <a:off x="-1442174" y="472601"/>
            <a:ext cx="11633200" cy="7592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884C17D-B867-45D9-B3C7-E03085032194}"/>
              </a:ext>
            </a:extLst>
          </p:cNvPr>
          <p:cNvSpPr txBox="1"/>
          <p:nvPr/>
        </p:nvSpPr>
        <p:spPr>
          <a:xfrm>
            <a:off x="1067540" y="1521448"/>
            <a:ext cx="8914114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ควรมีกิจกรรมที่หลากหลาย เป็นที่สนใจ และพึงพอใจ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ต้องสร้างมนุษยสัมพันธ์และสัมพันธภาพทางสังคม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มุ่งเน้นการใช้โอกาสในเวลาว่าง เพื่อพักผ่อนหย่อนใจ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ต้องสัมพันธ์กับองค์กรในชุมชน และหน่วยงานอื่น ๆ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ผู้นำกิจกรรมจะต้องมีความรู้ความสามารถ มีความสนใจ และมีความพร้อม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1F6E8-36AD-4F48-A874-685A1CD36969}"/>
              </a:ext>
            </a:extLst>
          </p:cNvPr>
          <p:cNvSpPr txBox="1"/>
          <p:nvPr/>
        </p:nvSpPr>
        <p:spPr>
          <a:xfrm>
            <a:off x="1067540" y="672443"/>
            <a:ext cx="6094520" cy="531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2. การวางโปรแกรมนันทนาการ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F5045F-81E1-417E-B2B0-D91F9443CFA1}"/>
              </a:ext>
            </a:extLst>
          </p:cNvPr>
          <p:cNvSpPr/>
          <p:nvPr/>
        </p:nvSpPr>
        <p:spPr>
          <a:xfrm>
            <a:off x="1056271" y="2237144"/>
            <a:ext cx="301449" cy="301449"/>
          </a:xfrm>
          <a:prstGeom prst="ellipse">
            <a:avLst/>
          </a:prstGeom>
          <a:solidFill>
            <a:srgbClr val="0B7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E4DB52-A0D6-4AA3-8DB5-27AAD5455185}"/>
              </a:ext>
            </a:extLst>
          </p:cNvPr>
          <p:cNvSpPr/>
          <p:nvPr/>
        </p:nvSpPr>
        <p:spPr>
          <a:xfrm>
            <a:off x="1056271" y="2807034"/>
            <a:ext cx="301449" cy="301449"/>
          </a:xfrm>
          <a:prstGeom prst="ellipse">
            <a:avLst/>
          </a:prstGeom>
          <a:solidFill>
            <a:srgbClr val="1F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65652C-289F-4FDC-BA25-9848DF83EFBD}"/>
              </a:ext>
            </a:extLst>
          </p:cNvPr>
          <p:cNvSpPr/>
          <p:nvPr/>
        </p:nvSpPr>
        <p:spPr>
          <a:xfrm>
            <a:off x="1056271" y="3315960"/>
            <a:ext cx="301449" cy="301449"/>
          </a:xfrm>
          <a:prstGeom prst="ellipse">
            <a:avLst/>
          </a:prstGeom>
          <a:solidFill>
            <a:srgbClr val="60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416F7B3-D252-411A-96BD-D54991975F3C}"/>
              </a:ext>
            </a:extLst>
          </p:cNvPr>
          <p:cNvSpPr/>
          <p:nvPr/>
        </p:nvSpPr>
        <p:spPr>
          <a:xfrm>
            <a:off x="1056271" y="3891244"/>
            <a:ext cx="301449" cy="301449"/>
          </a:xfrm>
          <a:prstGeom prst="ellipse">
            <a:avLst/>
          </a:prstGeom>
          <a:solidFill>
            <a:srgbClr val="9CE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63E124-693D-4D5C-8EC9-B48D4BC0729E}"/>
              </a:ext>
            </a:extLst>
          </p:cNvPr>
          <p:cNvSpPr/>
          <p:nvPr/>
        </p:nvSpPr>
        <p:spPr>
          <a:xfrm>
            <a:off x="1056271" y="1649937"/>
            <a:ext cx="301449" cy="301449"/>
          </a:xfrm>
          <a:prstGeom prst="ellipse">
            <a:avLst/>
          </a:prstGeom>
          <a:solidFill>
            <a:srgbClr val="2A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AD4C46-75E9-452B-AEA3-AE00DB21D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0" t="36283" r="8652" b="33378"/>
          <a:stretch/>
        </p:blipFill>
        <p:spPr>
          <a:xfrm>
            <a:off x="4004578" y="4263758"/>
            <a:ext cx="6639056" cy="20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0216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7D1082-DAE0-4087-880B-280B88EE2494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FEC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74F658-357A-4EC6-8339-5F2DF7708BB2}"/>
              </a:ext>
            </a:extLst>
          </p:cNvPr>
          <p:cNvSpPr/>
          <p:nvPr/>
        </p:nvSpPr>
        <p:spPr>
          <a:xfrm>
            <a:off x="827107" y="584662"/>
            <a:ext cx="11176000" cy="6027367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89C407-C9A2-4B33-B08A-397345E6EC24}"/>
              </a:ext>
            </a:extLst>
          </p:cNvPr>
          <p:cNvSpPr/>
          <p:nvPr/>
        </p:nvSpPr>
        <p:spPr>
          <a:xfrm>
            <a:off x="381000" y="266700"/>
            <a:ext cx="11176000" cy="6027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5BD837E8-71E0-4050-9321-BDFF72969FAF}"/>
              </a:ext>
            </a:extLst>
          </p:cNvPr>
          <p:cNvSpPr/>
          <p:nvPr/>
        </p:nvSpPr>
        <p:spPr>
          <a:xfrm>
            <a:off x="-1347727" y="604974"/>
            <a:ext cx="11633200" cy="759205"/>
          </a:xfrm>
          <a:prstGeom prst="roundRect">
            <a:avLst/>
          </a:prstGeom>
          <a:solidFill>
            <a:srgbClr val="FF7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2B29AA92-EC2C-4486-91D9-5108EEAB2D3E}"/>
              </a:ext>
            </a:extLst>
          </p:cNvPr>
          <p:cNvSpPr/>
          <p:nvPr/>
        </p:nvSpPr>
        <p:spPr>
          <a:xfrm>
            <a:off x="-1442174" y="472601"/>
            <a:ext cx="11633200" cy="7592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B57A86F-4DE0-4616-BFD7-A3A7BDF2FD11}"/>
              </a:ext>
            </a:extLst>
          </p:cNvPr>
          <p:cNvSpPr txBox="1"/>
          <p:nvPr/>
        </p:nvSpPr>
        <p:spPr>
          <a:xfrm>
            <a:off x="2695250" y="2665473"/>
            <a:ext cx="8861750" cy="2785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ส่งเสริมความรักในธรรมชาติและการอนุรักษ์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เป็นศูนย์การเรียนรู้ทางธรรมชาติ สภาพดินฟ้าอากาศ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ส่งเสริมการแสดงออก หรือการแสดงความสามารถ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เป็นการผ่อนคลายอารมณ์ด้วยธรรมชาติ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สร้างงานและส่งเสริมเศรษฐกิจให้กับท้องถิ่น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8EF2F-0F3A-44EF-AD8E-D5900C6F9620}"/>
              </a:ext>
            </a:extLst>
          </p:cNvPr>
          <p:cNvSpPr txBox="1"/>
          <p:nvPr/>
        </p:nvSpPr>
        <p:spPr>
          <a:xfrm>
            <a:off x="827107" y="619937"/>
            <a:ext cx="6094520" cy="531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ลักษณะของโปรแกรมนันทนาการ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0E6CE0-AB20-431E-B029-BE9D93AA8488}"/>
              </a:ext>
            </a:extLst>
          </p:cNvPr>
          <p:cNvSpPr txBox="1"/>
          <p:nvPr/>
        </p:nvSpPr>
        <p:spPr>
          <a:xfrm>
            <a:off x="2188634" y="1549768"/>
            <a:ext cx="6094520" cy="531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1. ผลดีของการจัดโปรแกรมนันทนาการ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EC3638-983E-4762-B868-345FC0B7F4F7}"/>
              </a:ext>
            </a:extLst>
          </p:cNvPr>
          <p:cNvSpPr/>
          <p:nvPr/>
        </p:nvSpPr>
        <p:spPr>
          <a:xfrm>
            <a:off x="3563561" y="3395329"/>
            <a:ext cx="301449" cy="301449"/>
          </a:xfrm>
          <a:prstGeom prst="ellipse">
            <a:avLst/>
          </a:prstGeom>
          <a:solidFill>
            <a:srgbClr val="0B7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6497DF-2A57-44F5-B0AA-CBC7D5D33A73}"/>
              </a:ext>
            </a:extLst>
          </p:cNvPr>
          <p:cNvSpPr/>
          <p:nvPr/>
        </p:nvSpPr>
        <p:spPr>
          <a:xfrm>
            <a:off x="3563561" y="3965219"/>
            <a:ext cx="301449" cy="301449"/>
          </a:xfrm>
          <a:prstGeom prst="ellipse">
            <a:avLst/>
          </a:prstGeom>
          <a:solidFill>
            <a:srgbClr val="1F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88248E-E4FC-4949-909B-E21FDE371832}"/>
              </a:ext>
            </a:extLst>
          </p:cNvPr>
          <p:cNvSpPr/>
          <p:nvPr/>
        </p:nvSpPr>
        <p:spPr>
          <a:xfrm>
            <a:off x="3563561" y="4474145"/>
            <a:ext cx="301449" cy="301449"/>
          </a:xfrm>
          <a:prstGeom prst="ellipse">
            <a:avLst/>
          </a:prstGeom>
          <a:solidFill>
            <a:srgbClr val="60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810E12-873A-4BA2-AE41-6F7C3A8C0F4D}"/>
              </a:ext>
            </a:extLst>
          </p:cNvPr>
          <p:cNvSpPr/>
          <p:nvPr/>
        </p:nvSpPr>
        <p:spPr>
          <a:xfrm>
            <a:off x="3563561" y="5049429"/>
            <a:ext cx="301449" cy="301449"/>
          </a:xfrm>
          <a:prstGeom prst="ellipse">
            <a:avLst/>
          </a:prstGeom>
          <a:solidFill>
            <a:srgbClr val="9CE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E455690-D2A4-4A1C-974B-3E142E93650B}"/>
              </a:ext>
            </a:extLst>
          </p:cNvPr>
          <p:cNvSpPr/>
          <p:nvPr/>
        </p:nvSpPr>
        <p:spPr>
          <a:xfrm>
            <a:off x="3563561" y="2808122"/>
            <a:ext cx="301449" cy="301449"/>
          </a:xfrm>
          <a:prstGeom prst="ellipse">
            <a:avLst/>
          </a:prstGeom>
          <a:solidFill>
            <a:srgbClr val="2A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3F89E3-B026-45D3-B858-06B92A9C7C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96" y="1507122"/>
            <a:ext cx="4119010" cy="514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3500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100314-0539-4A2F-A022-951BF0AACD17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0B7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Data 4">
            <a:extLst>
              <a:ext uri="{FF2B5EF4-FFF2-40B4-BE49-F238E27FC236}">
                <a16:creationId xmlns:a16="http://schemas.microsoft.com/office/drawing/2014/main" id="{0146B0CE-7438-49EA-8946-B2689A7A9020}"/>
              </a:ext>
            </a:extLst>
          </p:cNvPr>
          <p:cNvSpPr/>
          <p:nvPr/>
        </p:nvSpPr>
        <p:spPr>
          <a:xfrm>
            <a:off x="-1391204" y="-4603"/>
            <a:ext cx="15731762" cy="6916994"/>
          </a:xfrm>
          <a:prstGeom prst="flowChartInputOutput">
            <a:avLst/>
          </a:prstGeom>
          <a:solidFill>
            <a:srgbClr val="2A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Flowchart: Data 5">
            <a:extLst>
              <a:ext uri="{FF2B5EF4-FFF2-40B4-BE49-F238E27FC236}">
                <a16:creationId xmlns:a16="http://schemas.microsoft.com/office/drawing/2014/main" id="{179E25F5-D07E-46B4-BC55-75C5A18D5F3C}"/>
              </a:ext>
            </a:extLst>
          </p:cNvPr>
          <p:cNvSpPr/>
          <p:nvPr/>
        </p:nvSpPr>
        <p:spPr>
          <a:xfrm>
            <a:off x="-2028462" y="0"/>
            <a:ext cx="15731762" cy="6916994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804EF0-B756-4579-8919-3F7A117228C2}"/>
              </a:ext>
            </a:extLst>
          </p:cNvPr>
          <p:cNvGrpSpPr/>
          <p:nvPr/>
        </p:nvGrpSpPr>
        <p:grpSpPr>
          <a:xfrm>
            <a:off x="-633152" y="750402"/>
            <a:ext cx="7938824" cy="979282"/>
            <a:chOff x="-533945" y="540501"/>
            <a:chExt cx="11875092" cy="979282"/>
          </a:xfrm>
          <a:solidFill>
            <a:schemeClr val="accent6"/>
          </a:solidFill>
        </p:grpSpPr>
        <p:sp>
          <p:nvSpPr>
            <p:cNvPr id="8" name="Rounded Rectangle 5">
              <a:extLst>
                <a:ext uri="{FF2B5EF4-FFF2-40B4-BE49-F238E27FC236}">
                  <a16:creationId xmlns:a16="http://schemas.microsoft.com/office/drawing/2014/main" id="{7E6E09A1-314C-463E-8B7F-46DFC57F93DE}"/>
                </a:ext>
              </a:extLst>
            </p:cNvPr>
            <p:cNvSpPr/>
            <p:nvPr/>
          </p:nvSpPr>
          <p:spPr>
            <a:xfrm>
              <a:off x="-280961" y="670847"/>
              <a:ext cx="11622108" cy="848936"/>
            </a:xfrm>
            <a:prstGeom prst="roundRect">
              <a:avLst/>
            </a:prstGeom>
            <a:solidFill>
              <a:srgbClr val="9CEE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Rounded Rectangle 6">
              <a:extLst>
                <a:ext uri="{FF2B5EF4-FFF2-40B4-BE49-F238E27FC236}">
                  <a16:creationId xmlns:a16="http://schemas.microsoft.com/office/drawing/2014/main" id="{1B5FF3D3-8555-49FE-AD6F-ADE2A9031F81}"/>
                </a:ext>
              </a:extLst>
            </p:cNvPr>
            <p:cNvSpPr/>
            <p:nvPr/>
          </p:nvSpPr>
          <p:spPr>
            <a:xfrm>
              <a:off x="-533945" y="540501"/>
              <a:ext cx="11622107" cy="848936"/>
            </a:xfrm>
            <a:prstGeom prst="roundRect">
              <a:avLst/>
            </a:prstGeom>
            <a:solidFill>
              <a:srgbClr val="60D3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C58052-DF94-4379-9C97-0AE0E300F1CE}"/>
                </a:ext>
              </a:extLst>
            </p:cNvPr>
            <p:cNvSpPr txBox="1"/>
            <p:nvPr/>
          </p:nvSpPr>
          <p:spPr>
            <a:xfrm>
              <a:off x="2850396" y="664332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th-TH" sz="4000" dirty="0">
                <a:solidFill>
                  <a:schemeClr val="bg1"/>
                </a:solidFill>
                <a:latin typeface="Bai Jamjuree Bold" panose="00000800000000000000" pitchFamily="2" charset="-34"/>
                <a:cs typeface="Bai Jamjuree Bold" panose="00000800000000000000" pitchFamily="2" charset="-34"/>
              </a:endParaRPr>
            </a:p>
          </p:txBody>
        </p:sp>
      </p:grp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04CDE83-E45B-4F38-B8A2-EB14B6BC550C}"/>
              </a:ext>
            </a:extLst>
          </p:cNvPr>
          <p:cNvSpPr txBox="1"/>
          <p:nvPr/>
        </p:nvSpPr>
        <p:spPr>
          <a:xfrm>
            <a:off x="771980" y="2345654"/>
            <a:ext cx="8083730" cy="3349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บุคลากรผู้ควบคุมกิจกรรม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ความพร้อมของโปรแกรมกิจกรรม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สมาชิกที่เข้าร่วมกิจกรรม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กิจกรรมต่าง ๆ ต้องยืดหยุ่นได้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งบประมาณเพื่อการจัดกิจกรรมต่าง ๆ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เหมาะกับโอกาส วัฒนธรรม และประเพณีของชุมชน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CFD9D9-50D6-41D7-8377-5E9F8AF888F3}"/>
              </a:ext>
            </a:extLst>
          </p:cNvPr>
          <p:cNvSpPr txBox="1"/>
          <p:nvPr/>
        </p:nvSpPr>
        <p:spPr>
          <a:xfrm>
            <a:off x="444682" y="909348"/>
            <a:ext cx="8183880" cy="531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2. ปัจจัยที่ต้องคำนึงถึง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363F3F7-99C6-46FD-8E43-991128AD3CA3}"/>
              </a:ext>
            </a:extLst>
          </p:cNvPr>
          <p:cNvSpPr/>
          <p:nvPr/>
        </p:nvSpPr>
        <p:spPr>
          <a:xfrm>
            <a:off x="722855" y="3080426"/>
            <a:ext cx="301449" cy="301449"/>
          </a:xfrm>
          <a:prstGeom prst="ellipse">
            <a:avLst/>
          </a:prstGeom>
          <a:solidFill>
            <a:srgbClr val="0B7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69A6AED-6E71-4259-8DBE-083878C30F3D}"/>
              </a:ext>
            </a:extLst>
          </p:cNvPr>
          <p:cNvSpPr/>
          <p:nvPr/>
        </p:nvSpPr>
        <p:spPr>
          <a:xfrm>
            <a:off x="722855" y="3650316"/>
            <a:ext cx="301449" cy="301449"/>
          </a:xfrm>
          <a:prstGeom prst="ellipse">
            <a:avLst/>
          </a:prstGeom>
          <a:solidFill>
            <a:srgbClr val="1F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2651F6-2306-4214-BC48-385270BE6EA0}"/>
              </a:ext>
            </a:extLst>
          </p:cNvPr>
          <p:cNvSpPr/>
          <p:nvPr/>
        </p:nvSpPr>
        <p:spPr>
          <a:xfrm>
            <a:off x="722855" y="4159242"/>
            <a:ext cx="301449" cy="301449"/>
          </a:xfrm>
          <a:prstGeom prst="ellipse">
            <a:avLst/>
          </a:prstGeom>
          <a:solidFill>
            <a:srgbClr val="60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5D9BA34-248E-4A48-9808-A161FD7BA6AC}"/>
              </a:ext>
            </a:extLst>
          </p:cNvPr>
          <p:cNvSpPr/>
          <p:nvPr/>
        </p:nvSpPr>
        <p:spPr>
          <a:xfrm>
            <a:off x="722855" y="4734526"/>
            <a:ext cx="301449" cy="301449"/>
          </a:xfrm>
          <a:prstGeom prst="ellipse">
            <a:avLst/>
          </a:prstGeom>
          <a:solidFill>
            <a:srgbClr val="9CE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ADDF62-A8EA-4AB9-9C4A-AE24B4D364E3}"/>
              </a:ext>
            </a:extLst>
          </p:cNvPr>
          <p:cNvSpPr/>
          <p:nvPr/>
        </p:nvSpPr>
        <p:spPr>
          <a:xfrm>
            <a:off x="722855" y="2493219"/>
            <a:ext cx="301449" cy="301449"/>
          </a:xfrm>
          <a:prstGeom prst="ellipse">
            <a:avLst/>
          </a:prstGeom>
          <a:solidFill>
            <a:srgbClr val="2A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F933E49-1427-4D43-B0D4-588AA6E1CA25}"/>
              </a:ext>
            </a:extLst>
          </p:cNvPr>
          <p:cNvSpPr/>
          <p:nvPr/>
        </p:nvSpPr>
        <p:spPr>
          <a:xfrm>
            <a:off x="722855" y="5252761"/>
            <a:ext cx="301449" cy="30144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25416E-5970-4CED-9603-AD4B749CDB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569" y="129421"/>
            <a:ext cx="5279325" cy="659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09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68F50F-2103-45C3-8449-B7A72BAC76F2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0B7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Data 4">
            <a:extLst>
              <a:ext uri="{FF2B5EF4-FFF2-40B4-BE49-F238E27FC236}">
                <a16:creationId xmlns:a16="http://schemas.microsoft.com/office/drawing/2014/main" id="{A8D1AA08-72CC-43B9-B548-6C01580E80D2}"/>
              </a:ext>
            </a:extLst>
          </p:cNvPr>
          <p:cNvSpPr/>
          <p:nvPr/>
        </p:nvSpPr>
        <p:spPr>
          <a:xfrm>
            <a:off x="-1391204" y="-4603"/>
            <a:ext cx="15731762" cy="6916994"/>
          </a:xfrm>
          <a:prstGeom prst="flowChartInputOutput">
            <a:avLst/>
          </a:prstGeom>
          <a:solidFill>
            <a:srgbClr val="2A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Flowchart: Data 5">
            <a:extLst>
              <a:ext uri="{FF2B5EF4-FFF2-40B4-BE49-F238E27FC236}">
                <a16:creationId xmlns:a16="http://schemas.microsoft.com/office/drawing/2014/main" id="{025CFD1B-295E-44A7-9E1F-15A80816B7F5}"/>
              </a:ext>
            </a:extLst>
          </p:cNvPr>
          <p:cNvSpPr/>
          <p:nvPr/>
        </p:nvSpPr>
        <p:spPr>
          <a:xfrm>
            <a:off x="-2028462" y="0"/>
            <a:ext cx="15731762" cy="6916994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774426-099C-4750-8694-32CB68D06D38}"/>
              </a:ext>
            </a:extLst>
          </p:cNvPr>
          <p:cNvGrpSpPr/>
          <p:nvPr/>
        </p:nvGrpSpPr>
        <p:grpSpPr>
          <a:xfrm>
            <a:off x="-533002" y="758035"/>
            <a:ext cx="11768148" cy="991791"/>
            <a:chOff x="-533945" y="540501"/>
            <a:chExt cx="11768148" cy="991791"/>
          </a:xfrm>
          <a:solidFill>
            <a:schemeClr val="accent6"/>
          </a:solidFill>
        </p:grpSpPr>
        <p:sp>
          <p:nvSpPr>
            <p:cNvPr id="8" name="Rounded Rectangle 5">
              <a:extLst>
                <a:ext uri="{FF2B5EF4-FFF2-40B4-BE49-F238E27FC236}">
                  <a16:creationId xmlns:a16="http://schemas.microsoft.com/office/drawing/2014/main" id="{477D1B79-3086-4A15-A03E-F26E97BE4BCB}"/>
                </a:ext>
              </a:extLst>
            </p:cNvPr>
            <p:cNvSpPr/>
            <p:nvPr/>
          </p:nvSpPr>
          <p:spPr>
            <a:xfrm>
              <a:off x="-387904" y="683356"/>
              <a:ext cx="11622107" cy="848936"/>
            </a:xfrm>
            <a:prstGeom prst="roundRect">
              <a:avLst/>
            </a:prstGeom>
            <a:solidFill>
              <a:srgbClr val="9CEE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Rounded Rectangle 6">
              <a:extLst>
                <a:ext uri="{FF2B5EF4-FFF2-40B4-BE49-F238E27FC236}">
                  <a16:creationId xmlns:a16="http://schemas.microsoft.com/office/drawing/2014/main" id="{DE249D9E-C1C3-4DDF-A334-5A3CFB20F9D0}"/>
                </a:ext>
              </a:extLst>
            </p:cNvPr>
            <p:cNvSpPr/>
            <p:nvPr/>
          </p:nvSpPr>
          <p:spPr>
            <a:xfrm>
              <a:off x="-533945" y="540501"/>
              <a:ext cx="11622107" cy="848936"/>
            </a:xfrm>
            <a:prstGeom prst="roundRect">
              <a:avLst/>
            </a:prstGeom>
            <a:solidFill>
              <a:srgbClr val="2A39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6F905B-20F8-4122-9F7F-6FB04AC32DC8}"/>
                </a:ext>
              </a:extLst>
            </p:cNvPr>
            <p:cNvSpPr txBox="1"/>
            <p:nvPr/>
          </p:nvSpPr>
          <p:spPr>
            <a:xfrm>
              <a:off x="2850396" y="664332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th-TH" sz="4000" dirty="0">
                <a:solidFill>
                  <a:schemeClr val="bg1"/>
                </a:solidFill>
                <a:latin typeface="Bai Jamjuree Bold" panose="00000800000000000000" pitchFamily="2" charset="-34"/>
                <a:cs typeface="Bai Jamjuree Bold" panose="00000800000000000000" pitchFamily="2" charset="-34"/>
              </a:endParaRPr>
            </a:p>
          </p:txBody>
        </p:sp>
      </p:grp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05E8D9E-AD05-456B-81C0-830BBD5F621F}"/>
              </a:ext>
            </a:extLst>
          </p:cNvPr>
          <p:cNvSpPr txBox="1"/>
          <p:nvPr/>
        </p:nvSpPr>
        <p:spPr>
          <a:xfrm>
            <a:off x="1710146" y="1790178"/>
            <a:ext cx="8287294" cy="2676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- </a:t>
            </a: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เหมาะกับอายุ เพศ การศึกษา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- มีคุณค่าต่อการพัฒนาร่างกาย จิตใจ อารมณ์ สังคม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- แสดงถึงเอกลักษณ์ทางวัฒนธรรมและประเพณี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- เหมาะสมกับความสนใจและ</a:t>
            </a:r>
            <a:b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</a:br>
            <a:r>
              <a:rPr lang="th-TH" sz="2800" dirty="0"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   ความต้องการ</a:t>
            </a:r>
            <a:endParaRPr lang="en-US" sz="1800" dirty="0"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30BE97-40D5-4B5B-8F0E-D9A2C1B44141}"/>
              </a:ext>
            </a:extLst>
          </p:cNvPr>
          <p:cNvSpPr txBox="1"/>
          <p:nvPr/>
        </p:nvSpPr>
        <p:spPr>
          <a:xfrm>
            <a:off x="956854" y="941242"/>
            <a:ext cx="9040586" cy="524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b="1" dirty="0">
                <a:solidFill>
                  <a:schemeClr val="bg1"/>
                </a:solidFill>
                <a:effectLst/>
                <a:latin typeface="Bai Jamjuree" panose="00000500000000000000" pitchFamily="2" charset="-34"/>
                <a:ea typeface="Calibri" panose="020F0502020204030204" pitchFamily="34" charset="0"/>
                <a:cs typeface="Bai Jamjuree" panose="00000500000000000000" pitchFamily="2" charset="-34"/>
              </a:rPr>
              <a:t>เกณฑ์ในการพิจารณาเลือกกิจกรรมโปรแกรมนันทนาการ</a:t>
            </a:r>
            <a:endParaRPr lang="en-US" sz="1800" b="1" dirty="0">
              <a:solidFill>
                <a:schemeClr val="bg1"/>
              </a:solidFill>
              <a:effectLst/>
              <a:latin typeface="Bai Jamjuree" panose="00000500000000000000" pitchFamily="2" charset="-34"/>
              <a:ea typeface="Calibri" panose="020F0502020204030204" pitchFamily="34" charset="0"/>
              <a:cs typeface="Bai Jamjuree" panose="00000500000000000000" pitchFamily="2" charset="-34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DB96264-3C10-487B-89B4-7701C3D3C286}"/>
              </a:ext>
            </a:extLst>
          </p:cNvPr>
          <p:cNvSpPr/>
          <p:nvPr/>
        </p:nvSpPr>
        <p:spPr>
          <a:xfrm>
            <a:off x="1652493" y="1950098"/>
            <a:ext cx="301449" cy="301449"/>
          </a:xfrm>
          <a:prstGeom prst="ellipse">
            <a:avLst/>
          </a:prstGeom>
          <a:solidFill>
            <a:srgbClr val="1F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4A44773-85AB-4C1C-86BE-3171BCAD0F83}"/>
              </a:ext>
            </a:extLst>
          </p:cNvPr>
          <p:cNvSpPr/>
          <p:nvPr/>
        </p:nvSpPr>
        <p:spPr>
          <a:xfrm>
            <a:off x="1652493" y="2459024"/>
            <a:ext cx="301449" cy="301449"/>
          </a:xfrm>
          <a:prstGeom prst="ellipse">
            <a:avLst/>
          </a:prstGeom>
          <a:solidFill>
            <a:srgbClr val="60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3CD28A0-F357-49C5-954D-0FDEC5859146}"/>
              </a:ext>
            </a:extLst>
          </p:cNvPr>
          <p:cNvSpPr/>
          <p:nvPr/>
        </p:nvSpPr>
        <p:spPr>
          <a:xfrm>
            <a:off x="1652493" y="3034308"/>
            <a:ext cx="301449" cy="301449"/>
          </a:xfrm>
          <a:prstGeom prst="ellipse">
            <a:avLst/>
          </a:prstGeom>
          <a:solidFill>
            <a:srgbClr val="9CE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65122D0-1244-40A0-9922-0FF4D561FB27}"/>
              </a:ext>
            </a:extLst>
          </p:cNvPr>
          <p:cNvSpPr/>
          <p:nvPr/>
        </p:nvSpPr>
        <p:spPr>
          <a:xfrm>
            <a:off x="1652493" y="3552543"/>
            <a:ext cx="301449" cy="30144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ECDD2D-E7F0-49A2-99E7-E2E2441CE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19" y="3224240"/>
            <a:ext cx="5435785" cy="361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3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5B70B7-A894-481A-9437-A47F24A2591C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0B7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Data 4">
            <a:extLst>
              <a:ext uri="{FF2B5EF4-FFF2-40B4-BE49-F238E27FC236}">
                <a16:creationId xmlns:a16="http://schemas.microsoft.com/office/drawing/2014/main" id="{7BE70475-A5AC-42AC-B061-A2546C7A0DF9}"/>
              </a:ext>
            </a:extLst>
          </p:cNvPr>
          <p:cNvSpPr/>
          <p:nvPr/>
        </p:nvSpPr>
        <p:spPr>
          <a:xfrm>
            <a:off x="-1391204" y="-4603"/>
            <a:ext cx="15731762" cy="6916994"/>
          </a:xfrm>
          <a:prstGeom prst="flowChartInputOutput">
            <a:avLst/>
          </a:prstGeom>
          <a:solidFill>
            <a:srgbClr val="2A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Flowchart: Data 5">
            <a:extLst>
              <a:ext uri="{FF2B5EF4-FFF2-40B4-BE49-F238E27FC236}">
                <a16:creationId xmlns:a16="http://schemas.microsoft.com/office/drawing/2014/main" id="{97F67F6E-FB5C-44F8-AEB2-6FB0494063BC}"/>
              </a:ext>
            </a:extLst>
          </p:cNvPr>
          <p:cNvSpPr/>
          <p:nvPr/>
        </p:nvSpPr>
        <p:spPr>
          <a:xfrm>
            <a:off x="-2028462" y="0"/>
            <a:ext cx="15731762" cy="6916994"/>
          </a:xfrm>
          <a:prstGeom prst="flowChartInputOut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93CF1337-5389-434A-BE2F-D2AB44A3228D}"/>
              </a:ext>
            </a:extLst>
          </p:cNvPr>
          <p:cNvSpPr txBox="1"/>
          <p:nvPr/>
        </p:nvSpPr>
        <p:spPr>
          <a:xfrm>
            <a:off x="2107656" y="4299422"/>
            <a:ext cx="8423728" cy="2221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มีทักษะและประสบการณ์ในการจัดกิจกรรม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เหมาะกับสภาพสังคม ความเป็นอยู่ สภาพภูมิอากาศ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เหมาะกับฐานะทางเศรษฐกิจของชุมชน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- ใช้ทรัพยากรและบุคคลในท้องถิ่นอย่างเหมาะสม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8E181F6-C766-4F26-A87D-7E2E49D702DB}"/>
              </a:ext>
            </a:extLst>
          </p:cNvPr>
          <p:cNvSpPr/>
          <p:nvPr/>
        </p:nvSpPr>
        <p:spPr>
          <a:xfrm>
            <a:off x="2056856" y="4455269"/>
            <a:ext cx="301449" cy="301449"/>
          </a:xfrm>
          <a:prstGeom prst="ellipse">
            <a:avLst/>
          </a:prstGeom>
          <a:solidFill>
            <a:srgbClr val="1F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DC7F30B-9FB7-4BEE-958C-1AD741EC7283}"/>
              </a:ext>
            </a:extLst>
          </p:cNvPr>
          <p:cNvSpPr/>
          <p:nvPr/>
        </p:nvSpPr>
        <p:spPr>
          <a:xfrm>
            <a:off x="2056856" y="4964195"/>
            <a:ext cx="301449" cy="301449"/>
          </a:xfrm>
          <a:prstGeom prst="ellipse">
            <a:avLst/>
          </a:prstGeom>
          <a:solidFill>
            <a:srgbClr val="60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37FB204-9450-42A3-9C9D-231ACB1465EB}"/>
              </a:ext>
            </a:extLst>
          </p:cNvPr>
          <p:cNvSpPr/>
          <p:nvPr/>
        </p:nvSpPr>
        <p:spPr>
          <a:xfrm>
            <a:off x="2056856" y="5539479"/>
            <a:ext cx="301449" cy="301449"/>
          </a:xfrm>
          <a:prstGeom prst="ellipse">
            <a:avLst/>
          </a:prstGeom>
          <a:solidFill>
            <a:srgbClr val="9CE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DC37306-0BC2-40F1-871A-CB19E5B686F9}"/>
              </a:ext>
            </a:extLst>
          </p:cNvPr>
          <p:cNvSpPr/>
          <p:nvPr/>
        </p:nvSpPr>
        <p:spPr>
          <a:xfrm>
            <a:off x="2056856" y="6057714"/>
            <a:ext cx="301449" cy="30144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71C4BF-A71A-4483-97E5-5FC55A3CED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63" y="-193722"/>
            <a:ext cx="6112111" cy="48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2512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A22329-A8DC-4695-B356-E91DF40B5C27}"/>
              </a:ext>
            </a:extLst>
          </p:cNvPr>
          <p:cNvSpPr/>
          <p:nvPr/>
        </p:nvSpPr>
        <p:spPr>
          <a:xfrm>
            <a:off x="4106" y="0"/>
            <a:ext cx="12187894" cy="6858000"/>
          </a:xfrm>
          <a:prstGeom prst="rect">
            <a:avLst/>
          </a:prstGeom>
          <a:solidFill>
            <a:srgbClr val="F2B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00D77CF0-0E8D-4983-BDB7-70158E810416}"/>
              </a:ext>
            </a:extLst>
          </p:cNvPr>
          <p:cNvSpPr/>
          <p:nvPr/>
        </p:nvSpPr>
        <p:spPr>
          <a:xfrm>
            <a:off x="1550670" y="684829"/>
            <a:ext cx="10375900" cy="5905500"/>
          </a:xfrm>
          <a:prstGeom prst="roundRect">
            <a:avLst/>
          </a:prstGeom>
          <a:solidFill>
            <a:srgbClr val="413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2D7C7139-3827-40B8-A7AC-B3DA1040DBC0}"/>
              </a:ext>
            </a:extLst>
          </p:cNvPr>
          <p:cNvSpPr/>
          <p:nvPr/>
        </p:nvSpPr>
        <p:spPr>
          <a:xfrm>
            <a:off x="685800" y="264431"/>
            <a:ext cx="10375900" cy="5905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14DEC8F-5661-4D6F-80B5-DEFF288B9DF0}"/>
              </a:ext>
            </a:extLst>
          </p:cNvPr>
          <p:cNvSpPr txBox="1"/>
          <p:nvPr/>
        </p:nvSpPr>
        <p:spPr>
          <a:xfrm>
            <a:off x="1404620" y="3669161"/>
            <a:ext cx="9585234" cy="2221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เปิดโอกาสให้ชุมชนมีส่วนร่วมในการวางแผนกิจกรรม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สร้างเสริมการใช้เวลาว่างให้เป็นประโยชน์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สร้างเสริมความเป็นพลเมืองดีของสังคม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ai Jamjuree" panose="00000500000000000000" pitchFamily="2" charset="-34"/>
              </a:rPr>
              <a:t>	- สามารถประเมินผลได้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8402FB4-2A86-4B6B-B3F8-D37FD07FE0BE}"/>
              </a:ext>
            </a:extLst>
          </p:cNvPr>
          <p:cNvSpPr/>
          <p:nvPr/>
        </p:nvSpPr>
        <p:spPr>
          <a:xfrm>
            <a:off x="2253892" y="3825738"/>
            <a:ext cx="301449" cy="301449"/>
          </a:xfrm>
          <a:prstGeom prst="ellipse">
            <a:avLst/>
          </a:prstGeom>
          <a:solidFill>
            <a:srgbClr val="1FB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DD644D-A5F4-4932-AA0F-A6F815ECF9FB}"/>
              </a:ext>
            </a:extLst>
          </p:cNvPr>
          <p:cNvSpPr/>
          <p:nvPr/>
        </p:nvSpPr>
        <p:spPr>
          <a:xfrm>
            <a:off x="2253892" y="4334664"/>
            <a:ext cx="301449" cy="301449"/>
          </a:xfrm>
          <a:prstGeom prst="ellipse">
            <a:avLst/>
          </a:prstGeom>
          <a:solidFill>
            <a:srgbClr val="60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7365387-705B-467A-A3FE-D34E17F6D187}"/>
              </a:ext>
            </a:extLst>
          </p:cNvPr>
          <p:cNvSpPr/>
          <p:nvPr/>
        </p:nvSpPr>
        <p:spPr>
          <a:xfrm>
            <a:off x="2253892" y="4909948"/>
            <a:ext cx="301449" cy="301449"/>
          </a:xfrm>
          <a:prstGeom prst="ellipse">
            <a:avLst/>
          </a:prstGeom>
          <a:solidFill>
            <a:srgbClr val="9CE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DD1EC8-86BC-496D-9CAD-FC724EA4AF5D}"/>
              </a:ext>
            </a:extLst>
          </p:cNvPr>
          <p:cNvSpPr/>
          <p:nvPr/>
        </p:nvSpPr>
        <p:spPr>
          <a:xfrm>
            <a:off x="2253892" y="5428183"/>
            <a:ext cx="301449" cy="30144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C5D7A5-C804-489D-9B18-5F4383B6B5B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98" y="-535730"/>
            <a:ext cx="6276397" cy="502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870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857</Words>
  <Application>Microsoft Office PowerPoint</Application>
  <PresentationFormat>แบบจอกว้าง</PresentationFormat>
  <Paragraphs>103</Paragraphs>
  <Slides>20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28" baseType="lpstr">
      <vt:lpstr>Arial</vt:lpstr>
      <vt:lpstr>Bai Jamjuree</vt:lpstr>
      <vt:lpstr>Bai Jamjuree Bold</vt:lpstr>
      <vt:lpstr>Calibri</vt:lpstr>
      <vt:lpstr>Calibri Light</vt:lpstr>
      <vt:lpstr>Kanit Medium</vt:lpstr>
      <vt:lpstr>Nithan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</dc:creator>
  <cp:lastModifiedBy>Admin</cp:lastModifiedBy>
  <cp:revision>13</cp:revision>
  <dcterms:created xsi:type="dcterms:W3CDTF">2020-08-14T11:38:49Z</dcterms:created>
  <dcterms:modified xsi:type="dcterms:W3CDTF">2023-01-23T06:36:50Z</dcterms:modified>
</cp:coreProperties>
</file>