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8" r:id="rId2"/>
    <p:sldId id="281" r:id="rId3"/>
    <p:sldId id="319" r:id="rId4"/>
    <p:sldId id="320" r:id="rId5"/>
    <p:sldId id="321" r:id="rId6"/>
    <p:sldId id="332" r:id="rId7"/>
    <p:sldId id="307" r:id="rId8"/>
    <p:sldId id="29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DEB"/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802" y="3369289"/>
            <a:ext cx="7003034" cy="1421080"/>
            <a:chOff x="220752" y="3799737"/>
            <a:chExt cx="7003034" cy="142108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52" y="3799737"/>
              <a:ext cx="7003034" cy="1421080"/>
            </a:xfrm>
            <a:prstGeom prst="rect">
              <a:avLst/>
            </a:prstGeom>
          </p:spPr>
        </p:pic>
        <p:sp>
          <p:nvSpPr>
            <p:cNvPr id="12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2" y="3947526"/>
              <a:ext cx="6716431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6600" b="1" dirty="0">
                  <a:solidFill>
                    <a:srgbClr val="0070C0"/>
                  </a:solidFill>
                  <a:cs typeface="PSLxText" panose="02000000000000000000" pitchFamily="2" charset="-34"/>
                </a:rPr>
                <a:t>การจัดการความเสี่ยง</a:t>
              </a:r>
              <a:endParaRPr lang="en-US" sz="6600" b="1" dirty="0">
                <a:solidFill>
                  <a:srgbClr val="0070C0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4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4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B79D71E-96A9-4798-9E81-4770F2307E83}"/>
              </a:ext>
            </a:extLst>
          </p:cNvPr>
          <p:cNvGrpSpPr/>
          <p:nvPr/>
        </p:nvGrpSpPr>
        <p:grpSpPr>
          <a:xfrm>
            <a:off x="7216727" y="1325906"/>
            <a:ext cx="4369783" cy="4847676"/>
            <a:chOff x="7216727" y="1325906"/>
            <a:chExt cx="4369783" cy="4847676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8FCF3A4C-3439-45FE-8178-849C10D2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6727" y="1325906"/>
              <a:ext cx="436978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63743E50-FF04-4F7B-93C0-2C382DEC1106}"/>
                </a:ext>
              </a:extLst>
            </p:cNvPr>
            <p:cNvSpPr/>
            <p:nvPr/>
          </p:nvSpPr>
          <p:spPr>
            <a:xfrm>
              <a:off x="7424940" y="1980029"/>
              <a:ext cx="375257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หลักเกณฑ์ในการวิเคราะห์ ประเมินและจัดการความเสี่ยงอย่างเหมาะสม ตามกระบวนการบริหารความเสี่ยงตามมาตรฐาน 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COSO (Committee of Sponsoring Organization of the Treadway Commission) 7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 คือ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A322870-09B4-4287-885D-75FA267C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16461BD-41D9-4399-9ED7-ED0E5C61E6FF}"/>
              </a:ext>
            </a:extLst>
          </p:cNvPr>
          <p:cNvSpPr/>
          <p:nvPr/>
        </p:nvSpPr>
        <p:spPr>
          <a:xfrm>
            <a:off x="413824" y="684418"/>
            <a:ext cx="9222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</a:t>
            </a:r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บวนการบริหารความเสี่ยงของสำนักงานปลัดกระทรวงศึกษาธิการ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ABFE85B-840A-4ED5-A21F-F62EE05B3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18" y="1325906"/>
            <a:ext cx="4693369" cy="484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0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7FF81058-F930-4CDA-B262-A94E30A7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325CCE42-E53D-4EF6-937C-AF8B1BD2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64917"/>
            <a:ext cx="2077649" cy="576253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2319572" y="669469"/>
            <a:ext cx="9362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1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การกำหนดเป้าหมายการบริหารความเสี่ยง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Objective Setting)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1C944D2-824D-4C55-9435-A232E2464A29}"/>
              </a:ext>
            </a:extLst>
          </p:cNvPr>
          <p:cNvSpPr/>
          <p:nvPr/>
        </p:nvSpPr>
        <p:spPr>
          <a:xfrm>
            <a:off x="2319572" y="1370509"/>
            <a:ext cx="8259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การระบุความเสี่ยงต่าง ๆ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Event Identification)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EB06D40-4133-4AC7-830C-7932641F260C}"/>
              </a:ext>
            </a:extLst>
          </p:cNvPr>
          <p:cNvSpPr/>
          <p:nvPr/>
        </p:nvSpPr>
        <p:spPr>
          <a:xfrm>
            <a:off x="2319572" y="2159553"/>
            <a:ext cx="8259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การประเมินความเสี่ยง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Assessment)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216AAA0-66FE-478B-90AA-875E50B3A59D}"/>
              </a:ext>
            </a:extLst>
          </p:cNvPr>
          <p:cNvSpPr/>
          <p:nvPr/>
        </p:nvSpPr>
        <p:spPr>
          <a:xfrm>
            <a:off x="2319572" y="2948597"/>
            <a:ext cx="908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กลยุทธ์ที่ใช้ในการจัดการกับแต่ละความเสี่ยง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Response)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7DF11F4-8C0A-4D95-8795-336035BD3B98}"/>
              </a:ext>
            </a:extLst>
          </p:cNvPr>
          <p:cNvSpPr/>
          <p:nvPr/>
        </p:nvSpPr>
        <p:spPr>
          <a:xfrm>
            <a:off x="2319572" y="3737641"/>
            <a:ext cx="8259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กิจกรรมการบริหารความเสี่ยง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Control Activities)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A1CE67D-FADD-4576-8AD4-DCF9298F6EC4}"/>
              </a:ext>
            </a:extLst>
          </p:cNvPr>
          <p:cNvSpPr/>
          <p:nvPr/>
        </p:nvSpPr>
        <p:spPr>
          <a:xfrm>
            <a:off x="2319572" y="4507892"/>
            <a:ext cx="9704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ข้อมูลและการสื่อสารด้านบริหารความเสี่ยง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Information and</a:t>
            </a:r>
            <a:endParaRPr lang="th-TH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		 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Communication)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7C2F558-25CF-49EF-A6F3-B1C48C911799}"/>
              </a:ext>
            </a:extLst>
          </p:cNvPr>
          <p:cNvSpPr/>
          <p:nvPr/>
        </p:nvSpPr>
        <p:spPr>
          <a:xfrm>
            <a:off x="2319572" y="5551103"/>
            <a:ext cx="8259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การติดตามผลและเฝ้าระวังความเสี่ยงต่าง ๆ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Monitoring)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878F2D63-EAA1-4510-90A9-E16851CEEAFC}"/>
              </a:ext>
            </a:extLst>
          </p:cNvPr>
          <p:cNvGrpSpPr/>
          <p:nvPr/>
        </p:nvGrpSpPr>
        <p:grpSpPr>
          <a:xfrm>
            <a:off x="10706098" y="5875276"/>
            <a:ext cx="698500" cy="191911"/>
            <a:chOff x="5219698" y="4761794"/>
            <a:chExt cx="698500" cy="191911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AAF4F834-5A4E-4C80-A4F6-6000633A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698" y="4761794"/>
              <a:ext cx="203200" cy="191911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54459498-D89D-4A13-A3F2-342D8034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7348" y="4761794"/>
              <a:ext cx="203200" cy="191911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61862215-1F91-476D-BA02-047FCBD8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998" y="4761794"/>
              <a:ext cx="203200" cy="19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5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FFF146B5-0B2B-467C-8DEF-1448AC8B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2C0052B-0325-4C69-976F-C71F37C0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02" y="-4542"/>
            <a:ext cx="4454172" cy="68580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16461BD-41D9-4399-9ED7-ED0E5C61E6FF}"/>
              </a:ext>
            </a:extLst>
          </p:cNvPr>
          <p:cNvSpPr/>
          <p:nvPr/>
        </p:nvSpPr>
        <p:spPr>
          <a:xfrm>
            <a:off x="802547" y="898425"/>
            <a:ext cx="3820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การบริหารความเสี่ยงของสำนักงานปลัดกระทรวงศึกษาธิการตามมาตรฐาน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COSO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4928311" y="2490192"/>
            <a:ext cx="66313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การกำหนดเป้าหมายการบริหารความเสี่ยง (</a:t>
            </a:r>
            <a:r>
              <a:rPr lang="en-US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Objective Setting) </a:t>
            </a:r>
          </a:p>
          <a:p>
            <a:pPr algn="thaiDist"/>
            <a:endParaRPr lang="en-US" sz="28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เป็นปัจจัยที่สำคัญที่ส่งผลต่อการดำเนินงานตามภารกิจได้อย่างมีประสิทธิภาพ ประหยัด มีประสิทธิผลในการป้องกันหรือลดความเสี่ยงจากการผิดพลาดความเสียหาย ไม่ว่าจะอยู่ในลักษณะใด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4037CC9-3DA0-49FB-B046-3FB9C198CDAD}"/>
              </a:ext>
            </a:extLst>
          </p:cNvPr>
          <p:cNvGrpSpPr/>
          <p:nvPr/>
        </p:nvGrpSpPr>
        <p:grpSpPr>
          <a:xfrm>
            <a:off x="1165701" y="2982546"/>
            <a:ext cx="1820700" cy="1600616"/>
            <a:chOff x="1165701" y="2982546"/>
            <a:chExt cx="1820700" cy="1600616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5BEA67A9-030C-442A-915B-C6AF9304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5701" y="2982546"/>
              <a:ext cx="1820700" cy="1600616"/>
            </a:xfrm>
            <a:prstGeom prst="rect">
              <a:avLst/>
            </a:prstGeom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63743E50-FF04-4F7B-93C0-2C382DEC1106}"/>
                </a:ext>
              </a:extLst>
            </p:cNvPr>
            <p:cNvSpPr/>
            <p:nvPr/>
          </p:nvSpPr>
          <p:spPr>
            <a:xfrm>
              <a:off x="1309335" y="3521244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1</a:t>
              </a:r>
              <a:endParaRPr lang="en-US" sz="30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17EC4E6-B010-4FCB-A44E-63F98113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75" y="0"/>
            <a:ext cx="6095999" cy="685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3E4CCC4-92E4-44B6-BB67-2594C9ED0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A5147E0-269C-4A10-9652-4FB463BB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1276"/>
            <a:ext cx="11563350" cy="3916724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3868615" y="935890"/>
            <a:ext cx="70359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กำหนดการระบุความเสี่ยงต่าง ๆ (</a:t>
            </a:r>
            <a:r>
              <a:rPr lang="en-US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Event Identification) </a:t>
            </a:r>
          </a:p>
          <a:p>
            <a:pPr algn="thaiDist"/>
            <a:endParaRPr lang="en-US" sz="2400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เป็นการนำกิจกรรมหรือขั้นตอนการดำเนินงาน/โครงการฯ มาระบุความเสี่ยงตามองค์ประกอบหลักธรรมา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ภิ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บาล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35217FF9-A423-4757-8CF3-3D94BEC08C70}"/>
              </a:ext>
            </a:extLst>
          </p:cNvPr>
          <p:cNvGrpSpPr/>
          <p:nvPr/>
        </p:nvGrpSpPr>
        <p:grpSpPr>
          <a:xfrm>
            <a:off x="919935" y="2140968"/>
            <a:ext cx="1820700" cy="1600616"/>
            <a:chOff x="919935" y="2140968"/>
            <a:chExt cx="1820700" cy="1600616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6EA45789-1807-4E17-B15E-B778E49C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935" y="2140968"/>
              <a:ext cx="1820700" cy="1600616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F9A2EE42-FC32-4E00-B4ED-37B4E8E5C42B}"/>
                </a:ext>
              </a:extLst>
            </p:cNvPr>
            <p:cNvSpPr/>
            <p:nvPr/>
          </p:nvSpPr>
          <p:spPr>
            <a:xfrm>
              <a:off x="1063569" y="2679666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4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7243390" y="852696"/>
            <a:ext cx="45391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การประเมินความเสี่ยง </a:t>
            </a:r>
            <a:endParaRPr lang="en-US" sz="30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0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Assessment)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เป็นกระบวนการประเมินระดับโอกาสที่จะเกิดผลกระทบของความเสี่ยงต่าง ๆ ระดับความเสี่ยงในแต่ละขั้นตอนการดำเนินงาน/กิจกรรมของโครงการโดยระบุประเภทความเสี่ยง ปัจจัยเสี่ยงหรือสาเหตุความเสี่ยง เพื่อดำเนินการพิจารณากลยุทธ์ที่จะใช้ในการจัดการความเสี่ยง และแนวทางการจัดการความเสี่ยงและตัวชี้วัดผลการดำเนินงานของแนวทางการจัดการความเสี่ยง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8D11064-2454-437F-B743-5A910A74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06085" y="1119029"/>
            <a:ext cx="3166350" cy="4330434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FA16F91-AFB5-46D0-B952-DAD2F5DE4D39}"/>
              </a:ext>
            </a:extLst>
          </p:cNvPr>
          <p:cNvGrpSpPr/>
          <p:nvPr/>
        </p:nvGrpSpPr>
        <p:grpSpPr>
          <a:xfrm>
            <a:off x="470341" y="621658"/>
            <a:ext cx="1820700" cy="1600616"/>
            <a:chOff x="470341" y="621658"/>
            <a:chExt cx="1820700" cy="1600616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52BDE6E8-085E-4129-A20F-BC3D95DA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341" y="621658"/>
              <a:ext cx="1820700" cy="1600616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94425AC-4761-4941-9DEF-C63368698E47}"/>
                </a:ext>
              </a:extLst>
            </p:cNvPr>
            <p:cNvSpPr/>
            <p:nvPr/>
          </p:nvSpPr>
          <p:spPr>
            <a:xfrm>
              <a:off x="613975" y="1160356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3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4987A07-B69F-4837-8C8D-28267229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80" y="2518118"/>
            <a:ext cx="4619050" cy="33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3255497" y="669730"/>
            <a:ext cx="7280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กลยุทธ์ที่ใช้ในการจัดการกับแต่ละความเสี่ยง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Response)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เป็นการระบุกลยุทธ์ พร้อมด้วยแนวทางที่ใช้จัดการความเสี่ยง 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27ED0A2-6511-45EB-AC4E-8DB6EBCDC6BC}"/>
              </a:ext>
            </a:extLst>
          </p:cNvPr>
          <p:cNvGrpSpPr/>
          <p:nvPr/>
        </p:nvGrpSpPr>
        <p:grpSpPr>
          <a:xfrm>
            <a:off x="7339760" y="2094856"/>
            <a:ext cx="2271304" cy="2382820"/>
            <a:chOff x="7339760" y="2094856"/>
            <a:chExt cx="2271304" cy="2382820"/>
          </a:xfrm>
        </p:grpSpPr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49ECB124-3C93-4539-8B8C-26B6078F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9760" y="2094856"/>
              <a:ext cx="2271304" cy="2077623"/>
            </a:xfrm>
            <a:prstGeom prst="rect">
              <a:avLst/>
            </a:prstGeom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D33906B9-DB97-454B-A941-8A347DD2F92F}"/>
                </a:ext>
              </a:extLst>
            </p:cNvPr>
            <p:cNvSpPr/>
            <p:nvPr/>
          </p:nvSpPr>
          <p:spPr>
            <a:xfrm>
              <a:off x="7339760" y="2477128"/>
              <a:ext cx="2233668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การรับความเสี่ยงไว้เอง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TAKE)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1F1CD804-49E6-42F8-89AB-A66EE0D582EE}"/>
              </a:ext>
            </a:extLst>
          </p:cNvPr>
          <p:cNvGrpSpPr/>
          <p:nvPr/>
        </p:nvGrpSpPr>
        <p:grpSpPr>
          <a:xfrm>
            <a:off x="9520008" y="2083384"/>
            <a:ext cx="2350581" cy="2111518"/>
            <a:chOff x="9520008" y="2083384"/>
            <a:chExt cx="2350581" cy="2111518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37E6FEB4-FBE7-4C44-8613-B282F23A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5791" y="2083384"/>
              <a:ext cx="2334798" cy="2079281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44173250-B237-4C34-9EAC-8B86F7F3802C}"/>
                </a:ext>
              </a:extLst>
            </p:cNvPr>
            <p:cNvSpPr/>
            <p:nvPr/>
          </p:nvSpPr>
          <p:spPr>
            <a:xfrm>
              <a:off x="9520008" y="2194354"/>
              <a:ext cx="2271304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การควบคุม</a:t>
              </a:r>
              <a:b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ความสูญเสีย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TREAT)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D17506AA-BDA9-488A-A516-301AEA1B8688}"/>
              </a:ext>
            </a:extLst>
          </p:cNvPr>
          <p:cNvGrpSpPr/>
          <p:nvPr/>
        </p:nvGrpSpPr>
        <p:grpSpPr>
          <a:xfrm>
            <a:off x="7257314" y="4120461"/>
            <a:ext cx="2337966" cy="2306270"/>
            <a:chOff x="7257314" y="4120461"/>
            <a:chExt cx="2337966" cy="2306270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CEE6BEBA-AE49-4D55-BBA5-B07C2CC4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760" y="4120461"/>
              <a:ext cx="2255520" cy="2079281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F02C1659-D1BF-48CC-9311-3E299C3F1B8E}"/>
                </a:ext>
              </a:extLst>
            </p:cNvPr>
            <p:cNvSpPr/>
            <p:nvPr/>
          </p:nvSpPr>
          <p:spPr>
            <a:xfrm>
              <a:off x="7257314" y="4426183"/>
              <a:ext cx="2312982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การหลีกเลี่ยง</a:t>
              </a:r>
              <a:b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ความเสี่ยง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TERMINATE)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88337AC7-9DE2-4F6F-85E5-32EC8DE6D5A2}"/>
              </a:ext>
            </a:extLst>
          </p:cNvPr>
          <p:cNvGrpSpPr/>
          <p:nvPr/>
        </p:nvGrpSpPr>
        <p:grpSpPr>
          <a:xfrm>
            <a:off x="9535791" y="4110647"/>
            <a:ext cx="2322503" cy="2084068"/>
            <a:chOff x="9535791" y="4110647"/>
            <a:chExt cx="2322503" cy="2084068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6035234D-B460-40FB-ACC9-F2B93D111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6990" y="4110647"/>
              <a:ext cx="2271304" cy="2077623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A6879DC6-81CE-4A4F-90D0-EDBAA6D8DCD1}"/>
                </a:ext>
              </a:extLst>
            </p:cNvPr>
            <p:cNvSpPr/>
            <p:nvPr/>
          </p:nvSpPr>
          <p:spPr>
            <a:xfrm>
              <a:off x="9535791" y="4194167"/>
              <a:ext cx="2255521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04 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การถ่ายโอน</a:t>
              </a:r>
              <a:b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ความเสี่ยง 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TRANSFER)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C2FFE60-B91F-4EAC-B908-7732B3CB6413}"/>
              </a:ext>
            </a:extLst>
          </p:cNvPr>
          <p:cNvGrpSpPr/>
          <p:nvPr/>
        </p:nvGrpSpPr>
        <p:grpSpPr>
          <a:xfrm>
            <a:off x="793898" y="326236"/>
            <a:ext cx="1820700" cy="1600616"/>
            <a:chOff x="793898" y="326236"/>
            <a:chExt cx="1820700" cy="1600616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99B7F13-6FAB-4290-9744-E10E5C18D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898" y="326236"/>
              <a:ext cx="1820700" cy="1600616"/>
            </a:xfrm>
            <a:prstGeom prst="rect">
              <a:avLst/>
            </a:prstGeom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83BAFAB4-8881-4F2E-93F7-44C234666F6E}"/>
                </a:ext>
              </a:extLst>
            </p:cNvPr>
            <p:cNvSpPr/>
            <p:nvPr/>
          </p:nvSpPr>
          <p:spPr>
            <a:xfrm>
              <a:off x="937532" y="864934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4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9D00A5C-0DCF-4AD8-97EA-40B9286B3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98" y="2079616"/>
            <a:ext cx="5981432" cy="40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6260124" y="1027928"/>
            <a:ext cx="52894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กิจกรรมการบริหารความเสี่ยง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Control Activities)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หลังจากได้ประเมินความเสี่ยงและกำหนดกลยุทธ์ในการจัดการความเสี่ยงแล้ว จึงดำเนินการกำหนดกิจกรรมหรือมาตรการในการจัดการความเสี่ยงให้หมดไปหรือลดลงในระดับที่ยอมรับได้ โดยกิจกรรมที่กำหนดต้องเป็นกิจกรรมที่หน่วยงานยังไม่เคยปฏิบัติหรือเป็นกิจกรรมที่กำหนดเพิ่มเติมจากกิจกรรมเดิมที่เคยปฏิบัติอยู่แล้ว แต่ไม่สามารถควบคุมความเสี่ยง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2B99005-DC78-45CC-995A-98EAD28C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971"/>
            <a:ext cx="12192000" cy="167390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3F04134-629F-405E-9C84-94932CEA7AEE}"/>
              </a:ext>
            </a:extLst>
          </p:cNvPr>
          <p:cNvGrpSpPr/>
          <p:nvPr/>
        </p:nvGrpSpPr>
        <p:grpSpPr>
          <a:xfrm>
            <a:off x="2144397" y="187840"/>
            <a:ext cx="1820700" cy="1600616"/>
            <a:chOff x="2144397" y="187840"/>
            <a:chExt cx="1820700" cy="1600616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E7920149-9DC8-4A87-B318-D7BBEBC8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4397" y="187840"/>
              <a:ext cx="1820700" cy="1600616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F1F55835-CA64-4350-A5B7-339EF59C548A}"/>
                </a:ext>
              </a:extLst>
            </p:cNvPr>
            <p:cNvSpPr/>
            <p:nvPr/>
          </p:nvSpPr>
          <p:spPr>
            <a:xfrm>
              <a:off x="2288031" y="726538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5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CECB6C1-B248-40AC-8EBC-DB6FEA5D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5" y="2188758"/>
            <a:ext cx="5330666" cy="4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FE83625E-0ADF-4986-BAE2-61B16ACF0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DC0EE4-A4D1-42BA-A24D-E0D6A8E21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5999" cy="6858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807720" y="2323637"/>
            <a:ext cx="882864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ข้อมูลและการสื่อสารด้านบริหารความเสี่ยง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Information and Communication)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เป็นการเผยแพร่ข้อมูลและการสื่อสารแผนบริหารความเสี่ยง ประจำปีงบประมาณ พ.ศ. 2562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ด้วยการกำหนดช่องทางการสื่อสารข้อมูลการบริหารจัดการความเสี่ยงให้กลุ่มเป้าหมาย ตั้งแต่ผู้บริหารคณะทำงานจัดทำแผนบริหารความเสี่ยง หน่วยงาน/บุคลากรในสังกัดได้รับทราบ ผ่านช่องทางการสื่อสารต่าง ๆ หรือไปพบผู้รับผิดชอบโดยตรง เพื่อร่วมคิดร่วมทำและร่วมเสนอแนะแนวทางในการดำเนินการร่วมกันและผู้ที่รับผิดชอบจะได้นำไปดำเนินการตามแผนบริหารความเสี่ยงต่อไป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D8FA844-B964-4843-87B0-A274ACA08A4F}"/>
              </a:ext>
            </a:extLst>
          </p:cNvPr>
          <p:cNvGrpSpPr/>
          <p:nvPr/>
        </p:nvGrpSpPr>
        <p:grpSpPr>
          <a:xfrm>
            <a:off x="2144397" y="187840"/>
            <a:ext cx="1820700" cy="1600616"/>
            <a:chOff x="2144397" y="187840"/>
            <a:chExt cx="1820700" cy="1600616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FF32521D-D738-4F33-8A7D-35D00B93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397" y="187840"/>
              <a:ext cx="1820700" cy="1600616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C63557DB-5631-4CB4-91F4-A77925447F45}"/>
                </a:ext>
              </a:extLst>
            </p:cNvPr>
            <p:cNvSpPr/>
            <p:nvPr/>
          </p:nvSpPr>
          <p:spPr>
            <a:xfrm>
              <a:off x="2288031" y="726538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6</a:t>
              </a:r>
            </a:p>
          </p:txBody>
        </p:sp>
      </p:grpSp>
      <p:pic>
        <p:nvPicPr>
          <p:cNvPr id="10" name="Picture 15">
            <a:extLst>
              <a:ext uri="{FF2B5EF4-FFF2-40B4-BE49-F238E27FC236}">
                <a16:creationId xmlns:a16="http://schemas.microsoft.com/office/drawing/2014/main" id="{4B657DAC-D067-45C5-94A0-878F92BFC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728BC355-F504-49B6-898E-7953EF3B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2"/>
            <a:ext cx="12192000" cy="685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1C118D6-332E-4ADD-8493-8CAB13D9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2486025" cy="6858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557B8B6-4C0F-4F6B-BB37-FEC7B25B4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2" y="0"/>
            <a:ext cx="2486025" cy="303848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37E3178-EDBD-49A5-A4E7-FB4A70BC89FC}"/>
              </a:ext>
            </a:extLst>
          </p:cNvPr>
          <p:cNvSpPr/>
          <p:nvPr/>
        </p:nvSpPr>
        <p:spPr>
          <a:xfrm>
            <a:off x="221913" y="3106549"/>
            <a:ext cx="439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การติดตามผลและเฝ้าระวังความเสี่ยงต่าง ๆ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Monitoring) </a:t>
            </a:r>
          </a:p>
          <a:p>
            <a:pPr algn="thaiDist"/>
            <a:endParaRPr lang="en-US" sz="20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เป็นขั้นตอนการติดตามผลการดำเนินการตามแผนบริหารความเสี่ยง โดยคณะทำงานด้านการบริหารจัดการความเสี่ยงจะต้องรายงานความคืบหน้าเสนอผู้บริหารเพื่อทราบ 2 ส่วน คือ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26FE855-2208-4ACF-A2FD-C0D15E928869}"/>
              </a:ext>
            </a:extLst>
          </p:cNvPr>
          <p:cNvSpPr/>
          <p:nvPr/>
        </p:nvSpPr>
        <p:spPr>
          <a:xfrm>
            <a:off x="6941480" y="2665244"/>
            <a:ext cx="4754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ส่วนที่ 1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รายงานผลการดำเนินงาน ปัญหา อุปสรรค ข้อเสนอแนะและแนวทางแก้ไข (หากมี)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92CD3B5-BDD8-4CAE-A2FB-486A958FC357}"/>
              </a:ext>
            </a:extLst>
          </p:cNvPr>
          <p:cNvSpPr/>
          <p:nvPr/>
        </p:nvSpPr>
        <p:spPr>
          <a:xfrm>
            <a:off x="6941482" y="3917080"/>
            <a:ext cx="49184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ส่วนที่ 2</a:t>
            </a:r>
            <a:r>
              <a:rPr lang="th-TH" sz="2800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เสนอหัวหน้าส่วนราชการเพื่อทราบและเห็นชอบ สำหรับเป็นฐานข้อมูลให้หัวหน้าส่วนราชการและผู้บริหารระดับสูงนำไปปรับใช้ในการพัฒนาประสิทธิภาพองค์การในอนาคต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BDD70BD-2E04-4044-9699-22CB24B470E7}"/>
              </a:ext>
            </a:extLst>
          </p:cNvPr>
          <p:cNvGrpSpPr/>
          <p:nvPr/>
        </p:nvGrpSpPr>
        <p:grpSpPr>
          <a:xfrm>
            <a:off x="4732603" y="3038480"/>
            <a:ext cx="1820700" cy="1600616"/>
            <a:chOff x="4732603" y="3038480"/>
            <a:chExt cx="1820700" cy="1600616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97C9CF87-0565-4987-91FF-3D6A3F43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603" y="3038480"/>
              <a:ext cx="1820700" cy="1600616"/>
            </a:xfrm>
            <a:prstGeom prst="rect">
              <a:avLst/>
            </a:prstGeom>
          </p:spPr>
        </p:pic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696EDB3F-A329-4B8C-91EE-9E775DA3DCB8}"/>
                </a:ext>
              </a:extLst>
            </p:cNvPr>
            <p:cNvSpPr/>
            <p:nvPr/>
          </p:nvSpPr>
          <p:spPr>
            <a:xfrm>
              <a:off x="4876237" y="3577178"/>
              <a:ext cx="1533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ขั้นตอนที่ 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9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22BAAB7A-5395-43FE-9D9B-8F4E2A46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0FCCC9F-7022-4DAC-B914-45320D9111C2}"/>
              </a:ext>
            </a:extLst>
          </p:cNvPr>
          <p:cNvGrpSpPr/>
          <p:nvPr/>
        </p:nvGrpSpPr>
        <p:grpSpPr>
          <a:xfrm>
            <a:off x="-19051" y="0"/>
            <a:ext cx="9120848" cy="1569660"/>
            <a:chOff x="-19051" y="0"/>
            <a:chExt cx="9120848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4902"/>
              <a:ext cx="76095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ความหมายของการบริหารจัดการความเสี่ยง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76540F82-E2BC-4588-A538-D5663D2E54ED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F0479CB2-31B1-42F4-BBBD-3D4471666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400A6493-70D9-4C0D-8853-B6D58508DC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3" name="Picture 1">
            <a:extLst>
              <a:ext uri="{FF2B5EF4-FFF2-40B4-BE49-F238E27FC236}">
                <a16:creationId xmlns:a16="http://schemas.microsoft.com/office/drawing/2014/main" id="{93190565-4A72-4110-A015-6BED5FBE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6" y="3837411"/>
            <a:ext cx="12211051" cy="304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BA4F859-021B-414C-9E88-78E6DC10B698}"/>
              </a:ext>
            </a:extLst>
          </p:cNvPr>
          <p:cNvSpPr/>
          <p:nvPr/>
        </p:nvSpPr>
        <p:spPr>
          <a:xfrm>
            <a:off x="851240" y="5465706"/>
            <a:ext cx="10510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ความเสี่ยง </a:t>
            </a:r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ความเป็นไปได้ของเหตุการณ์ที่อาจเกิดขึ้นและเป็นอุปสรรคต่อการบรรลุวัตถุประสงค์ขององค์การ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ADD20E3-6F8E-474F-ADCD-6B64C5AF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56" y="2039816"/>
            <a:ext cx="6970015" cy="304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776689" y="2060221"/>
            <a:ext cx="603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การบริหารจัดการความเสี่ยง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16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กระบวนการบริหารจัดการเหตุการณ์ที่อาจเกิดขึ้นและส่งผลกระทบต่อองค์การ เพื่อให้องค์การสามารถดำเนินงานให้บรรลุวัตถุประสงค์ รวมถึงเพื่อเพิ่มศักยภาพและขีดความสามารถขององค์การ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9757B79-65D7-4028-B974-CE2576A01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71" y="2039816"/>
            <a:ext cx="460013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EB15C049-0559-48B7-9DA1-FE5DB82E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5DCE817-6F7E-42A0-BEC8-3BED9E6EDD02}"/>
              </a:ext>
            </a:extLst>
          </p:cNvPr>
          <p:cNvGrpSpPr/>
          <p:nvPr/>
        </p:nvGrpSpPr>
        <p:grpSpPr>
          <a:xfrm>
            <a:off x="-19051" y="0"/>
            <a:ext cx="12468958" cy="1679897"/>
            <a:chOff x="-19051" y="0"/>
            <a:chExt cx="12468958" cy="1679897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20837" y="294902"/>
              <a:ext cx="1102907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หลักการบริหารความเสี่ยง </a:t>
              </a:r>
            </a:p>
            <a:p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(Principles of Risk Management)</a:t>
              </a: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514E26F2-AA28-458E-82B5-278DC3AB5AB9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6FDC2381-8378-4121-8B5A-4F5FF953A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DD13A86C-F891-47D5-996E-8BA5905EEC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D0BE7E88-B8A0-43E8-92F0-3D3D37A3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6334"/>
            <a:ext cx="12192000" cy="46166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80CAAE3-3156-47C2-B0BD-7853B0052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591" y="1914098"/>
            <a:ext cx="4441306" cy="4168832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6643309" y="2154719"/>
            <a:ext cx="49709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Management)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บวนการที่ใช้ในการบริหารจัดการให้โอกาสที่จะเกิดเหตุการณ์ความเสี่ยงลดลงหรือผลกระทบของความเสียหายจากเหตุการณ์ความเสี่ยงลดลงอยู่ในระดับที่องค์การยอมรับได้ ซึ่งการจัดการความเสี่ยงมีหลายวิธีดังนี้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3D9F11-37A2-44CB-9147-F48636E1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123071" y="393736"/>
            <a:ext cx="10440572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การยอมรับความเสี่ยง (</a:t>
            </a:r>
            <a:r>
              <a:rPr lang="en-US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Acceptance) </a:t>
            </a:r>
          </a:p>
          <a:p>
            <a:pPr algn="thaiDist"/>
            <a:r>
              <a:rPr lang="th-TH" sz="26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เป็นการยอมรับความเสี่ยงที่เกิดขึ้น เนื่องจากไม่คุ้มค่าในการจัดการควบคุมหรือป้องกันความเสี่ยง</a:t>
            </a:r>
            <a:endParaRPr lang="en-US" sz="26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8A1580D-BAC0-45AB-BD86-EEBA83C2F2E6}"/>
              </a:ext>
            </a:extLst>
          </p:cNvPr>
          <p:cNvSpPr/>
          <p:nvPr/>
        </p:nvSpPr>
        <p:spPr>
          <a:xfrm>
            <a:off x="1123071" y="1485329"/>
            <a:ext cx="10440572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การลด/การควบคุมความเสี่ยง (</a:t>
            </a:r>
            <a:r>
              <a:rPr lang="en-US" sz="26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Reduction) </a:t>
            </a:r>
          </a:p>
          <a:p>
            <a:pPr algn="thaiDist"/>
            <a:r>
              <a:rPr lang="th-TH" sz="26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เป็นการปรับปรุงระบบการทำงานหรือการออกแบบวิธีการทำงานใหม่เพื่อลดโอกาสที่จะเกิด หรือลดผลกระทบ</a:t>
            </a:r>
            <a:endParaRPr lang="en-US" sz="26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7F3BF0F-8CD3-408D-B686-61AE6F32CCC6}"/>
              </a:ext>
            </a:extLst>
          </p:cNvPr>
          <p:cNvSpPr/>
          <p:nvPr/>
        </p:nvSpPr>
        <p:spPr>
          <a:xfrm>
            <a:off x="1123071" y="2903806"/>
            <a:ext cx="1044057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การกระจายความเสี่ยง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หรือการโอนความเสี่ยง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Sharing)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เป็นการกระจายหรือถ่ายโอนความเสี่ยงให้ผู้อื่นช่วยแบ่งความรับผิดชอบไป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18E33F2-2E3C-4250-B475-4DF33071A7C2}"/>
              </a:ext>
            </a:extLst>
          </p:cNvPr>
          <p:cNvSpPr/>
          <p:nvPr/>
        </p:nvSpPr>
        <p:spPr>
          <a:xfrm>
            <a:off x="1123071" y="5417404"/>
            <a:ext cx="1044057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เลี่ยงความเสี่ยง (</a:t>
            </a:r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Risk Avoidance)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เป็นการจัดการความเสี่ยงที่อยู่ในระดับสูงมากและหน่วยงานไม่อาจยอมรับได้ จึงต้องตัดสินใจยกเลิกโครงการ/กิจกรรมนั้น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85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>
            <a:extLst>
              <a:ext uri="{FF2B5EF4-FFF2-40B4-BE49-F238E27FC236}">
                <a16:creationId xmlns:a16="http://schemas.microsoft.com/office/drawing/2014/main" id="{CB6F0FC7-E876-4CCE-A2B3-09C22F83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8DD46D6-7BE0-4408-9EEA-5E01F97FEFE6}"/>
              </a:ext>
            </a:extLst>
          </p:cNvPr>
          <p:cNvGrpSpPr/>
          <p:nvPr/>
        </p:nvGrpSpPr>
        <p:grpSpPr>
          <a:xfrm>
            <a:off x="-19051" y="0"/>
            <a:ext cx="11976589" cy="1636272"/>
            <a:chOff x="-19051" y="0"/>
            <a:chExt cx="11976589" cy="1636272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312833"/>
              <a:ext cx="104653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การจัดการความเสี่ยงขององค์การเชิงบูรณาการตามแนวทาง </a:t>
              </a:r>
              <a:r>
                <a:rPr lang="en-US" sz="32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COSO</a:t>
              </a:r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B76F2CA7-AAF5-4828-864E-12ECF897301B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D486CCD4-2416-492A-B93D-88DF109BC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5" name="ตัวแทนหมายเลขสไลด์ 15">
                <a:extLst>
                  <a:ext uri="{FF2B5EF4-FFF2-40B4-BE49-F238E27FC236}">
                    <a16:creationId xmlns:a16="http://schemas.microsoft.com/office/drawing/2014/main" id="{9A046DF1-553B-4F30-AA7B-0362B5DD58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8E572E4-0893-46AB-A3A5-E62D4EAA6468}"/>
              </a:ext>
            </a:extLst>
          </p:cNvPr>
          <p:cNvGrpSpPr/>
          <p:nvPr/>
        </p:nvGrpSpPr>
        <p:grpSpPr>
          <a:xfrm>
            <a:off x="8332849" y="2250211"/>
            <a:ext cx="2714978" cy="2714978"/>
            <a:chOff x="8332849" y="2250211"/>
            <a:chExt cx="2714978" cy="2714978"/>
          </a:xfrm>
        </p:grpSpPr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C171169F-E57A-47DF-8626-B842A417E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2849" y="2250211"/>
              <a:ext cx="2714978" cy="2714978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8549829" y="2927137"/>
              <a:ext cx="22810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วัตถุประสงค์ต่าง ๆ ในองค์การตามแนวทาง 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COSO</a:t>
              </a: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1907388" y="2301362"/>
            <a:ext cx="4518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วัตถุประสงค์เชิงกลยุทธ์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E313CE0-DB71-4340-87D2-998CBCD53B2A}"/>
              </a:ext>
            </a:extLst>
          </p:cNvPr>
          <p:cNvSpPr/>
          <p:nvPr/>
        </p:nvSpPr>
        <p:spPr>
          <a:xfrm>
            <a:off x="1907388" y="3217435"/>
            <a:ext cx="4518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วัตถุประสงค์ด้านการปฏิบัติการ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2E1208-761C-413D-A127-245001A7ABCD}"/>
              </a:ext>
            </a:extLst>
          </p:cNvPr>
          <p:cNvSpPr/>
          <p:nvPr/>
        </p:nvSpPr>
        <p:spPr>
          <a:xfrm>
            <a:off x="1907388" y="4054136"/>
            <a:ext cx="4518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วัตถุประสงค์ด้านรายงาน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F102F38-912B-4377-9290-2266A015D056}"/>
              </a:ext>
            </a:extLst>
          </p:cNvPr>
          <p:cNvSpPr/>
          <p:nvPr/>
        </p:nvSpPr>
        <p:spPr>
          <a:xfrm>
            <a:off x="1907388" y="4967000"/>
            <a:ext cx="5858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วัตถุประสงค์ด้านการปฏิบัติตามกฎระเบียบ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1BF57FB-F9FD-4060-A244-29ADA7F1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59" y="0"/>
            <a:ext cx="6693920" cy="685800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F70539C8-B2D9-427C-A300-DCFA7DC3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448624"/>
            <a:ext cx="2921303" cy="2714978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375098" y="1113615"/>
            <a:ext cx="2714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การจัดการความเสี่ยงขององค์ประกอบต่าง ๆ ในองค์การ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9164491" y="927164"/>
            <a:ext cx="274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สภาพแวดล้อมภายใน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E313CE0-DB71-4340-87D2-998CBCD53B2A}"/>
              </a:ext>
            </a:extLst>
          </p:cNvPr>
          <p:cNvSpPr/>
          <p:nvPr/>
        </p:nvSpPr>
        <p:spPr>
          <a:xfrm>
            <a:off x="9164490" y="1494245"/>
            <a:ext cx="3027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การกำหนดวัตถุประสงค์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2E1208-761C-413D-A127-245001A7ABCD}"/>
              </a:ext>
            </a:extLst>
          </p:cNvPr>
          <p:cNvSpPr/>
          <p:nvPr/>
        </p:nvSpPr>
        <p:spPr>
          <a:xfrm>
            <a:off x="9164491" y="2010176"/>
            <a:ext cx="274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การระบุเหตุการณ์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F102F38-912B-4377-9290-2266A015D056}"/>
              </a:ext>
            </a:extLst>
          </p:cNvPr>
          <p:cNvSpPr/>
          <p:nvPr/>
        </p:nvSpPr>
        <p:spPr>
          <a:xfrm>
            <a:off x="9164491" y="2592424"/>
            <a:ext cx="274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การประเมินความเสี่ยง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B602208-4C8C-4ADA-B9A2-DC3056F2DB5D}"/>
              </a:ext>
            </a:extLst>
          </p:cNvPr>
          <p:cNvSpPr/>
          <p:nvPr/>
        </p:nvSpPr>
        <p:spPr>
          <a:xfrm>
            <a:off x="9164490" y="3174672"/>
            <a:ext cx="3027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การตอบสนองความเสี่ยง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E554B9A-294F-4A2D-83D6-7751AB4CD551}"/>
              </a:ext>
            </a:extLst>
          </p:cNvPr>
          <p:cNvSpPr/>
          <p:nvPr/>
        </p:nvSpPr>
        <p:spPr>
          <a:xfrm>
            <a:off x="9164491" y="3756920"/>
            <a:ext cx="274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กิจกรรมควบคุม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BB7AC36-B81E-4EDA-BAA6-0F966BCA4D9C}"/>
              </a:ext>
            </a:extLst>
          </p:cNvPr>
          <p:cNvSpPr/>
          <p:nvPr/>
        </p:nvSpPr>
        <p:spPr>
          <a:xfrm>
            <a:off x="9164491" y="4339168"/>
            <a:ext cx="3214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สารสนเทศและการสื่อสาร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073DB14F-2CDB-4C9D-9FF7-99A2772E6E52}"/>
              </a:ext>
            </a:extLst>
          </p:cNvPr>
          <p:cNvSpPr/>
          <p:nvPr/>
        </p:nvSpPr>
        <p:spPr>
          <a:xfrm>
            <a:off x="9164491" y="4921416"/>
            <a:ext cx="274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8.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การติดตามประเมินผล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9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CDC626B1-9AC4-405E-833D-A0883C8C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291460" y="1910153"/>
            <a:ext cx="47649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การบริหารความเสี่ยงเป็นองค์ประกอบของทุกกระบวนการดำเนินกิจการ ตลอดจนมีความเชื่อมโยงกับทุกระดับ ดังนั้น โครงสร้างการบริหารความเสี่ยงจึงต้องมีความเชื่อมโยงกัน โดยมีคณะกรรมการบริษัทเป็นผู้กำหนดนโยบายผลักดันและติดตาม ในขณะที่หน่วยปฏิบัติทำหน้าที่ประเมินและบริหารจัดการตามหน้าที่ความรับผิดชอบของแต่ละฝ่าย/งาน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14F47FB6-EC92-4FFA-BCC1-07A3F8D2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31" y="0"/>
            <a:ext cx="6283569" cy="685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D408F05-DE98-45E8-A1DB-5B91515D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0B1F99-4A00-4B4C-BF26-AEB5682C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438" y="1454202"/>
            <a:ext cx="6222912" cy="4232152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5AF177A-3CC4-4B0D-9434-7870D7A1C538}"/>
              </a:ext>
            </a:extLst>
          </p:cNvPr>
          <p:cNvGrpSpPr/>
          <p:nvPr/>
        </p:nvGrpSpPr>
        <p:grpSpPr>
          <a:xfrm>
            <a:off x="-19051" y="0"/>
            <a:ext cx="9458473" cy="1569660"/>
            <a:chOff x="-19051" y="0"/>
            <a:chExt cx="9458473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4902"/>
              <a:ext cx="794719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ตัวการประเมินความเสี่ยง </a:t>
              </a:r>
              <a:r>
                <a:rPr lang="en-US" sz="32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(Risk Assessment)</a:t>
              </a: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9955DE7E-A2AB-48B5-95DA-47385E19F51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C4BAC983-930F-4B13-9FF7-F736E1435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AF84C31B-8669-4FEA-959E-45C7B6B4D6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015E31BE-1061-46BD-9DDC-16052CE3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4C0A1D3-3789-4715-B791-7FBFC555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0"/>
            <a:ext cx="2486025" cy="68580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B4617C50-37BC-41BF-AF1C-CA0AC118C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16461BD-41D9-4399-9ED7-ED0E5C61E6FF}"/>
              </a:ext>
            </a:extLst>
          </p:cNvPr>
          <p:cNvSpPr/>
          <p:nvPr/>
        </p:nvSpPr>
        <p:spPr>
          <a:xfrm>
            <a:off x="6391363" y="1436085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คณะกรรมการบริษัท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6391363" y="2107928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คณะกรรมการบริหารความเสี่ยง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0B793E7-A1D1-4983-86E4-FCD26B7B0A3B}"/>
              </a:ext>
            </a:extLst>
          </p:cNvPr>
          <p:cNvSpPr/>
          <p:nvPr/>
        </p:nvSpPr>
        <p:spPr>
          <a:xfrm>
            <a:off x="6391363" y="2779771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คณะกรรมการตรวจสอบ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7D87064-5C9F-4253-984A-0EE66324CCFF}"/>
              </a:ext>
            </a:extLst>
          </p:cNvPr>
          <p:cNvSpPr/>
          <p:nvPr/>
        </p:nvSpPr>
        <p:spPr>
          <a:xfrm>
            <a:off x="6391362" y="3451614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ผู้อำนวยการบริษัท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795F886-862E-4B17-94BA-D1921DFED485}"/>
              </a:ext>
            </a:extLst>
          </p:cNvPr>
          <p:cNvSpPr/>
          <p:nvPr/>
        </p:nvSpPr>
        <p:spPr>
          <a:xfrm>
            <a:off x="6391362" y="4181455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รองผู้อำนวยการ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E385AEF-3993-4F41-B508-D76A35A64212}"/>
              </a:ext>
            </a:extLst>
          </p:cNvPr>
          <p:cNvSpPr/>
          <p:nvPr/>
        </p:nvSpPr>
        <p:spPr>
          <a:xfrm>
            <a:off x="6391362" y="4911296"/>
            <a:ext cx="446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คณะทำงานบริหารความเสี่ยง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870150C-4BF3-4171-BE6F-7F8A42122D03}"/>
              </a:ext>
            </a:extLst>
          </p:cNvPr>
          <p:cNvSpPr/>
          <p:nvPr/>
        </p:nvSpPr>
        <p:spPr>
          <a:xfrm>
            <a:off x="6391361" y="5678382"/>
            <a:ext cx="5413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หน่วยงานตรวจติดตาม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Compliance Unit)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7058D4D-4126-4BF7-AD12-D0DC5944D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D8F693-FE4D-4242-B775-3AFC2DA559C2}"/>
              </a:ext>
            </a:extLst>
          </p:cNvPr>
          <p:cNvSpPr/>
          <p:nvPr/>
        </p:nvSpPr>
        <p:spPr>
          <a:xfrm>
            <a:off x="419120" y="750495"/>
            <a:ext cx="7460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กรณี</a:t>
            </a:r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ศึกษาโครงสร้างการบริหารความเสี่ยงของเอกชน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5BF84C6-0EF2-4E0F-BABC-594C7B169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78" y="2328640"/>
            <a:ext cx="5533130" cy="40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D25D94FF-AE08-42D9-B7DC-302EF690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8264AD9-429E-4AA5-AA20-E2A34920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0"/>
            <a:ext cx="2486025" cy="68580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493CF26B-2C62-4654-9615-FDD915A8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05975" y="3819521"/>
            <a:ext cx="2486025" cy="303848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1148861" y="1939220"/>
            <a:ext cx="9880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ผู้บริหารระดับสูง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หน้าที่กำหนดนโยบายและแต่งตั้งคณะทำงานการบริหารความเสี่ยงและกำกับดูแลให้มีการดำเนินการตามแผนบริห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0B793E7-A1D1-4983-86E4-FCD26B7B0A3B}"/>
              </a:ext>
            </a:extLst>
          </p:cNvPr>
          <p:cNvSpPr/>
          <p:nvPr/>
        </p:nvSpPr>
        <p:spPr>
          <a:xfrm>
            <a:off x="1148860" y="3038393"/>
            <a:ext cx="10806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คณะทำงานจัดทำแผนบริหารความเสี่ยง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ทำหน้าที่จัดเตรียมข้อมูล/เอกสารเพื่อทบทวนแผนงาน/โครงการที่สอดคล้องกับประเด็นยุทธศาสตร์ คัดเลือกโครงการ จัดทำแผนบริหารความเสี่ยง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7D87064-5C9F-4253-984A-0EE66324CCFF}"/>
              </a:ext>
            </a:extLst>
          </p:cNvPr>
          <p:cNvSpPr/>
          <p:nvPr/>
        </p:nvSpPr>
        <p:spPr>
          <a:xfrm>
            <a:off x="1148860" y="4289247"/>
            <a:ext cx="10597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ผู้บริหารระดับสำนัก/กลุ่ม/หน่วย/ฝ่าย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ทำหน้าที่ศึกษา ทำความเข้าใจเกี่ยวกับการบริหารความเสี่ยง ให้ความรู้กับบุคลากรในหน่วยงาน และจัดให้มีการบริหารความเสี่ยงในหน่วยงาน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795F886-862E-4B17-94BA-D1921DFED485}"/>
              </a:ext>
            </a:extLst>
          </p:cNvPr>
          <p:cNvSpPr/>
          <p:nvPr/>
        </p:nvSpPr>
        <p:spPr>
          <a:xfrm>
            <a:off x="1148860" y="5540101"/>
            <a:ext cx="10255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บุคลากรในหน่วยงาน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ทำหน้าที่ทำความเข้าใจและดำเนินการตามแผนการบริหารความเสี่ยง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F8B77A2-70AF-408E-B6FD-93B10033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8136" y="-28717"/>
            <a:ext cx="1140178" cy="2269067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16461BD-41D9-4399-9ED7-ED0E5C61E6FF}"/>
              </a:ext>
            </a:extLst>
          </p:cNvPr>
          <p:cNvSpPr/>
          <p:nvPr/>
        </p:nvSpPr>
        <p:spPr>
          <a:xfrm>
            <a:off x="89860" y="708000"/>
            <a:ext cx="8248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บทบาท</a:t>
            </a:r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หน้าที่ของผู้ที่เกี่ยวข้องกับการบริหารความเสี่ยง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0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2177</TotalTime>
  <Words>1258</Words>
  <Application>Microsoft Office PowerPoint</Application>
  <PresentationFormat>แบบจอกว้าง</PresentationFormat>
  <Paragraphs>106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130</cp:revision>
  <dcterms:created xsi:type="dcterms:W3CDTF">2020-05-09T04:07:26Z</dcterms:created>
  <dcterms:modified xsi:type="dcterms:W3CDTF">2023-01-23T06:40:48Z</dcterms:modified>
</cp:coreProperties>
</file>