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8" r:id="rId2"/>
    <p:sldId id="281" r:id="rId3"/>
    <p:sldId id="343" r:id="rId4"/>
    <p:sldId id="344" r:id="rId5"/>
    <p:sldId id="345" r:id="rId6"/>
    <p:sldId id="346" r:id="rId7"/>
    <p:sldId id="319" r:id="rId8"/>
    <p:sldId id="321" r:id="rId9"/>
    <p:sldId id="307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802" y="3369288"/>
            <a:ext cx="6287949" cy="2498111"/>
            <a:chOff x="220752" y="3799736"/>
            <a:chExt cx="6287949" cy="249811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52" y="3799736"/>
              <a:ext cx="6287948" cy="2498111"/>
            </a:xfrm>
            <a:prstGeom prst="rect">
              <a:avLst/>
            </a:prstGeom>
          </p:spPr>
        </p:pic>
        <p:sp>
          <p:nvSpPr>
            <p:cNvPr id="12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3" y="3947526"/>
              <a:ext cx="6287948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การจัดการความขัดแย้ง</a:t>
              </a:r>
            </a:p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ในองค์การ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4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5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CEFFF9B8-55E1-4225-90A9-235AC5A6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A8FE32A-9C46-495A-8B2E-BAAF4596A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0"/>
            <a:ext cx="2486025" cy="685800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1A47FD24-241F-4153-AD3E-0E723120A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024358" y="850037"/>
            <a:ext cx="7960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ด้านองค์การ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สาเหตุของความขัดแย้งอาจเกิดจากปัจจัยต่าง ๆ 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DE6E579-DD5E-41B4-B86D-C123DD9AE283}"/>
              </a:ext>
            </a:extLst>
          </p:cNvPr>
          <p:cNvSpPr/>
          <p:nvPr/>
        </p:nvSpPr>
        <p:spPr>
          <a:xfrm>
            <a:off x="1219201" y="1849247"/>
            <a:ext cx="1014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2.1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ลักษณะงานที่ต้องพึ่งพาซึ่งกันและกัน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Task interdependence)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7A57562-D915-4A74-9EA3-DEEDDBD4CAB0}"/>
              </a:ext>
            </a:extLst>
          </p:cNvPr>
          <p:cNvSpPr/>
          <p:nvPr/>
        </p:nvSpPr>
        <p:spPr>
          <a:xfrm>
            <a:off x="1219201" y="2685982"/>
            <a:ext cx="1014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2.2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การแบ่งงานตามความชำนาญเฉพาะด้านมากขึ้น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Increased specialization)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0BCBB74-71EB-44B2-AB66-8242DF7AE545}"/>
              </a:ext>
            </a:extLst>
          </p:cNvPr>
          <p:cNvSpPr/>
          <p:nvPr/>
        </p:nvSpPr>
        <p:spPr>
          <a:xfrm>
            <a:off x="1219200" y="3522717"/>
            <a:ext cx="1097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2.3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การกำหนดหน้าที่ความรับผิดชอบของงานไม่ชัดเจน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Ambiguously defined responsibilities)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F6C42A5-9147-4281-BF15-D451EBE93D3B}"/>
              </a:ext>
            </a:extLst>
          </p:cNvPr>
          <p:cNvSpPr/>
          <p:nvPr/>
        </p:nvSpPr>
        <p:spPr>
          <a:xfrm>
            <a:off x="1219201" y="4359452"/>
            <a:ext cx="1014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2.4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อุปสรรคของการติดต่อสื่อสาร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Communication obstruction)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FF291F06-8015-43F6-B151-BE19AC10D8AB}"/>
              </a:ext>
            </a:extLst>
          </p:cNvPr>
          <p:cNvSpPr/>
          <p:nvPr/>
        </p:nvSpPr>
        <p:spPr>
          <a:xfrm>
            <a:off x="1219201" y="5196187"/>
            <a:ext cx="1014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2.5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การมีทรัพยากรอย่างจำกัด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Limited sources)</a:t>
            </a:r>
          </a:p>
        </p:txBody>
      </p:sp>
    </p:spTree>
    <p:extLst>
      <p:ext uri="{BB962C8B-B14F-4D97-AF65-F5344CB8AC3E}">
        <p14:creationId xmlns:p14="http://schemas.microsoft.com/office/powerpoint/2010/main" val="21634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43A0016-8216-47AA-B475-6FF2037F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00A67323-BD4C-4552-899E-D978A274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8271501-36C7-4D6B-B06A-C1AFA33F5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58" y="734743"/>
            <a:ext cx="9303436" cy="53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9E2C1016-BE13-4C24-A1FA-3A0E368E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244106" y="1482248"/>
            <a:ext cx="10270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แนวทางการจัดการความขัดแย้งเป็นรูปแบบของพฤติกรรมที่เป็นผลมาจากความขัดแย้งแบ่งออกเป็น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 ลักษณะ 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E4CD66B-BF04-4B38-B7E7-072654B5810D}"/>
              </a:ext>
            </a:extLst>
          </p:cNvPr>
          <p:cNvGrpSpPr/>
          <p:nvPr/>
        </p:nvGrpSpPr>
        <p:grpSpPr>
          <a:xfrm>
            <a:off x="-19051" y="0"/>
            <a:ext cx="7474927" cy="1569660"/>
            <a:chOff x="-19051" y="0"/>
            <a:chExt cx="7474927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03238" y="283269"/>
              <a:ext cx="58526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แนวทางการจัดการความขัดแย้ง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C8367C1B-33DE-45A3-AF18-326A57E25E8B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3567444D-C347-4DF5-9279-EAD377C00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6" name="ตัวแทนหมายเลขสไลด์ 15">
                <a:extLst>
                  <a:ext uri="{FF2B5EF4-FFF2-40B4-BE49-F238E27FC236}">
                    <a16:creationId xmlns:a16="http://schemas.microsoft.com/office/drawing/2014/main" id="{7F1CDC12-A6AB-452A-B284-8385FBA113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5.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2BB7533-E8E0-4047-82E0-77982E2B05A3}"/>
              </a:ext>
            </a:extLst>
          </p:cNvPr>
          <p:cNvGrpSpPr/>
          <p:nvPr/>
        </p:nvGrpSpPr>
        <p:grpSpPr>
          <a:xfrm>
            <a:off x="180389" y="2676236"/>
            <a:ext cx="2253322" cy="3317060"/>
            <a:chOff x="180389" y="2676236"/>
            <a:chExt cx="2253322" cy="3317060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739D277B-9019-4858-A254-B1A0265F2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389" y="2676236"/>
              <a:ext cx="2253322" cy="3317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DE6E579-DD5E-41B4-B86D-C123DD9AE283}"/>
                </a:ext>
              </a:extLst>
            </p:cNvPr>
            <p:cNvSpPr/>
            <p:nvPr/>
          </p:nvSpPr>
          <p:spPr>
            <a:xfrm>
              <a:off x="496169" y="3385934"/>
              <a:ext cx="16622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การหลีกเลี่ยง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Avoiding)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3E1A7CA2-6A3B-4137-9FC0-44BD59321AFC}"/>
              </a:ext>
            </a:extLst>
          </p:cNvPr>
          <p:cNvGrpSpPr/>
          <p:nvPr/>
        </p:nvGrpSpPr>
        <p:grpSpPr>
          <a:xfrm>
            <a:off x="2583768" y="2661243"/>
            <a:ext cx="2253322" cy="3317060"/>
            <a:chOff x="2583768" y="2661243"/>
            <a:chExt cx="2253322" cy="3317060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E1FED2DE-9227-41A6-A4F6-9850742A6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3768" y="2661243"/>
              <a:ext cx="2253322" cy="3317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17A57562-D915-4A74-9EA3-DEEDDBD4CAB0}"/>
                </a:ext>
              </a:extLst>
            </p:cNvPr>
            <p:cNvSpPr/>
            <p:nvPr/>
          </p:nvSpPr>
          <p:spPr>
            <a:xfrm>
              <a:off x="2583768" y="3389304"/>
              <a:ext cx="22533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  <a:r>
                <a:rPr lang="en-US" sz="40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การปรองดอง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Accommodating)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75AC7DE-3681-4D96-9A65-0C27BFCBFF6E}"/>
              </a:ext>
            </a:extLst>
          </p:cNvPr>
          <p:cNvGrpSpPr/>
          <p:nvPr/>
        </p:nvGrpSpPr>
        <p:grpSpPr>
          <a:xfrm>
            <a:off x="4987147" y="2632658"/>
            <a:ext cx="2253322" cy="3317060"/>
            <a:chOff x="4987147" y="2632658"/>
            <a:chExt cx="2253322" cy="3317060"/>
          </a:xfrm>
        </p:grpSpPr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70668C36-DD68-4660-BAC2-A6391908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147" y="2632658"/>
              <a:ext cx="2253322" cy="3317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A0BCBB74-71EB-44B2-AB66-8242DF7AE545}"/>
                </a:ext>
              </a:extLst>
            </p:cNvPr>
            <p:cNvSpPr/>
            <p:nvPr/>
          </p:nvSpPr>
          <p:spPr>
            <a:xfrm>
              <a:off x="5199321" y="3428999"/>
              <a:ext cx="16374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การแข่งขัน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Competing)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27C781BD-B31E-4B91-8FC3-B386E7F6BC19}"/>
              </a:ext>
            </a:extLst>
          </p:cNvPr>
          <p:cNvGrpSpPr/>
          <p:nvPr/>
        </p:nvGrpSpPr>
        <p:grpSpPr>
          <a:xfrm>
            <a:off x="7390526" y="2632658"/>
            <a:ext cx="2253322" cy="3317060"/>
            <a:chOff x="7390526" y="2632658"/>
            <a:chExt cx="2253322" cy="3317060"/>
          </a:xfrm>
        </p:grpSpPr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C0535DFA-B7D4-486C-BCD2-FD2DC02F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0526" y="2632658"/>
              <a:ext cx="2253322" cy="3317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C173377B-EEBB-487A-8450-99D410A87EF9}"/>
                </a:ext>
              </a:extLst>
            </p:cNvPr>
            <p:cNvSpPr/>
            <p:nvPr/>
          </p:nvSpPr>
          <p:spPr>
            <a:xfrm>
              <a:off x="7455876" y="3389304"/>
              <a:ext cx="21879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04 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การประนีประนอม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Compromising)</a:t>
              </a:r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1CA216C4-103C-4EBC-B9D0-F7D5DEF9CC93}"/>
              </a:ext>
            </a:extLst>
          </p:cNvPr>
          <p:cNvGrpSpPr/>
          <p:nvPr/>
        </p:nvGrpSpPr>
        <p:grpSpPr>
          <a:xfrm>
            <a:off x="9793905" y="2615696"/>
            <a:ext cx="2307393" cy="3317060"/>
            <a:chOff x="9793905" y="2615696"/>
            <a:chExt cx="2307393" cy="3317060"/>
          </a:xfrm>
        </p:grpSpPr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id="{9AFD3CEF-D4B7-40E8-9CA3-B92F6DB2F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3905" y="2615696"/>
              <a:ext cx="2253322" cy="3317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AE4DF020-AE0F-42AD-9791-50330EFA1150}"/>
                </a:ext>
              </a:extLst>
            </p:cNvPr>
            <p:cNvSpPr/>
            <p:nvPr/>
          </p:nvSpPr>
          <p:spPr>
            <a:xfrm>
              <a:off x="9793905" y="3389304"/>
              <a:ext cx="2307393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05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การร่วมมือ</a:t>
              </a:r>
              <a:b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ซึ่งกันและกัน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Collaborating)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3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05B39E78-6655-4DF4-9BB5-12E2820F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DE6E579-DD5E-41B4-B86D-C123DD9AE283}"/>
              </a:ext>
            </a:extLst>
          </p:cNvPr>
          <p:cNvSpPr/>
          <p:nvPr/>
        </p:nvSpPr>
        <p:spPr>
          <a:xfrm>
            <a:off x="712763" y="2197656"/>
            <a:ext cx="491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การเผชิญหน้ากับความขัดแย้ง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7A57562-D915-4A74-9EA3-DEEDDBD4CAB0}"/>
              </a:ext>
            </a:extLst>
          </p:cNvPr>
          <p:cNvSpPr/>
          <p:nvPr/>
        </p:nvSpPr>
        <p:spPr>
          <a:xfrm>
            <a:off x="712763" y="2881235"/>
            <a:ext cx="491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ทำความเข้าใจสถานภาพของแต่ละฝ่าย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0BCBB74-71EB-44B2-AB66-8242DF7AE545}"/>
              </a:ext>
            </a:extLst>
          </p:cNvPr>
          <p:cNvSpPr/>
          <p:nvPr/>
        </p:nvSpPr>
        <p:spPr>
          <a:xfrm>
            <a:off x="712763" y="3564814"/>
            <a:ext cx="491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ระบุปัญหา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173377B-EEBB-487A-8450-99D410A87EF9}"/>
              </a:ext>
            </a:extLst>
          </p:cNvPr>
          <p:cNvSpPr/>
          <p:nvPr/>
        </p:nvSpPr>
        <p:spPr>
          <a:xfrm>
            <a:off x="712763" y="4248393"/>
            <a:ext cx="491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แสวงหาทางเลือกและประเมินทางเลือก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E4DF020-AE0F-42AD-9791-50330EFA1150}"/>
              </a:ext>
            </a:extLst>
          </p:cNvPr>
          <p:cNvSpPr/>
          <p:nvPr/>
        </p:nvSpPr>
        <p:spPr>
          <a:xfrm>
            <a:off x="712763" y="4931972"/>
            <a:ext cx="46123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สรุปแนวทางและนำทางเลือกที่เหมาะสมไปใช้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65FFC75-7B06-42A9-8195-6778FE630470}"/>
              </a:ext>
            </a:extLst>
          </p:cNvPr>
          <p:cNvGrpSpPr/>
          <p:nvPr/>
        </p:nvGrpSpPr>
        <p:grpSpPr>
          <a:xfrm>
            <a:off x="-19051" y="0"/>
            <a:ext cx="9177119" cy="1569660"/>
            <a:chOff x="-19051" y="0"/>
            <a:chExt cx="9177119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4902"/>
              <a:ext cx="76658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กระบวนการจัดการความขัดแย้งในองค์การ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524B1F9D-28A4-4C48-91A0-4878C7F57261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A4957C0D-5C2B-49D3-8A18-6359C04DF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6" name="ตัวแทนหมายเลขสไลด์ 15">
                <a:extLst>
                  <a:ext uri="{FF2B5EF4-FFF2-40B4-BE49-F238E27FC236}">
                    <a16:creationId xmlns:a16="http://schemas.microsoft.com/office/drawing/2014/main" id="{24FF16E3-0808-463A-AA10-9DC2A27440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6.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46A2986-21CA-402D-94E5-F9EC1C77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146" y="1909472"/>
            <a:ext cx="6398206" cy="4360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4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3FB28861-9540-4F37-BAC8-5F15EBB8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35" y="2481170"/>
            <a:ext cx="2066134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D68883A5-6882-4415-8BEE-476D44E0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67" y="2492848"/>
            <a:ext cx="1972247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98C58DEE-629C-4122-8B1A-9AC6EEF6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34" y="2481169"/>
            <a:ext cx="2052039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1DFDE230-4994-43E4-A6E9-A343008B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02" y="2492848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E26F0196-F4AF-4C3C-A392-817741F3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7" y="2457837"/>
            <a:ext cx="1878330" cy="3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DEECD8D-E0BA-49B0-96B2-9033F354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19" y="1965068"/>
            <a:ext cx="1055560" cy="105556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A5A7DB2-B5D7-4E7B-BB56-A72564E26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87" y="1953389"/>
            <a:ext cx="1055560" cy="105556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EAE22DF-14D0-447D-86B2-C41235CC1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10" y="1953389"/>
            <a:ext cx="1055560" cy="105556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843302A-F14C-4CFE-869B-C6A6A9B5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732" y="1953389"/>
            <a:ext cx="1055560" cy="105556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8637F57-CD33-4CEC-963A-D8F9EF37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328" y="1930053"/>
            <a:ext cx="1055560" cy="105556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4571743" y="619236"/>
            <a:ext cx="295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7030A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วิธีจัดการความขัดแย้ง</a:t>
            </a:r>
            <a:endParaRPr lang="en-US" sz="3200" b="1" dirty="0">
              <a:solidFill>
                <a:srgbClr val="7030A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DE6E579-DD5E-41B4-B86D-C123DD9AE283}"/>
              </a:ext>
            </a:extLst>
          </p:cNvPr>
          <p:cNvSpPr/>
          <p:nvPr/>
        </p:nvSpPr>
        <p:spPr>
          <a:xfrm>
            <a:off x="797469" y="3554475"/>
            <a:ext cx="142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การบังคับ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Force)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7A57562-D915-4A74-9EA3-DEEDDBD4CAB0}"/>
              </a:ext>
            </a:extLst>
          </p:cNvPr>
          <p:cNvSpPr/>
          <p:nvPr/>
        </p:nvSpPr>
        <p:spPr>
          <a:xfrm>
            <a:off x="2968437" y="3591494"/>
            <a:ext cx="1732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การหลบหนี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Avoidance)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0BCBB74-71EB-44B2-AB66-8242DF7AE545}"/>
              </a:ext>
            </a:extLst>
          </p:cNvPr>
          <p:cNvSpPr/>
          <p:nvPr/>
        </p:nvSpPr>
        <p:spPr>
          <a:xfrm>
            <a:off x="5061350" y="3612360"/>
            <a:ext cx="2221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การประนีประนอม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Compromise)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F6C42A5-9147-4281-BF15-D451EBE93D3B}"/>
              </a:ext>
            </a:extLst>
          </p:cNvPr>
          <p:cNvSpPr/>
          <p:nvPr/>
        </p:nvSpPr>
        <p:spPr>
          <a:xfrm>
            <a:off x="7315200" y="3591495"/>
            <a:ext cx="2216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การปรองดอง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Accommodation)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FF291F06-8015-43F6-B151-BE19AC10D8AB}"/>
              </a:ext>
            </a:extLst>
          </p:cNvPr>
          <p:cNvSpPr/>
          <p:nvPr/>
        </p:nvSpPr>
        <p:spPr>
          <a:xfrm>
            <a:off x="9584712" y="3554475"/>
            <a:ext cx="2297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การแก้ปัญหาหรือการร่วมมือกัน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Problem Solving)</a:t>
            </a:r>
          </a:p>
        </p:txBody>
      </p:sp>
    </p:spTree>
    <p:extLst>
      <p:ext uri="{BB962C8B-B14F-4D97-AF65-F5344CB8AC3E}">
        <p14:creationId xmlns:p14="http://schemas.microsoft.com/office/powerpoint/2010/main" val="4174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6D8D19E1-EB10-48C8-9FC0-CB141009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3574536" y="471446"/>
            <a:ext cx="5984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การจัดการความขัดแย้งเกี่ยวกับโครงสร้าง</a:t>
            </a:r>
            <a:endParaRPr lang="en-US" sz="32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9C51820-376E-4897-BDC1-4A182798BBF0}"/>
              </a:ext>
            </a:extLst>
          </p:cNvPr>
          <p:cNvGrpSpPr/>
          <p:nvPr/>
        </p:nvGrpSpPr>
        <p:grpSpPr>
          <a:xfrm>
            <a:off x="1024358" y="1295413"/>
            <a:ext cx="3083168" cy="5118072"/>
            <a:chOff x="1024358" y="1295413"/>
            <a:chExt cx="3083168" cy="511807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186E5D6-AE4A-491F-B11C-4D6D4219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358" y="1295413"/>
              <a:ext cx="3083168" cy="5118072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DE6E579-DD5E-41B4-B86D-C123DD9AE283}"/>
                </a:ext>
              </a:extLst>
            </p:cNvPr>
            <p:cNvSpPr/>
            <p:nvPr/>
          </p:nvSpPr>
          <p:spPr>
            <a:xfrm>
              <a:off x="1664145" y="4114982"/>
              <a:ext cx="1819421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เปลี่ยนแปลงกระบวนการ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1E0F9A9D-402C-4B07-AC67-ACA11A76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359" y="1295413"/>
              <a:ext cx="3083166" cy="2648978"/>
            </a:xfrm>
            <a:prstGeom prst="rect">
              <a:avLst/>
            </a:prstGeom>
          </p:spPr>
        </p:pic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7A3F044-3994-491F-9B77-3E28CA6A2EB7}"/>
              </a:ext>
            </a:extLst>
          </p:cNvPr>
          <p:cNvGrpSpPr/>
          <p:nvPr/>
        </p:nvGrpSpPr>
        <p:grpSpPr>
          <a:xfrm>
            <a:off x="4554176" y="1270739"/>
            <a:ext cx="3083168" cy="5152567"/>
            <a:chOff x="4554176" y="1270739"/>
            <a:chExt cx="3083168" cy="515256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67EE6609-35AD-4A19-BABE-E6C66103E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4176" y="1270739"/>
              <a:ext cx="3083168" cy="5142745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17A57562-D915-4A74-9EA3-DEEDDBD4CAB0}"/>
                </a:ext>
              </a:extLst>
            </p:cNvPr>
            <p:cNvSpPr/>
            <p:nvPr/>
          </p:nvSpPr>
          <p:spPr>
            <a:xfrm>
              <a:off x="5194310" y="4114982"/>
              <a:ext cx="196140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เปลี่ยนแปลงโครงสร้างขององค์การ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539D9AA0-7581-4AB7-838E-66542C1BC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4176" y="1270739"/>
              <a:ext cx="3083166" cy="2648978"/>
            </a:xfrm>
            <a:prstGeom prst="rect">
              <a:avLst/>
            </a:prstGeom>
          </p:spPr>
        </p:pic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A0207A6-D938-4E95-B57A-449653A11342}"/>
              </a:ext>
            </a:extLst>
          </p:cNvPr>
          <p:cNvGrpSpPr/>
          <p:nvPr/>
        </p:nvGrpSpPr>
        <p:grpSpPr>
          <a:xfrm>
            <a:off x="8083995" y="1295413"/>
            <a:ext cx="3195708" cy="5127893"/>
            <a:chOff x="8083995" y="1295413"/>
            <a:chExt cx="3195708" cy="5127893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691A66F1-A045-4AAA-B4BD-8CCF66D7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3995" y="1295413"/>
              <a:ext cx="3195708" cy="5118071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A0BCBB74-71EB-44B2-AB66-8242DF7AE545}"/>
                </a:ext>
              </a:extLst>
            </p:cNvPr>
            <p:cNvSpPr/>
            <p:nvPr/>
          </p:nvSpPr>
          <p:spPr>
            <a:xfrm>
              <a:off x="8961174" y="4114982"/>
              <a:ext cx="20435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เปลี่ยนแปลงสภาพแวดล้อมขององค์การ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657632F0-7D47-4859-9CAB-3F8E01FC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3749" y="1311082"/>
              <a:ext cx="3136200" cy="262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1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E0F4552C-BC33-4078-A5D3-08FB31C1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49D18CD-13C7-414D-877E-445F38730D5F}"/>
              </a:ext>
            </a:extLst>
          </p:cNvPr>
          <p:cNvGrpSpPr/>
          <p:nvPr/>
        </p:nvGrpSpPr>
        <p:grpSpPr>
          <a:xfrm>
            <a:off x="-19051" y="0"/>
            <a:ext cx="5619520" cy="1569660"/>
            <a:chOff x="-19051" y="0"/>
            <a:chExt cx="5619520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4902"/>
              <a:ext cx="41082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วิธีจัดการความขัดแย้ง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42A9958C-1427-476D-8896-FB127606C995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4EBDDF5B-AC7E-4762-9C17-FECEB8254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E4107CCC-44DD-4F40-8D92-01D669084B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7.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0C36F36-466E-44A0-B3E5-79E283CC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4" y="1545290"/>
            <a:ext cx="7390232" cy="483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B08922F-F280-479F-A2AE-42A50029A9C8}"/>
              </a:ext>
            </a:extLst>
          </p:cNvPr>
          <p:cNvGrpSpPr/>
          <p:nvPr/>
        </p:nvGrpSpPr>
        <p:grpSpPr>
          <a:xfrm>
            <a:off x="8221232" y="1545290"/>
            <a:ext cx="3722002" cy="4807390"/>
            <a:chOff x="8221232" y="1545290"/>
            <a:chExt cx="3722002" cy="4807390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8E131DB3-0446-4E50-9F8C-D8282AF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1232" y="1545290"/>
              <a:ext cx="3722002" cy="48073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DE6E579-DD5E-41B4-B86D-C123DD9AE283}"/>
                </a:ext>
              </a:extLst>
            </p:cNvPr>
            <p:cNvSpPr/>
            <p:nvPr/>
          </p:nvSpPr>
          <p:spPr>
            <a:xfrm>
              <a:off x="8387966" y="1714401"/>
              <a:ext cx="3388534" cy="4493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6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ความขัดแย้งเป็นเรื่องที่มีมานานเพราะตั้งแต่เกิดเป็นมนุษย์ขึ้นมา แต่ละบุคคลย่อมพบกับความขัดแย้งเสมอ เพราะมนุษย์มีความแตกต่างกันแล้วมาอยู่ร่วมกันโดยเฉพาะต้องทำงานร่วมกันมักจะเกิดความขัดแย้งขึ้นเสมอดังนั้นเพื่อให้อยู่ร่วมกันอย่างมีความสุข และทำงานตามเป้าหมายได้ จึงต้องหาวิธิจัดการความขัดแย้งให้อยู่ร่วมกัน</a:t>
              </a:r>
              <a:endParaRPr lang="en-US" sz="26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EB23468-227B-4CDB-A2DC-7876A47AF1CE}"/>
              </a:ext>
            </a:extLst>
          </p:cNvPr>
          <p:cNvSpPr/>
          <p:nvPr/>
        </p:nvSpPr>
        <p:spPr>
          <a:xfrm>
            <a:off x="541952" y="2198860"/>
            <a:ext cx="49125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การเจรจาต่อรอง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กระบวนการที่คนสองคนหรือมากกว่าสองคนเจรจาแลกเปลี่ยนผลประโยชน์ระหว่างกัน ซึ่งอาจเป็นวัตถุสิ่งของหรือบริการก็ได้ โดยทุกฝ่ายที่เกี่ยวข้องพยายามหาข้อยุติที่ยอมรับร่วมกันมีคำศัพท์ที่พบว่าใช้แทนกันคือคำว่า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Negotiation (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การเจรจาต่อรอง)กับคำว่า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Bargaining (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การต่อรอง)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D224DB-8F77-4848-9119-AEE225C0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112042" y="582596"/>
            <a:ext cx="49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การเจรจาต่อรอง 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Negotiation)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114095F-E258-4DDE-AC1B-BF1F1E40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31" y="0"/>
            <a:ext cx="628356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E0F0D1F-9B4A-417E-8332-4B03C30D9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F66CED8-91BD-4203-8AC5-C8813E828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761" y="2173167"/>
            <a:ext cx="5362700" cy="3713871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EC6E401-9B8F-4F90-9FA0-AF1D4077E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709" y="2484422"/>
            <a:ext cx="4757790" cy="31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9AA9D84-76CE-4E8B-A6EC-58039346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9AE83B4-C89D-4268-B130-E8BAFFB3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7345"/>
            <a:ext cx="12192000" cy="304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0998306-DA31-4548-BDF6-44D241857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2254445"/>
            <a:ext cx="5123785" cy="37338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140179" y="775453"/>
            <a:ext cx="2267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การไกล่เกลี่ย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EB23468-227B-4CDB-A2DC-7876A47AF1CE}"/>
              </a:ext>
            </a:extLst>
          </p:cNvPr>
          <p:cNvSpPr/>
          <p:nvPr/>
        </p:nvSpPr>
        <p:spPr>
          <a:xfrm>
            <a:off x="6733496" y="2676328"/>
            <a:ext cx="43881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การไกล่เกลี่ยข้อขัดแย้ง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เป็นสื่อกลางในสถานการณ์ที่เกิดความแตกแยกระหว่างคู่ขัดแย้งจนถึงขั้นที่ไม่อาจพูดคุยแก้ปัญหาได้อย่างสร้างสรรค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257C58-73F9-4F9A-8FC4-5AABAF51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E1B8F89-DA00-472B-A37C-9EA278454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03" y="2240349"/>
            <a:ext cx="5382976" cy="37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0F7FAB0-515F-484D-A909-1ACB806E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157880" y="644151"/>
            <a:ext cx="25528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อนุญาโตตุลาการ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EB23468-227B-4CDB-A2DC-7876A47AF1CE}"/>
              </a:ext>
            </a:extLst>
          </p:cNvPr>
          <p:cNvSpPr/>
          <p:nvPr/>
        </p:nvSpPr>
        <p:spPr>
          <a:xfrm>
            <a:off x="1359637" y="1579212"/>
            <a:ext cx="9739771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อนุญาโตตุลาการ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วิธีการระงับข้อพิพาทที่คู่กรณีตกลงกันเสนอข้อพิพาทที่เกิดขึ้นแล้ว หรือที่จะเกิดขึ้นในอนาคตให้บุคคลภายนอกซึ่งเรียกว่า อนุญาโตตุลาการ ทำการพิจารณาชี้ขาด โดยคู่กรณีผูกพันที่จะปฏิบัติตามคำชี้ขาดของอนุญาโตตุลาการ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EE421-A6AB-4AFB-A95B-EE3BD35F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4B9419AC-BA24-4384-97DF-CBD38520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700892" y="1966451"/>
            <a:ext cx="47151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ทฤษฎีความขัดแย้ง (</a:t>
            </a:r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Conflict theory)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เป็นแนวความคิดที่มีข้อสมมติฐานว่า พฤติกรรมของสังคมสามารถเข้าใจได้จากความขัดแย้งระหว่างกลุ่มต่าง ๆ และบุคคลต่าง ๆ เพราะการแข่งขันกันในการเป็นเจ้าของทรัพยากรที่มีค่าและหายาก มีนักสังคมวิทยาหลายท่านที่ใช้ทฤษฎีความขัดแย้งอธิบายการเปลี่ยนแปลงทางสังคม ดังต่อไปนี้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E5FBA91-4C5A-44E1-9175-A734BB562435}"/>
              </a:ext>
            </a:extLst>
          </p:cNvPr>
          <p:cNvGrpSpPr/>
          <p:nvPr/>
        </p:nvGrpSpPr>
        <p:grpSpPr>
          <a:xfrm>
            <a:off x="-19051" y="0"/>
            <a:ext cx="5225625" cy="1569660"/>
            <a:chOff x="-19051" y="0"/>
            <a:chExt cx="5225625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01229"/>
              <a:ext cx="37143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ทฤษฎีความขัดแย้ง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D3FC330-5497-4398-ACB9-B30B05DE6B9B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F1E1F485-2074-4FEB-B984-58FD49AC5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086F0B55-0323-459A-BE8F-20E58A01D9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2" name="Picture 1">
            <a:extLst>
              <a:ext uri="{FF2B5EF4-FFF2-40B4-BE49-F238E27FC236}">
                <a16:creationId xmlns:a16="http://schemas.microsoft.com/office/drawing/2014/main" id="{300B21F4-C1BC-460E-8B87-93DFB754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006" y="0"/>
            <a:ext cx="4609994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050CFE6-4AB8-424B-9A55-46D05BE50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663" y="1569660"/>
            <a:ext cx="5705568" cy="42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F8C3B62-1098-484E-B473-F349A8C0C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359638" y="872356"/>
            <a:ext cx="16281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การฟ้องร้อง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EB23468-227B-4CDB-A2DC-7876A47AF1CE}"/>
              </a:ext>
            </a:extLst>
          </p:cNvPr>
          <p:cNvSpPr/>
          <p:nvPr/>
        </p:nvSpPr>
        <p:spPr>
          <a:xfrm>
            <a:off x="1112042" y="3429000"/>
            <a:ext cx="683620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เมื่อมี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การทำ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ความผิดเกิดขึ้น จะมีการแจ้งความต่อเจ้าหน้าที่ตำรวจและเมื่อเจ้าหน้าที่ตำรวจทำการสอบปากคำและจัดทำสำนวนเสร็จแล้ว จะมีความเห็นว่าควรส่งฟ้องหรือไม่ และมีการเสนอสำนวนไปยังพนักงานอัยการเมื่อพนักงานอัยการตรวจดูสำนวนแล้ว ถ้ามีความเห็นควรส่งฟ้อง ก็จะดำเนินการฟ้องคดีอาญา เพื่อให้จำเลยได้รับโทษต่อไป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8444459-DEEC-4D8F-8026-4CE65F72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84D00684-76B3-406C-B71F-48641B6B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32" y="0"/>
            <a:ext cx="12243831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E65CA82-8773-4F85-8FB1-88394A8E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17" y="5359148"/>
            <a:ext cx="12243832" cy="149885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0F8099A-B79C-41CC-BDE0-98207996C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4" y="970783"/>
            <a:ext cx="10791690" cy="535914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5169003" y="1412530"/>
            <a:ext cx="56118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คาร์ล มาร์ก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อธิบายว่า สังคมเป็นอย่างไร และมีแนวทางในการเปลี่ยนแปลงสังคมอย่างไร สำหรับการขัดแย้งของทฤษฎีสังคมวิทยานั้นคาร์ล มาร์ก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เชื่อว่า ความร่ำรวยและอำานาจถูกกระจายอย่างไม่เท่าเทียมกันในสังคม เขาจึงไม่สนใจว่าความยินยอมพร้อมใจในสังคมทำงานอย่างไร แต่สนใจว่าคนกลุ่มหนึ่งดำรงการครอบงำสังคมไว้อย่างไรซึ่งเขาได้อธิบายว่ามุมมองและสามัญสำนึกของผู้คนถูกครอบงำด้วยสิ่งที่เรียกว่าอุดมการณ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68D7687F-9034-40CE-B648-FDC598FD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157" y="1720307"/>
            <a:ext cx="2984842" cy="27149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1759128" y="2412804"/>
            <a:ext cx="2292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ทฤษฎีความขัดแย้งของคาร์ล มาร์ก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Karl Marx)</a:t>
            </a:r>
          </a:p>
        </p:txBody>
      </p:sp>
    </p:spTree>
    <p:extLst>
      <p:ext uri="{BB962C8B-B14F-4D97-AF65-F5344CB8AC3E}">
        <p14:creationId xmlns:p14="http://schemas.microsoft.com/office/powerpoint/2010/main" val="6218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7F00A-1EF6-4E05-8B51-41A0C306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1" y="0"/>
            <a:ext cx="12192000" cy="6858000"/>
          </a:xfrm>
          <a:prstGeom prst="rect">
            <a:avLst/>
          </a:prstGeom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25D25ED3-5149-46D3-9331-10DB811C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86" y="0"/>
            <a:ext cx="7352713" cy="6858000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897222AE-7BBC-408E-B10D-8CE209D6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110" y="2243344"/>
            <a:ext cx="514350" cy="264869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5697414" y="922421"/>
            <a:ext cx="551993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ยอร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์จ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ซิมเ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มล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มีแนวคิดว่าความขัดแย้งเป็นปฏิสัมพันธ์ที่เกิดขึ้นในกลุ่มสมาชิกที่มีความสัมพันธ์ใกล้ชิดกัน โดยเชื่อว่าความขัดแย้งระหว่างสองฝ่ายแสดงให้เห็นลักษณะความสัมพันธ์ทั้งสองฝ่าย โดยเป็นผลจากการที่มีความรู้สึกเข้าข้างตนเองมากกว่าเข้าข้างฝ่ายอื่น ความขัดแย้งมีอยู่ทุกองค์การซึ่งจะนำาไปสู่การเปลี่ยนแปลงของสังคม ผลของความขัดแย้งคือจะเกิดความกลมเกลียวภายในกลุ่ม แต่ความกลมเกลียวภายในกลุ่มหรือระหว่างกลุ่มก็จะเป็นต้นเหตุของความขัดแย้งด้วย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8D6B9-D33E-4000-8EFD-39D9ECFA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CC5579C4-3A5B-4309-8653-B7E0E743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08" y="1998897"/>
            <a:ext cx="2984842" cy="27149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1131423" y="2465476"/>
            <a:ext cx="2407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ทฤษฎีความขัดแย้งของยอร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์จ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ซิมเ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มล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Georg Simmel)</a:t>
            </a:r>
          </a:p>
        </p:txBody>
      </p:sp>
    </p:spTree>
    <p:extLst>
      <p:ext uri="{BB962C8B-B14F-4D97-AF65-F5344CB8AC3E}">
        <p14:creationId xmlns:p14="http://schemas.microsoft.com/office/powerpoint/2010/main" val="10636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C48EFB7-D1CA-4104-B47C-D34DA579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EDB4C89D-9E50-40CB-AF01-2718A88B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86" y="0"/>
            <a:ext cx="7352713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0C6101D-DA00-4831-B4BE-DFCC9066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2865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5528931" y="1432783"/>
            <a:ext cx="57947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ลิวอิส เอ. โค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เซอร์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Lewis A. </a:t>
            </a:r>
            <a:r>
              <a:rPr lang="en-US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Coser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เป็นนักทฤษฎีความขัดแย้งที่มองว่า ความขัดแย้งก่อให้เกิดทั้งด้านบวกและด้านลบและอธิบายว่าความขัดแย้งเป็นส่วนหนึ่งของกระบวนการขัดเกลาทางสังคม ไม่มีกลุ่มทางสังคมกลุ่มใดกลุ่มหนึ่งที่มีความสมานสามัคคีอย่างสมบูรณ์ เพราะความขัดแย้งเป็นส่วนหนึ่งของมนุษย์ ทั้งในความเกลียดและความรักต่างก็มีความขัดแย้งทั้งสิ้น ความขัดแย้งสามารถแก้ปัญหาความแตกแยกและทำให้เกิดความสามัคคีภายในกลุ่มได้เพราะในกลุ่มมีทั้งความเป็นมิตรและความเป็นศัตรูอยู่ด้วยกั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5A872D7A-4D20-4177-8B03-179D17740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547" y="1801949"/>
            <a:ext cx="2984842" cy="27149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1476083" y="2466940"/>
            <a:ext cx="2581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ทฤษฎีความขัดแย้งของลิวอิส เอ. โค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เซอร์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Lewis A. </a:t>
            </a:r>
            <a:r>
              <a:rPr lang="en-US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Coser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9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5DA4C4EE-C08F-4041-B0EE-EE834533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32" y="0"/>
            <a:ext cx="12243831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AEFCF25-1390-4D7A-87B0-C8DA2FA0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96" y="0"/>
            <a:ext cx="12243832" cy="149885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D9198CD-3D3C-48D3-8193-D487049E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5" y="472255"/>
            <a:ext cx="10791690" cy="5359148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C309C886-A50B-41C2-8606-D351B9626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52" y="2215307"/>
            <a:ext cx="2984842" cy="271497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1086368" y="2871038"/>
            <a:ext cx="2714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ทฤษฎีความขัดแย้งของรา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ล์ฟ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ดาร์เ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รนดอร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์ฟ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Ralf </a:t>
            </a:r>
            <a:r>
              <a:rPr lang="en-US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Dahrendorf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4520169" y="1507822"/>
            <a:ext cx="63890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รา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ล์ฟ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ดาร์เ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รนดอร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์ฟ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เป็นนักสังคมวิทยาชาวเยอรมัน ที่ปฏิเสธแนวความคิดของมาร์ก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ที่ว่า ชนชั้นในสังคมเกิดจากปัจจัยการผลิต และเสนอว่าความไม่เท่าเทียมกันในสังคมนั้นเกิดจากความไม่เท่าเทียมกันในเรื่องของสิทธิอำนาจ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Authority)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เขาเห็นว่าความขัดแย้งสามารถทำให้โครงสร้างมีการเปลี่ยนแปลงได้ ประเภทของการเปลี่ยนแปลง ความรวดเร็วของการเปลี่ยนแปลง และขนาดของการเปลี่ยนแปลง ขึ้นอยู่กับเงื่อนไขของการเปลี่ยนแปลง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0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22B57AE2-479E-4826-83FA-8F64CE96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81978C9-17E4-41D7-8B04-DBFE76D35289}"/>
              </a:ext>
            </a:extLst>
          </p:cNvPr>
          <p:cNvGrpSpPr/>
          <p:nvPr/>
        </p:nvGrpSpPr>
        <p:grpSpPr>
          <a:xfrm>
            <a:off x="-19051" y="0"/>
            <a:ext cx="6575645" cy="1569660"/>
            <a:chOff x="-19051" y="0"/>
            <a:chExt cx="6575645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01229"/>
              <a:ext cx="50643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ความหมายของความขัดแย้ง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B33D007C-C3F2-403D-AA41-A5D2E2864A72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449A255-767F-4EFB-8B50-5E5F38C37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86349C5C-7189-4D76-B084-914C9914F7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C0195CF-2347-4167-B3D6-7B76FAE17FDD}"/>
              </a:ext>
            </a:extLst>
          </p:cNvPr>
          <p:cNvGrpSpPr/>
          <p:nvPr/>
        </p:nvGrpSpPr>
        <p:grpSpPr>
          <a:xfrm>
            <a:off x="7905461" y="1236184"/>
            <a:ext cx="3695113" cy="4847676"/>
            <a:chOff x="7905461" y="1236184"/>
            <a:chExt cx="3695113" cy="4847676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E95F37A9-BBF8-4744-817F-6C37A5797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5461" y="1236184"/>
              <a:ext cx="369511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8285503" y="2072433"/>
              <a:ext cx="293502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ความขัดแย้ง (</a:t>
              </a:r>
              <a:r>
                <a:rPr lang="en-US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conflict)</a:t>
              </a:r>
            </a:p>
            <a:p>
              <a:pPr algn="thaiDist"/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หมายถึง พฤติกรรมชนิดหนึ่งที่เกิดขึ้นเมื่อบุคคลหรือกลุ่มมีความคิดเห็นการรับรู้ ความคาดหวัง ความเชื่อ และค่านิยมที่แตกต่างกันไป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87457A8-1BEF-49FE-AE18-5DCF887D1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80" y="1569660"/>
            <a:ext cx="6782916" cy="451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E82DB7B4-742C-4FFB-B595-CA2233C9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2E1208-761C-413D-A127-245001A7ABCD}"/>
              </a:ext>
            </a:extLst>
          </p:cNvPr>
          <p:cNvSpPr/>
          <p:nvPr/>
        </p:nvSpPr>
        <p:spPr>
          <a:xfrm>
            <a:off x="700893" y="3674986"/>
            <a:ext cx="391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ความขัดแย้งภายในกลุ่ม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F102F38-912B-4377-9290-2266A015D056}"/>
              </a:ext>
            </a:extLst>
          </p:cNvPr>
          <p:cNvSpPr/>
          <p:nvPr/>
        </p:nvSpPr>
        <p:spPr>
          <a:xfrm>
            <a:off x="677094" y="4344629"/>
            <a:ext cx="3874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ความขัดแย้งระหว่างกลุ่ม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431F30F-EA98-4F1D-9243-6CEB8E0BDB68}"/>
              </a:ext>
            </a:extLst>
          </p:cNvPr>
          <p:cNvSpPr/>
          <p:nvPr/>
        </p:nvSpPr>
        <p:spPr>
          <a:xfrm>
            <a:off x="709089" y="5016705"/>
            <a:ext cx="402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ความขัดแย้งในองค์การ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48D51271-3438-4D8D-93A4-CBC52BE458C3}"/>
              </a:ext>
            </a:extLst>
          </p:cNvPr>
          <p:cNvSpPr/>
          <p:nvPr/>
        </p:nvSpPr>
        <p:spPr>
          <a:xfrm>
            <a:off x="723647" y="5646548"/>
            <a:ext cx="3997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ความขัดแย้งระหว่างองค์การ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398771C-11AC-4929-8EEC-7C52A948AE82}"/>
              </a:ext>
            </a:extLst>
          </p:cNvPr>
          <p:cNvGrpSpPr/>
          <p:nvPr/>
        </p:nvGrpSpPr>
        <p:grpSpPr>
          <a:xfrm>
            <a:off x="-19051" y="0"/>
            <a:ext cx="6447986" cy="1569660"/>
            <a:chOff x="-19051" y="0"/>
            <a:chExt cx="6447986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03239" y="318424"/>
              <a:ext cx="48256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ประเภทของความขัดแย้ง</a:t>
              </a:r>
              <a:endParaRPr lang="en-US" sz="4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FE05D8D0-0025-4A23-8C3A-0B1A464B8AD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48E39F42-5EAB-4401-A484-BF51B6179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7" name="ตัวแทนหมายเลขสไลด์ 15">
                <a:extLst>
                  <a:ext uri="{FF2B5EF4-FFF2-40B4-BE49-F238E27FC236}">
                    <a16:creationId xmlns:a16="http://schemas.microsoft.com/office/drawing/2014/main" id="{3FB93996-E20F-4F33-93BE-AB68CB889C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B641D26-CAC4-46C1-83E8-62AC9F00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606" y="1375877"/>
            <a:ext cx="6946962" cy="503055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656085" y="1608532"/>
            <a:ext cx="408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ความขัดแย้งภายในตัวบุคคล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Intrapersonal Conflict)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E313CE0-DB71-4340-87D2-998CBCD53B2A}"/>
              </a:ext>
            </a:extLst>
          </p:cNvPr>
          <p:cNvSpPr/>
          <p:nvPr/>
        </p:nvSpPr>
        <p:spPr>
          <a:xfrm>
            <a:off x="656085" y="2632583"/>
            <a:ext cx="3959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ความขัดแย้งระหว่างบุคคล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Interpersonal Conflict)</a:t>
            </a: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3F5B9670-C269-404C-90C9-5FDF19B4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568" y="1375877"/>
            <a:ext cx="514350" cy="2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C7804E7F-1ED7-4C20-8E7F-5165E807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1AC701B-7686-409D-BD5F-F8A0A862331D}"/>
              </a:ext>
            </a:extLst>
          </p:cNvPr>
          <p:cNvGrpSpPr/>
          <p:nvPr/>
        </p:nvGrpSpPr>
        <p:grpSpPr>
          <a:xfrm>
            <a:off x="-19051" y="0"/>
            <a:ext cx="9402643" cy="1569660"/>
            <a:chOff x="-19051" y="0"/>
            <a:chExt cx="9402643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59951" y="369331"/>
              <a:ext cx="77236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ปัจจัยที่เป็นสาเหตุของการเกิดความขัดแย้ง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264E95FB-B598-419D-9A64-3FA6C43B0481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61675C01-6DFD-45FA-A081-C7C3DA811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4" name="ตัวแทนหมายเลขสไลด์ 15">
                <a:extLst>
                  <a:ext uri="{FF2B5EF4-FFF2-40B4-BE49-F238E27FC236}">
                    <a16:creationId xmlns:a16="http://schemas.microsoft.com/office/drawing/2014/main" id="{BCE96B9B-7BC5-4754-AC9E-2F9E0934BB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AE9DE987-8851-4FD5-B2B5-1312DD785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64" y="2967336"/>
            <a:ext cx="10313671" cy="247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856535" y="1319588"/>
            <a:ext cx="8510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ด้านบุคคล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สาเหตุที่ทำให้มนุษย์ขัดแย้งกันโดยทั่วไป อาจแบ่งออกได้ดังนี้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58F41C1-A913-4F6A-83CF-34E0B5F072B5}"/>
              </a:ext>
            </a:extLst>
          </p:cNvPr>
          <p:cNvGrpSpPr/>
          <p:nvPr/>
        </p:nvGrpSpPr>
        <p:grpSpPr>
          <a:xfrm>
            <a:off x="2033386" y="2355794"/>
            <a:ext cx="1783702" cy="2709252"/>
            <a:chOff x="2033386" y="2355794"/>
            <a:chExt cx="1783702" cy="2709252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E62CDDE-19D4-4D67-A847-4DF3C17D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191" y="2355794"/>
              <a:ext cx="1055560" cy="1055560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DE6E579-DD5E-41B4-B86D-C123DD9AE283}"/>
                </a:ext>
              </a:extLst>
            </p:cNvPr>
            <p:cNvSpPr/>
            <p:nvPr/>
          </p:nvSpPr>
          <p:spPr>
            <a:xfrm>
              <a:off x="2033386" y="3926273"/>
              <a:ext cx="178370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1.1 </a:t>
              </a:r>
              <a:endPara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ความคิดเห็น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D1432FC-D8C0-4069-919C-7D52271CB9E8}"/>
              </a:ext>
            </a:extLst>
          </p:cNvPr>
          <p:cNvGrpSpPr/>
          <p:nvPr/>
        </p:nvGrpSpPr>
        <p:grpSpPr>
          <a:xfrm>
            <a:off x="8631556" y="2373439"/>
            <a:ext cx="1735183" cy="2682688"/>
            <a:chOff x="8631556" y="2373439"/>
            <a:chExt cx="1735183" cy="2682688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D427AC42-2251-4074-8A5A-1E5E78819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5709" y="2373439"/>
              <a:ext cx="1055560" cy="1055560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A0BCBB74-71EB-44B2-AB66-8242DF7AE545}"/>
                </a:ext>
              </a:extLst>
            </p:cNvPr>
            <p:cNvSpPr/>
            <p:nvPr/>
          </p:nvSpPr>
          <p:spPr>
            <a:xfrm>
              <a:off x="8631556" y="3917354"/>
              <a:ext cx="1735183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1.3</a:t>
              </a:r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ผลประโยชน์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A357A9EC-B4E5-439C-9672-6A533A736F6B}"/>
              </a:ext>
            </a:extLst>
          </p:cNvPr>
          <p:cNvGrpSpPr/>
          <p:nvPr/>
        </p:nvGrpSpPr>
        <p:grpSpPr>
          <a:xfrm>
            <a:off x="5354440" y="2373439"/>
            <a:ext cx="1652415" cy="2630052"/>
            <a:chOff x="5354440" y="2373439"/>
            <a:chExt cx="1652415" cy="2630052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17A57562-D915-4A74-9EA3-DEEDDBD4CAB0}"/>
                </a:ext>
              </a:extLst>
            </p:cNvPr>
            <p:cNvSpPr/>
            <p:nvPr/>
          </p:nvSpPr>
          <p:spPr>
            <a:xfrm>
              <a:off x="5354440" y="3926273"/>
              <a:ext cx="165241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1.2 </a:t>
              </a:r>
              <a:endPara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แนวทางปฏิบัติ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3CBD4D8-828A-423D-A9AB-70201426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7972" y="2373439"/>
              <a:ext cx="1055560" cy="105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2165</TotalTime>
  <Words>1140</Words>
  <Application>Microsoft Office PowerPoint</Application>
  <PresentationFormat>แบบจอกว้าง</PresentationFormat>
  <Paragraphs>115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141</cp:revision>
  <dcterms:created xsi:type="dcterms:W3CDTF">2020-05-09T04:07:26Z</dcterms:created>
  <dcterms:modified xsi:type="dcterms:W3CDTF">2023-01-23T06:41:30Z</dcterms:modified>
</cp:coreProperties>
</file>