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2CD"/>
    <a:srgbClr val="4FE6AF"/>
    <a:srgbClr val="10C4D3"/>
    <a:srgbClr val="0C80E4"/>
    <a:srgbClr val="0C4E8B"/>
    <a:srgbClr val="FF8B94"/>
    <a:srgbClr val="C53163"/>
    <a:srgbClr val="FF9798"/>
    <a:srgbClr val="FFFFFF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106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21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857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599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6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06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167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28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21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9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47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7DD7-BD4A-4C02-BCBA-0AF6B71447FE}" type="datetimeFigureOut">
              <a:rPr lang="th-TH" smtClean="0"/>
              <a:t>23/01/66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0F29-66A3-4A1F-B601-27C4A3CCA6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180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15B250-ED24-4A35-AA25-39EC2D6FB71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EB5128-F435-41A2-AF80-DC45FA694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D73BB1-EBC0-41E3-A759-FF41F2F588F6}"/>
                </a:ext>
              </a:extLst>
            </p:cNvPr>
            <p:cNvSpPr/>
            <p:nvPr/>
          </p:nvSpPr>
          <p:spPr>
            <a:xfrm>
              <a:off x="513918" y="186431"/>
              <a:ext cx="2744187" cy="2965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BA549B-4553-4160-B724-B386D8DDD371}"/>
                </a:ext>
              </a:extLst>
            </p:cNvPr>
            <p:cNvSpPr/>
            <p:nvPr/>
          </p:nvSpPr>
          <p:spPr>
            <a:xfrm>
              <a:off x="1215254" y="186431"/>
              <a:ext cx="2744187" cy="2050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D8BAB7-418F-40FD-AAC6-88AD017B38F0}"/>
              </a:ext>
            </a:extLst>
          </p:cNvPr>
          <p:cNvSpPr/>
          <p:nvPr/>
        </p:nvSpPr>
        <p:spPr>
          <a:xfrm>
            <a:off x="-292963" y="529747"/>
            <a:ext cx="4252404" cy="6820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1572" y="621491"/>
            <a:ext cx="3225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หน่วยการเรียนรู้ที่ </a:t>
            </a:r>
            <a:r>
              <a:rPr lang="en-US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6</a:t>
            </a:r>
            <a:endParaRPr lang="th-TH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B696CF-E131-4381-B772-375A3AD95DDA}"/>
              </a:ext>
            </a:extLst>
          </p:cNvPr>
          <p:cNvSpPr/>
          <p:nvPr/>
        </p:nvSpPr>
        <p:spPr>
          <a:xfrm>
            <a:off x="611572" y="1326704"/>
            <a:ext cx="42370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E2D8A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ทักษะการสื่อสาร</a:t>
            </a:r>
            <a:endParaRPr lang="en-US" sz="4400" b="1" dirty="0">
              <a:solidFill>
                <a:srgbClr val="0E2D8A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r>
              <a:rPr lang="th-TH" sz="4400" b="1" dirty="0">
                <a:solidFill>
                  <a:srgbClr val="0E2D8A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การนันทนาการ</a:t>
            </a:r>
            <a:endParaRPr lang="th-TH" sz="4400" b="1" dirty="0">
              <a:solidFill>
                <a:srgbClr val="0E2D8A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51781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A413D8-FC45-42AA-B7CD-3349776037E6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E056B3BD-8B6E-498F-8223-E9B3E05DFAB8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F063D78-38F2-4CA9-B0CC-CA45E5A9DBF3}"/>
              </a:ext>
            </a:extLst>
          </p:cNvPr>
          <p:cNvSpPr/>
          <p:nvPr/>
        </p:nvSpPr>
        <p:spPr>
          <a:xfrm>
            <a:off x="279400" y="254000"/>
            <a:ext cx="10375900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B6C173F-9ABF-4B41-9501-C5431959207B}"/>
              </a:ext>
            </a:extLst>
          </p:cNvPr>
          <p:cNvGrpSpPr/>
          <p:nvPr/>
        </p:nvGrpSpPr>
        <p:grpSpPr>
          <a:xfrm>
            <a:off x="2087880" y="543875"/>
            <a:ext cx="10215520" cy="3004763"/>
            <a:chOff x="-533945" y="540501"/>
            <a:chExt cx="10045041" cy="901498"/>
          </a:xfrm>
          <a:solidFill>
            <a:srgbClr val="FF9798"/>
          </a:solidFill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B70217C1-3F25-4AE7-96E2-1530E6B01D1B}"/>
                </a:ext>
              </a:extLst>
            </p:cNvPr>
            <p:cNvSpPr/>
            <p:nvPr/>
          </p:nvSpPr>
          <p:spPr>
            <a:xfrm>
              <a:off x="-344649" y="593063"/>
              <a:ext cx="9855745" cy="848936"/>
            </a:xfrm>
            <a:prstGeom prst="roundRect">
              <a:avLst/>
            </a:prstGeom>
            <a:solidFill>
              <a:srgbClr val="C531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60757F9F-34EC-4948-BC87-23F16BAD1FBA}"/>
                </a:ext>
              </a:extLst>
            </p:cNvPr>
            <p:cNvSpPr/>
            <p:nvPr/>
          </p:nvSpPr>
          <p:spPr>
            <a:xfrm>
              <a:off x="-533945" y="540501"/>
              <a:ext cx="9855745" cy="848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A163FB-7152-4FBA-971B-F93381227C49}"/>
                </a:ext>
              </a:extLst>
            </p:cNvPr>
            <p:cNvSpPr txBox="1"/>
            <p:nvPr/>
          </p:nvSpPr>
          <p:spPr>
            <a:xfrm>
              <a:off x="329285" y="611527"/>
              <a:ext cx="18473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th-TH" sz="4000" dirty="0">
                <a:solidFill>
                  <a:schemeClr val="bg1"/>
                </a:solidFill>
                <a:latin typeface="Bai Jamjuree bold" panose="00000800000000000000" pitchFamily="2" charset="-34"/>
                <a:cs typeface="Bai Jamjuree bold" panose="00000800000000000000" pitchFamily="2" charset="-3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6AB4D2-EE9B-468B-BCD2-92FB441C16FA}"/>
              </a:ext>
            </a:extLst>
          </p:cNvPr>
          <p:cNvSpPr txBox="1"/>
          <p:nvPr/>
        </p:nvSpPr>
        <p:spPr>
          <a:xfrm>
            <a:off x="-89324" y="-119368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700" b="1" dirty="0">
                <a:solidFill>
                  <a:srgbClr val="C53163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</a:t>
            </a:r>
            <a:endParaRPr lang="en-US" sz="28700" dirty="0">
              <a:solidFill>
                <a:srgbClr val="C5316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286254-312B-4D04-9724-5488438CB060}"/>
              </a:ext>
            </a:extLst>
          </p:cNvPr>
          <p:cNvSpPr txBox="1"/>
          <p:nvPr/>
        </p:nvSpPr>
        <p:spPr>
          <a:xfrm>
            <a:off x="-232806" y="-293901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700" b="1" dirty="0">
                <a:solidFill>
                  <a:srgbClr val="FF9798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</a:t>
            </a:r>
            <a:endParaRPr lang="en-US" sz="28700" dirty="0">
              <a:solidFill>
                <a:srgbClr val="FF979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115" y="875222"/>
            <a:ext cx="9674436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รับฟังความต้องการของผู้เข้าร่วมกิจกรรม ต้องมีทัศนคติที่ดีต่อผู้เข้าร่วมกิจกรรม ให้ความสำคัญกับทุกคน สังเกตปฏิกิริยาขณะที่รับฟัง เปิดโอกาสให้แสดงความคิดเห็น และมีปฏิสัมพันธ์กันอย่างสม่ำเสมอ</a:t>
            </a:r>
            <a:endParaRPr lang="en-US" sz="20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96568-A97C-4411-BD1F-240A4A901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51887" r="51599" b="6519"/>
          <a:stretch/>
        </p:blipFill>
        <p:spPr>
          <a:xfrm>
            <a:off x="3082393" y="3034365"/>
            <a:ext cx="5299607" cy="33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38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F488B9-7A44-4612-9A5F-7220A7566B97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D8E1FFB-1BCE-4CC2-90FF-9B64BE74595D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DEB7754-51B9-453D-B82E-CD061ABE4046}"/>
              </a:ext>
            </a:extLst>
          </p:cNvPr>
          <p:cNvSpPr/>
          <p:nvPr/>
        </p:nvSpPr>
        <p:spPr>
          <a:xfrm>
            <a:off x="279400" y="254000"/>
            <a:ext cx="10375900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6F21AD-AE3F-4F87-B2B5-0DC50369DC26}"/>
              </a:ext>
            </a:extLst>
          </p:cNvPr>
          <p:cNvGrpSpPr/>
          <p:nvPr/>
        </p:nvGrpSpPr>
        <p:grpSpPr>
          <a:xfrm>
            <a:off x="2087880" y="543875"/>
            <a:ext cx="10215520" cy="3004763"/>
            <a:chOff x="-533945" y="540501"/>
            <a:chExt cx="10045041" cy="901498"/>
          </a:xfrm>
          <a:solidFill>
            <a:srgbClr val="FF9798"/>
          </a:solidFill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9314D0C2-C614-4DCE-9DE3-87BACACCEFD8}"/>
                </a:ext>
              </a:extLst>
            </p:cNvPr>
            <p:cNvSpPr/>
            <p:nvPr/>
          </p:nvSpPr>
          <p:spPr>
            <a:xfrm>
              <a:off x="-344649" y="593063"/>
              <a:ext cx="9855745" cy="848936"/>
            </a:xfrm>
            <a:prstGeom prst="roundRect">
              <a:avLst/>
            </a:prstGeom>
            <a:solidFill>
              <a:srgbClr val="C531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2F7F4D8E-72BC-42DF-85BF-93BDDB16D037}"/>
                </a:ext>
              </a:extLst>
            </p:cNvPr>
            <p:cNvSpPr/>
            <p:nvPr/>
          </p:nvSpPr>
          <p:spPr>
            <a:xfrm>
              <a:off x="-533945" y="540501"/>
              <a:ext cx="9855745" cy="848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3FBCEA-5AAE-4D1F-8A61-D100B819E7AE}"/>
                </a:ext>
              </a:extLst>
            </p:cNvPr>
            <p:cNvSpPr txBox="1"/>
            <p:nvPr/>
          </p:nvSpPr>
          <p:spPr>
            <a:xfrm>
              <a:off x="329285" y="611527"/>
              <a:ext cx="18473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th-TH" sz="4000" dirty="0">
                <a:solidFill>
                  <a:schemeClr val="bg1"/>
                </a:solidFill>
                <a:latin typeface="Bai Jamjuree bold" panose="00000800000000000000" pitchFamily="2" charset="-34"/>
                <a:cs typeface="Bai Jamjuree bold" panose="00000800000000000000" pitchFamily="2" charset="-3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6E8EB8F-26B1-4136-B1CA-32DD8DE0D16A}"/>
              </a:ext>
            </a:extLst>
          </p:cNvPr>
          <p:cNvSpPr txBox="1"/>
          <p:nvPr/>
        </p:nvSpPr>
        <p:spPr>
          <a:xfrm>
            <a:off x="-89324" y="-119368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700" b="1" dirty="0">
                <a:solidFill>
                  <a:srgbClr val="C53163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4</a:t>
            </a:r>
            <a:endParaRPr lang="en-US" sz="28700" dirty="0">
              <a:solidFill>
                <a:srgbClr val="C5316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37C580-8F1D-4AFC-A667-CB86924A72A4}"/>
              </a:ext>
            </a:extLst>
          </p:cNvPr>
          <p:cNvSpPr txBox="1"/>
          <p:nvPr/>
        </p:nvSpPr>
        <p:spPr>
          <a:xfrm>
            <a:off x="-232806" y="-293901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700" b="1" dirty="0">
                <a:solidFill>
                  <a:srgbClr val="FF9798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4</a:t>
            </a:r>
            <a:endParaRPr lang="en-US" sz="28700" dirty="0">
              <a:solidFill>
                <a:srgbClr val="FF979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9102" y="875222"/>
            <a:ext cx="9470497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2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เทคนิคการนำเสนอ ผู้นำต้องมีวิธีเรียกความสนใจจากความสามารถพิเศษของผู้นำกิจกรรม เช่น การร้องเพลงสั้น ๆ เพื่อให้การดำเนินกิจกรรมเป็นไปด้วยความราบรื่น ประสบความสำเร็จ</a:t>
            </a:r>
            <a:endParaRPr lang="en-US" sz="20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D87D7-8E2D-4E27-A744-532BEEA28D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t="8406" r="62788" b="50000"/>
          <a:stretch/>
        </p:blipFill>
        <p:spPr>
          <a:xfrm>
            <a:off x="3082393" y="3034365"/>
            <a:ext cx="5299607" cy="33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27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1B5364-3869-4B71-A382-C844744CBF8B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solidFill>
            <a:srgbClr val="60D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1C312-21CA-45A6-A4AA-E5DEEB826FF5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7C8122-625A-440E-A22E-06D5C87307DE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BF25C-E702-4370-855B-E19B4F879BBC}"/>
              </a:ext>
            </a:extLst>
          </p:cNvPr>
          <p:cNvSpPr/>
          <p:nvPr/>
        </p:nvSpPr>
        <p:spPr>
          <a:xfrm>
            <a:off x="381000" y="584661"/>
            <a:ext cx="11632082" cy="585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9D64C3-02BC-42FD-AC06-2C0195844DBF}"/>
              </a:ext>
            </a:extLst>
          </p:cNvPr>
          <p:cNvGrpSpPr/>
          <p:nvPr/>
        </p:nvGrpSpPr>
        <p:grpSpPr>
          <a:xfrm>
            <a:off x="-2853737" y="828414"/>
            <a:ext cx="8685123" cy="1193501"/>
            <a:chOff x="-533945" y="540501"/>
            <a:chExt cx="11854430" cy="996900"/>
          </a:xfrm>
          <a:solidFill>
            <a:srgbClr val="FDAFAB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9BD5505-C82F-4E66-9D52-2534AE6079B3}"/>
                </a:ext>
              </a:extLst>
            </p:cNvPr>
            <p:cNvSpPr/>
            <p:nvPr/>
          </p:nvSpPr>
          <p:spPr>
            <a:xfrm>
              <a:off x="-301622" y="688465"/>
              <a:ext cx="11622107" cy="848936"/>
            </a:xfrm>
            <a:prstGeom prst="round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9F89E47-BE34-4F21-B4C0-DC4BB1CF2F3D}"/>
                </a:ext>
              </a:extLst>
            </p:cNvPr>
            <p:cNvSpPr/>
            <p:nvPr/>
          </p:nvSpPr>
          <p:spPr>
            <a:xfrm>
              <a:off x="-533945" y="540501"/>
              <a:ext cx="11622107" cy="848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7CF123-2847-4728-B3E7-1DFDDDE0ECEA}"/>
              </a:ext>
            </a:extLst>
          </p:cNvPr>
          <p:cNvSpPr txBox="1"/>
          <p:nvPr/>
        </p:nvSpPr>
        <p:spPr>
          <a:xfrm>
            <a:off x="1074141" y="1045205"/>
            <a:ext cx="4016019" cy="65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ai Jamjuree" panose="00000500000000000000" pitchFamily="2" charset="-34"/>
              </a:rPr>
              <a:t>ทักษะการเล่าเรื่อง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FEBB32-BE1F-4F84-9D1C-65C8D89E503D}"/>
              </a:ext>
            </a:extLst>
          </p:cNvPr>
          <p:cNvGrpSpPr/>
          <p:nvPr/>
        </p:nvGrpSpPr>
        <p:grpSpPr>
          <a:xfrm>
            <a:off x="736411" y="2199059"/>
            <a:ext cx="6776909" cy="4223982"/>
            <a:chOff x="2883541" y="1867814"/>
            <a:chExt cx="6382379" cy="412181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AB352AD7-C001-4F9C-A719-F337AB1610D0}"/>
                </a:ext>
              </a:extLst>
            </p:cNvPr>
            <p:cNvSpPr/>
            <p:nvPr/>
          </p:nvSpPr>
          <p:spPr>
            <a:xfrm>
              <a:off x="2883541" y="2299289"/>
              <a:ext cx="6382379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  <a:gd name="connsiteX0" fmla="*/ 90396 w 6382379"/>
                <a:gd name="connsiteY0" fmla="*/ 142240 h 2744017"/>
                <a:gd name="connsiteX1" fmla="*/ 6382379 w 6382379"/>
                <a:gd name="connsiteY1" fmla="*/ 0 h 2744017"/>
                <a:gd name="connsiteX2" fmla="*/ 6077579 w 6382379"/>
                <a:gd name="connsiteY2" fmla="*/ 2744017 h 2744017"/>
                <a:gd name="connsiteX3" fmla="*/ 87 w 6382379"/>
                <a:gd name="connsiteY3" fmla="*/ 2490017 h 2744017"/>
                <a:gd name="connsiteX4" fmla="*/ 90396 w 6382379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79" h="2744017">
                  <a:moveTo>
                    <a:pt x="90396" y="142240"/>
                  </a:moveTo>
                  <a:lnTo>
                    <a:pt x="6382379" y="0"/>
                  </a:lnTo>
                  <a:lnTo>
                    <a:pt x="6077579" y="2744017"/>
                  </a:lnTo>
                  <a:lnTo>
                    <a:pt x="87" y="2490017"/>
                  </a:lnTo>
                  <a:cubicBezTo>
                    <a:pt x="-3300" y="1707425"/>
                    <a:pt x="93783" y="924832"/>
                    <a:pt x="90396" y="142240"/>
                  </a:cubicBez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BE6597-E2DF-42E4-A308-06CA6697FCCB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DA7214-2901-4CC6-86D7-8DB3FE2FEB84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74141" y="2795015"/>
            <a:ext cx="6096000" cy="2375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ai Jamjuree" panose="00000500000000000000" pitchFamily="2" charset="-34"/>
              </a:rPr>
              <a:t>	ทักษะการเล่าเรื่อง เป็นทักษะที่จะนำไปสู่การทำกิจกรรม ถ้าการอธิบายไม่ชัดเจน กิจกรรมที่มุ่งหวังให้ทำจะไม่เป็นไปตามความต้องการ การเล่าเรื่องที่ดีจะต้องมีองค์ประกอบ ดังนี้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F66C80-7E22-4B69-9D5E-9D93563E2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87" b="92225" l="3589" r="33852">
                        <a14:foregroundMark x1="16507" y1="29486" x2="20614" y2="29306"/>
                        <a14:foregroundMark x1="33533" y1="49222" x2="33533" y2="49222"/>
                        <a14:foregroundMark x1="33732" y1="62500" x2="33732" y2="62500"/>
                        <a14:foregroundMark x1="33852" y1="48804" x2="33852" y2="48804"/>
                        <a14:backgroundMark x1="18780" y1="89474" x2="18780" y2="89474"/>
                        <a14:backgroundMark x1="18501" y1="87500" x2="18501" y2="87500"/>
                        <a14:backgroundMark x1="18501" y1="87500" x2="18501" y2="87500"/>
                        <a14:backgroundMark x1="18620" y1="87919" x2="18620" y2="87919"/>
                        <a14:backgroundMark x1="12640" y1="63397" x2="12640" y2="63397"/>
                        <a14:backgroundMark x1="31459" y1="47907" x2="31459" y2="47907"/>
                        <a14:backgroundMark x1="31619" y1="49522" x2="31619" y2="49522"/>
                        <a14:backgroundMark x1="31459" y1="49522" x2="31459" y2="49522"/>
                        <a14:backgroundMark x1="32337" y1="47847" x2="32337" y2="47847"/>
                        <a14:backgroundMark x1="31459" y1="50837" x2="31459" y2="50837"/>
                        <a14:backgroundMark x1="31978" y1="49462" x2="31978" y2="49462"/>
                        <a14:backgroundMark x1="31380" y1="50837" x2="31380" y2="50837"/>
                        <a14:backgroundMark x1="13038" y1="88517" x2="13038" y2="88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12" r="63025"/>
          <a:stretch/>
        </p:blipFill>
        <p:spPr>
          <a:xfrm flipH="1">
            <a:off x="7580583" y="214967"/>
            <a:ext cx="5163487" cy="71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14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B49A0B-6D91-49B2-B63C-F11430501E7D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solidFill>
            <a:srgbClr val="60D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F6A98-4DAD-49A2-8746-B0118A5B21BA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B1666-509A-44DD-8507-19EF711F1671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D9EFF9-6623-47D9-A795-1466732BCE6E}"/>
              </a:ext>
            </a:extLst>
          </p:cNvPr>
          <p:cNvSpPr/>
          <p:nvPr/>
        </p:nvSpPr>
        <p:spPr>
          <a:xfrm>
            <a:off x="381000" y="584661"/>
            <a:ext cx="11632082" cy="585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CB1658-D629-4046-96EC-696CF7EC0E98}"/>
              </a:ext>
            </a:extLst>
          </p:cNvPr>
          <p:cNvGrpSpPr/>
          <p:nvPr/>
        </p:nvGrpSpPr>
        <p:grpSpPr>
          <a:xfrm>
            <a:off x="468751" y="1490749"/>
            <a:ext cx="8153377" cy="5081921"/>
            <a:chOff x="2883541" y="1867814"/>
            <a:chExt cx="6382379" cy="412181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0190D4C2-B39D-4B3F-9AF4-FBA4DA56AED5}"/>
                </a:ext>
              </a:extLst>
            </p:cNvPr>
            <p:cNvSpPr/>
            <p:nvPr/>
          </p:nvSpPr>
          <p:spPr>
            <a:xfrm>
              <a:off x="2883541" y="2299288"/>
              <a:ext cx="6382379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  <a:gd name="connsiteX0" fmla="*/ 90396 w 6382379"/>
                <a:gd name="connsiteY0" fmla="*/ 142240 h 2744017"/>
                <a:gd name="connsiteX1" fmla="*/ 6382379 w 6382379"/>
                <a:gd name="connsiteY1" fmla="*/ 0 h 2744017"/>
                <a:gd name="connsiteX2" fmla="*/ 6077579 w 6382379"/>
                <a:gd name="connsiteY2" fmla="*/ 2744017 h 2744017"/>
                <a:gd name="connsiteX3" fmla="*/ 87 w 6382379"/>
                <a:gd name="connsiteY3" fmla="*/ 2490017 h 2744017"/>
                <a:gd name="connsiteX4" fmla="*/ 90396 w 6382379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79" h="2744017">
                  <a:moveTo>
                    <a:pt x="90396" y="142240"/>
                  </a:moveTo>
                  <a:lnTo>
                    <a:pt x="6382379" y="0"/>
                  </a:lnTo>
                  <a:lnTo>
                    <a:pt x="6077579" y="2744017"/>
                  </a:lnTo>
                  <a:lnTo>
                    <a:pt x="87" y="2490017"/>
                  </a:lnTo>
                  <a:cubicBezTo>
                    <a:pt x="-3300" y="1707425"/>
                    <a:pt x="93783" y="924832"/>
                    <a:pt x="90396" y="142240"/>
                  </a:cubicBez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F508CF-2073-42CB-903E-599801D6C48E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482702-F317-474E-A590-51AB90D681F6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E0337E8-0B6C-4742-A240-AB6CE6C90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5" b="99944" l="2960" r="89979">
                        <a14:foregroundMark x1="7230" y1="40361" x2="11205" y2="65502"/>
                        <a14:foregroundMark x1="11205" y1="65502" x2="12812" y2="69729"/>
                        <a14:foregroundMark x1="4609" y1="79651" x2="12051" y2="76268"/>
                        <a14:foregroundMark x1="2960" y1="94194" x2="5116" y2="99944"/>
                        <a14:backgroundMark x1="55603" y1="95378" x2="71290" y2="83991"/>
                        <a14:backgroundMark x1="71290" y1="83991" x2="80381" y2="98422"/>
                        <a14:backgroundMark x1="80381" y1="98422" x2="89049" y2="8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51" y="419101"/>
            <a:ext cx="8583990" cy="6438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AE8B62-4DBA-4C42-88D7-5AE930130F3B}"/>
              </a:ext>
            </a:extLst>
          </p:cNvPr>
          <p:cNvSpPr txBox="1"/>
          <p:nvPr/>
        </p:nvSpPr>
        <p:spPr>
          <a:xfrm>
            <a:off x="661443" y="995546"/>
            <a:ext cx="188384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4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1</a:t>
            </a:r>
            <a:endParaRPr lang="en-US" sz="34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1657" y="2328527"/>
            <a:ext cx="6096000" cy="28294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การเลือกรูปแบบการเล่าเรื่อง เช่น การใช้บทบาทสมมติ การเล่านิทาน การเล่าเหตุการณ์ การเล่าเรื่องประกอบการสาธิต การเลือกรูปแบบจะทำให้เรื่องเล่ามีความน่าสนใจ กระตุ้นความอยากทำกิจกรรม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016157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AD0482-07FA-4679-8034-D046EDB38FBB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solidFill>
            <a:srgbClr val="60D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AC5E51-84A4-4AD1-BCE9-5BAE39666EFB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E09700-6EE4-4868-B414-F42033844846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C0D71-13A3-4FE2-9861-0C52F6CD43C8}"/>
              </a:ext>
            </a:extLst>
          </p:cNvPr>
          <p:cNvSpPr/>
          <p:nvPr/>
        </p:nvSpPr>
        <p:spPr>
          <a:xfrm>
            <a:off x="381000" y="584661"/>
            <a:ext cx="11632082" cy="5854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A689E8-3F23-4BF7-A08E-9FF617086F23}"/>
              </a:ext>
            </a:extLst>
          </p:cNvPr>
          <p:cNvGrpSpPr/>
          <p:nvPr/>
        </p:nvGrpSpPr>
        <p:grpSpPr>
          <a:xfrm>
            <a:off x="468751" y="1490749"/>
            <a:ext cx="8153377" cy="5081921"/>
            <a:chOff x="2883541" y="1867814"/>
            <a:chExt cx="6382379" cy="4121819"/>
          </a:xfrm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CAC4379D-5EF7-476B-914B-B389821F41DB}"/>
                </a:ext>
              </a:extLst>
            </p:cNvPr>
            <p:cNvSpPr/>
            <p:nvPr/>
          </p:nvSpPr>
          <p:spPr>
            <a:xfrm>
              <a:off x="2883541" y="2299288"/>
              <a:ext cx="6382379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  <a:gd name="connsiteX0" fmla="*/ 90396 w 6382379"/>
                <a:gd name="connsiteY0" fmla="*/ 142240 h 2744017"/>
                <a:gd name="connsiteX1" fmla="*/ 6382379 w 6382379"/>
                <a:gd name="connsiteY1" fmla="*/ 0 h 2744017"/>
                <a:gd name="connsiteX2" fmla="*/ 6077579 w 6382379"/>
                <a:gd name="connsiteY2" fmla="*/ 2744017 h 2744017"/>
                <a:gd name="connsiteX3" fmla="*/ 87 w 6382379"/>
                <a:gd name="connsiteY3" fmla="*/ 2490017 h 2744017"/>
                <a:gd name="connsiteX4" fmla="*/ 90396 w 6382379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79" h="2744017">
                  <a:moveTo>
                    <a:pt x="90396" y="142240"/>
                  </a:moveTo>
                  <a:lnTo>
                    <a:pt x="6382379" y="0"/>
                  </a:lnTo>
                  <a:lnTo>
                    <a:pt x="6077579" y="2744017"/>
                  </a:lnTo>
                  <a:lnTo>
                    <a:pt x="87" y="2490017"/>
                  </a:lnTo>
                  <a:cubicBezTo>
                    <a:pt x="-3300" y="1707425"/>
                    <a:pt x="93783" y="924832"/>
                    <a:pt x="90396" y="142240"/>
                  </a:cubicBez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83FA96-2041-4A76-AAD7-9DA93353BB70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D74C99-C961-410E-9C65-05F4A3D7ED57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7E3245B-0C32-4853-8C8E-FC9A188F8C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5" b="99944" l="2960" r="89979">
                        <a14:foregroundMark x1="7230" y1="40361" x2="11205" y2="65502"/>
                        <a14:foregroundMark x1="11205" y1="65502" x2="12812" y2="69729"/>
                        <a14:foregroundMark x1="4609" y1="79651" x2="12051" y2="76268"/>
                        <a14:foregroundMark x1="2960" y1="94194" x2="5116" y2="99944"/>
                        <a14:backgroundMark x1="55603" y1="95378" x2="71290" y2="83991"/>
                        <a14:backgroundMark x1="71290" y1="83991" x2="80381" y2="98422"/>
                        <a14:backgroundMark x1="80381" y1="98422" x2="89049" y2="8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51" y="419101"/>
            <a:ext cx="8583990" cy="6438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84EABD-5A36-45A2-A110-2272152FBC4A}"/>
              </a:ext>
            </a:extLst>
          </p:cNvPr>
          <p:cNvSpPr txBox="1"/>
          <p:nvPr/>
        </p:nvSpPr>
        <p:spPr>
          <a:xfrm>
            <a:off x="661443" y="995546"/>
            <a:ext cx="275588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4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endParaRPr lang="en-US" sz="34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9041" y="2497574"/>
            <a:ext cx="5835719" cy="23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การใช้ภาษากายประกอบการเล่าเรื่อง ผู้เล่าต้องพยายามใช้ภาษากายประกอบ ซึ่งสามารถแสดงออกทางสีหน้า ท่าทาง การเคลื่อนไหว เพื่อเสริมความเข้าใจของผู้เข้าร่วมกิจกรรม 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636279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218B0E-8BE3-4D3D-BDC3-AD04DDBCA3E3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693EC-270D-4E91-8153-0E19C889500D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D4493-CEEE-4EC7-9814-843C7E1A48E9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D79D8-9E83-4885-B5EA-EA81AB72D281}"/>
              </a:ext>
            </a:extLst>
          </p:cNvPr>
          <p:cNvSpPr/>
          <p:nvPr/>
        </p:nvSpPr>
        <p:spPr>
          <a:xfrm>
            <a:off x="-34470" y="641102"/>
            <a:ext cx="12569369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8A451-D5D4-4E47-BD6C-6C2BBF3FBA9A}"/>
              </a:ext>
            </a:extLst>
          </p:cNvPr>
          <p:cNvGrpSpPr/>
          <p:nvPr/>
        </p:nvGrpSpPr>
        <p:grpSpPr>
          <a:xfrm>
            <a:off x="468751" y="1490749"/>
            <a:ext cx="8153377" cy="5081921"/>
            <a:chOff x="2883541" y="1867814"/>
            <a:chExt cx="6382379" cy="4121819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F5C8D6A2-CA0F-442B-97FB-B6C9BDAF2DC0}"/>
                </a:ext>
              </a:extLst>
            </p:cNvPr>
            <p:cNvSpPr/>
            <p:nvPr/>
          </p:nvSpPr>
          <p:spPr>
            <a:xfrm>
              <a:off x="2883541" y="2299288"/>
              <a:ext cx="6382379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  <a:gd name="connsiteX0" fmla="*/ 90396 w 6382379"/>
                <a:gd name="connsiteY0" fmla="*/ 142240 h 2744017"/>
                <a:gd name="connsiteX1" fmla="*/ 6382379 w 6382379"/>
                <a:gd name="connsiteY1" fmla="*/ 0 h 2744017"/>
                <a:gd name="connsiteX2" fmla="*/ 6077579 w 6382379"/>
                <a:gd name="connsiteY2" fmla="*/ 2744017 h 2744017"/>
                <a:gd name="connsiteX3" fmla="*/ 87 w 6382379"/>
                <a:gd name="connsiteY3" fmla="*/ 2490017 h 2744017"/>
                <a:gd name="connsiteX4" fmla="*/ 90396 w 6382379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79" h="2744017">
                  <a:moveTo>
                    <a:pt x="90396" y="142240"/>
                  </a:moveTo>
                  <a:lnTo>
                    <a:pt x="6382379" y="0"/>
                  </a:lnTo>
                  <a:lnTo>
                    <a:pt x="6077579" y="2744017"/>
                  </a:lnTo>
                  <a:lnTo>
                    <a:pt x="87" y="2490017"/>
                  </a:lnTo>
                  <a:cubicBezTo>
                    <a:pt x="-3300" y="1707425"/>
                    <a:pt x="93783" y="924832"/>
                    <a:pt x="90396" y="1422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C25ECE-4877-4E9F-BEF1-C26332491882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A9EE1-6430-44D6-9B68-025F293F9DAB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12FD8EF-C0C6-4C72-95E3-7495B8DFA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5" b="99944" l="2960" r="89979">
                        <a14:foregroundMark x1="7230" y1="40361" x2="11205" y2="65502"/>
                        <a14:foregroundMark x1="11205" y1="65502" x2="12812" y2="69729"/>
                        <a14:foregroundMark x1="4609" y1="79651" x2="12051" y2="76268"/>
                        <a14:foregroundMark x1="2960" y1="94194" x2="5116" y2="99944"/>
                        <a14:backgroundMark x1="55603" y1="95378" x2="71290" y2="83991"/>
                        <a14:backgroundMark x1="71290" y1="83991" x2="80381" y2="98422"/>
                        <a14:backgroundMark x1="80381" y1="98422" x2="89049" y2="86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51" y="419101"/>
            <a:ext cx="8583990" cy="6438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3700EC-D682-4D35-9055-05DAA4248108}"/>
              </a:ext>
            </a:extLst>
          </p:cNvPr>
          <p:cNvSpPr txBox="1"/>
          <p:nvPr/>
        </p:nvSpPr>
        <p:spPr>
          <a:xfrm>
            <a:off x="661443" y="995546"/>
            <a:ext cx="290656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4400" b="1" dirty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3</a:t>
            </a:r>
            <a:endParaRPr lang="en-US" sz="344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4123" y="2530116"/>
            <a:ext cx="6096000" cy="2368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การนำเข้าสู่กิจกรรม เช่น การแบ่งกลุ่ม การเลือกเกม การร้องเพลง จะต้องดำเนินการให้ผู้เข้าร่วมเข้าใจกิจกรรมโดยการอธิบายด้วยภาษาที่ง่าย ใช้น้ำเสียงหนักเบาตามความเหมาะสม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261035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451292-09F3-4552-AADD-897D6D7811B8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C0B53-D19F-46F7-9271-6E3D95D6D720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90029-E430-4733-BA21-8CF54CB1286F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AB68F-9F3E-4478-8D1F-9CD8C619D62F}"/>
              </a:ext>
            </a:extLst>
          </p:cNvPr>
          <p:cNvSpPr/>
          <p:nvPr/>
        </p:nvSpPr>
        <p:spPr>
          <a:xfrm>
            <a:off x="-34470" y="641102"/>
            <a:ext cx="12569369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60183C-07CC-4224-8CB6-1096C24EFB9E}"/>
              </a:ext>
            </a:extLst>
          </p:cNvPr>
          <p:cNvGrpSpPr/>
          <p:nvPr/>
        </p:nvGrpSpPr>
        <p:grpSpPr>
          <a:xfrm>
            <a:off x="-2499100" y="823199"/>
            <a:ext cx="9157680" cy="1318504"/>
            <a:chOff x="-837933" y="540501"/>
            <a:chExt cx="7081858" cy="991791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088F6F08-6E66-4905-9517-E079D8D99E42}"/>
                </a:ext>
              </a:extLst>
            </p:cNvPr>
            <p:cNvSpPr/>
            <p:nvPr/>
          </p:nvSpPr>
          <p:spPr>
            <a:xfrm>
              <a:off x="-691892" y="683356"/>
              <a:ext cx="6935817" cy="848936"/>
            </a:xfrm>
            <a:prstGeom prst="roundRect">
              <a:avLst/>
            </a:prstGeom>
            <a:solidFill>
              <a:srgbClr val="60D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07FC873B-3DFA-488A-A575-4F9F290088C3}"/>
                </a:ext>
              </a:extLst>
            </p:cNvPr>
            <p:cNvSpPr/>
            <p:nvPr/>
          </p:nvSpPr>
          <p:spPr>
            <a:xfrm>
              <a:off x="-837933" y="540501"/>
              <a:ext cx="6935817" cy="848936"/>
            </a:xfrm>
            <a:prstGeom prst="roundRect">
              <a:avLst/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F899A0-E6AB-4BEB-AC89-0487ED5259FA}"/>
              </a:ext>
            </a:extLst>
          </p:cNvPr>
          <p:cNvSpPr txBox="1"/>
          <p:nvPr/>
        </p:nvSpPr>
        <p:spPr>
          <a:xfrm>
            <a:off x="940900" y="996618"/>
            <a:ext cx="487264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ai Jamjuree" panose="00000500000000000000" pitchFamily="2" charset="-34"/>
              </a:rPr>
              <a:t>ทักษะการนำเสนอ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E3D59-5CFF-46D3-8328-B70D58298805}"/>
              </a:ext>
            </a:extLst>
          </p:cNvPr>
          <p:cNvGrpSpPr/>
          <p:nvPr/>
        </p:nvGrpSpPr>
        <p:grpSpPr>
          <a:xfrm>
            <a:off x="3995214" y="2072658"/>
            <a:ext cx="8153377" cy="5081921"/>
            <a:chOff x="2347219" y="1936024"/>
            <a:chExt cx="8153377" cy="50819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E2577C-894E-4E20-89CB-678E115CBB6B}"/>
                </a:ext>
              </a:extLst>
            </p:cNvPr>
            <p:cNvGrpSpPr/>
            <p:nvPr/>
          </p:nvGrpSpPr>
          <p:grpSpPr>
            <a:xfrm>
              <a:off x="2347219" y="1936024"/>
              <a:ext cx="8153377" cy="5081921"/>
              <a:chOff x="2883541" y="1867814"/>
              <a:chExt cx="6382379" cy="4121819"/>
            </a:xfrm>
          </p:grpSpPr>
          <p:sp>
            <p:nvSpPr>
              <p:cNvPr id="13" name="Rectangle 15">
                <a:extLst>
                  <a:ext uri="{FF2B5EF4-FFF2-40B4-BE49-F238E27FC236}">
                    <a16:creationId xmlns:a16="http://schemas.microsoft.com/office/drawing/2014/main" id="{FD606C69-5C4A-4631-A5E0-059BAD52FC83}"/>
                  </a:ext>
                </a:extLst>
              </p:cNvPr>
              <p:cNvSpPr/>
              <p:nvPr/>
            </p:nvSpPr>
            <p:spPr>
              <a:xfrm>
                <a:off x="2883541" y="2299288"/>
                <a:ext cx="6382379" cy="2744017"/>
              </a:xfrm>
              <a:custGeom>
                <a:avLst/>
                <a:gdLst>
                  <a:gd name="connsiteX0" fmla="*/ 0 w 6504212"/>
                  <a:gd name="connsiteY0" fmla="*/ 0 h 2611937"/>
                  <a:gd name="connsiteX1" fmla="*/ 6504212 w 6504212"/>
                  <a:gd name="connsiteY1" fmla="*/ 0 h 2611937"/>
                  <a:gd name="connsiteX2" fmla="*/ 6504212 w 6504212"/>
                  <a:gd name="connsiteY2" fmla="*/ 2611937 h 2611937"/>
                  <a:gd name="connsiteX3" fmla="*/ 0 w 6504212"/>
                  <a:gd name="connsiteY3" fmla="*/ 2611937 h 2611937"/>
                  <a:gd name="connsiteX4" fmla="*/ 0 w 6504212"/>
                  <a:gd name="connsiteY4" fmla="*/ 0 h 2611937"/>
                  <a:gd name="connsiteX0" fmla="*/ 0 w 6626132"/>
                  <a:gd name="connsiteY0" fmla="*/ 223520 h 2835457"/>
                  <a:gd name="connsiteX1" fmla="*/ 6626132 w 6626132"/>
                  <a:gd name="connsiteY1" fmla="*/ 0 h 2835457"/>
                  <a:gd name="connsiteX2" fmla="*/ 6504212 w 6626132"/>
                  <a:gd name="connsiteY2" fmla="*/ 2835457 h 2835457"/>
                  <a:gd name="connsiteX3" fmla="*/ 0 w 6626132"/>
                  <a:gd name="connsiteY3" fmla="*/ 2835457 h 2835457"/>
                  <a:gd name="connsiteX4" fmla="*/ 0 w 6626132"/>
                  <a:gd name="connsiteY4" fmla="*/ 223520 h 2835457"/>
                  <a:gd name="connsiteX0" fmla="*/ 0 w 6626132"/>
                  <a:gd name="connsiteY0" fmla="*/ 223520 h 2987857"/>
                  <a:gd name="connsiteX1" fmla="*/ 6626132 w 6626132"/>
                  <a:gd name="connsiteY1" fmla="*/ 0 h 2987857"/>
                  <a:gd name="connsiteX2" fmla="*/ 6118132 w 6626132"/>
                  <a:gd name="connsiteY2" fmla="*/ 2987857 h 2987857"/>
                  <a:gd name="connsiteX3" fmla="*/ 0 w 6626132"/>
                  <a:gd name="connsiteY3" fmla="*/ 2835457 h 2987857"/>
                  <a:gd name="connsiteX4" fmla="*/ 0 w 6626132"/>
                  <a:gd name="connsiteY4" fmla="*/ 223520 h 2987857"/>
                  <a:gd name="connsiteX0" fmla="*/ 0 w 6626132"/>
                  <a:gd name="connsiteY0" fmla="*/ 223520 h 2987857"/>
                  <a:gd name="connsiteX1" fmla="*/ 6626132 w 6626132"/>
                  <a:gd name="connsiteY1" fmla="*/ 0 h 2987857"/>
                  <a:gd name="connsiteX2" fmla="*/ 6118132 w 6626132"/>
                  <a:gd name="connsiteY2" fmla="*/ 2987857 h 2987857"/>
                  <a:gd name="connsiteX3" fmla="*/ 40640 w 6626132"/>
                  <a:gd name="connsiteY3" fmla="*/ 2733857 h 2987857"/>
                  <a:gd name="connsiteX4" fmla="*/ 0 w 6626132"/>
                  <a:gd name="connsiteY4" fmla="*/ 223520 h 2987857"/>
                  <a:gd name="connsiteX0" fmla="*/ 0 w 6595652"/>
                  <a:gd name="connsiteY0" fmla="*/ 386080 h 2987857"/>
                  <a:gd name="connsiteX1" fmla="*/ 6595652 w 6595652"/>
                  <a:gd name="connsiteY1" fmla="*/ 0 h 2987857"/>
                  <a:gd name="connsiteX2" fmla="*/ 6087652 w 6595652"/>
                  <a:gd name="connsiteY2" fmla="*/ 2987857 h 2987857"/>
                  <a:gd name="connsiteX3" fmla="*/ 10160 w 6595652"/>
                  <a:gd name="connsiteY3" fmla="*/ 2733857 h 2987857"/>
                  <a:gd name="connsiteX4" fmla="*/ 0 w 6595652"/>
                  <a:gd name="connsiteY4" fmla="*/ 386080 h 2987857"/>
                  <a:gd name="connsiteX0" fmla="*/ 0 w 6392452"/>
                  <a:gd name="connsiteY0" fmla="*/ 142240 h 2744017"/>
                  <a:gd name="connsiteX1" fmla="*/ 6392452 w 6392452"/>
                  <a:gd name="connsiteY1" fmla="*/ 0 h 2744017"/>
                  <a:gd name="connsiteX2" fmla="*/ 6087652 w 6392452"/>
                  <a:gd name="connsiteY2" fmla="*/ 2744017 h 2744017"/>
                  <a:gd name="connsiteX3" fmla="*/ 10160 w 6392452"/>
                  <a:gd name="connsiteY3" fmla="*/ 2490017 h 2744017"/>
                  <a:gd name="connsiteX4" fmla="*/ 0 w 6392452"/>
                  <a:gd name="connsiteY4" fmla="*/ 142240 h 2744017"/>
                  <a:gd name="connsiteX0" fmla="*/ 90396 w 6382379"/>
                  <a:gd name="connsiteY0" fmla="*/ 142240 h 2744017"/>
                  <a:gd name="connsiteX1" fmla="*/ 6382379 w 6382379"/>
                  <a:gd name="connsiteY1" fmla="*/ 0 h 2744017"/>
                  <a:gd name="connsiteX2" fmla="*/ 6077579 w 6382379"/>
                  <a:gd name="connsiteY2" fmla="*/ 2744017 h 2744017"/>
                  <a:gd name="connsiteX3" fmla="*/ 87 w 6382379"/>
                  <a:gd name="connsiteY3" fmla="*/ 2490017 h 2744017"/>
                  <a:gd name="connsiteX4" fmla="*/ 90396 w 6382379"/>
                  <a:gd name="connsiteY4" fmla="*/ 142240 h 274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379" h="2744017">
                    <a:moveTo>
                      <a:pt x="90396" y="142240"/>
                    </a:moveTo>
                    <a:lnTo>
                      <a:pt x="6382379" y="0"/>
                    </a:lnTo>
                    <a:lnTo>
                      <a:pt x="6077579" y="2744017"/>
                    </a:lnTo>
                    <a:lnTo>
                      <a:pt x="87" y="2490017"/>
                    </a:lnTo>
                    <a:cubicBezTo>
                      <a:pt x="-3300" y="1707425"/>
                      <a:pt x="93783" y="924832"/>
                      <a:pt x="90396" y="14224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F3F676-45DC-45B9-9A73-3260C1050D09}"/>
                  </a:ext>
                </a:extLst>
              </p:cNvPr>
              <p:cNvSpPr txBox="1"/>
              <p:nvPr/>
            </p:nvSpPr>
            <p:spPr>
              <a:xfrm>
                <a:off x="3048000" y="1867814"/>
                <a:ext cx="893323" cy="157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9600" b="1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ai Jamjuree" panose="00000500000000000000" pitchFamily="2" charset="-34"/>
                  </a:rPr>
                  <a:t>“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EA9DA7-8EB5-4B1F-BD35-30BCE862A781}"/>
                  </a:ext>
                </a:extLst>
              </p:cNvPr>
              <p:cNvSpPr txBox="1"/>
              <p:nvPr/>
            </p:nvSpPr>
            <p:spPr>
              <a:xfrm>
                <a:off x="8001825" y="4419973"/>
                <a:ext cx="87575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9600" b="1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Bai Jamjuree" panose="00000500000000000000" pitchFamily="2" charset="-34"/>
                  </a:rPr>
                  <a:t>”</a:t>
                </a:r>
                <a:endParaRPr lang="en-US" sz="9600" dirty="0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625851" y="2918618"/>
              <a:ext cx="7687762" cy="2375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	ทักษะการนำเสนอ จะทำให้เกิดความรู้สึกอยากมีส่วนร่วมในการทำกิจกรรม ดังนั้นการเลือกวิธีการนำเสนอจะต้องทำให้เกิดความน่าสนใจ ชวนติดตาม มีความแปลกใหม่ สิ่งที่ต้องคำนึงถึงในการนำเสนอประกอบด้วย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9A17B-010D-4641-8F89-49042EA142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r="37250" b="40889"/>
          <a:stretch/>
        </p:blipFill>
        <p:spPr>
          <a:xfrm>
            <a:off x="508659" y="2402245"/>
            <a:ext cx="316992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354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684FE1-22BD-450B-A648-DD202801C8CC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B7B2E-2CC5-4C8D-A931-79DB0BF88C92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2ACF7-C925-4F0F-B16C-E82553ED940C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8C9C8-F436-4D73-AB97-6805F51E2DEF}"/>
              </a:ext>
            </a:extLst>
          </p:cNvPr>
          <p:cNvSpPr/>
          <p:nvPr/>
        </p:nvSpPr>
        <p:spPr>
          <a:xfrm>
            <a:off x="-34470" y="641102"/>
            <a:ext cx="12569369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0D28F9-ED2A-4A6D-A0AD-06728ADEE49A}"/>
              </a:ext>
            </a:extLst>
          </p:cNvPr>
          <p:cNvGrpSpPr/>
          <p:nvPr/>
        </p:nvGrpSpPr>
        <p:grpSpPr>
          <a:xfrm>
            <a:off x="-2187920" y="374668"/>
            <a:ext cx="9157680" cy="1318504"/>
            <a:chOff x="-837933" y="540501"/>
            <a:chExt cx="7081858" cy="991791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B43AB749-B8B8-4006-8AF4-AFE7308C3BA1}"/>
                </a:ext>
              </a:extLst>
            </p:cNvPr>
            <p:cNvSpPr/>
            <p:nvPr/>
          </p:nvSpPr>
          <p:spPr>
            <a:xfrm>
              <a:off x="-691892" y="683356"/>
              <a:ext cx="6935817" cy="848936"/>
            </a:xfrm>
            <a:prstGeom prst="roundRect">
              <a:avLst/>
            </a:prstGeom>
            <a:solidFill>
              <a:srgbClr val="60D3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D3CACBCF-16B5-48E0-A9C7-BF936C4ED8F9}"/>
                </a:ext>
              </a:extLst>
            </p:cNvPr>
            <p:cNvSpPr/>
            <p:nvPr/>
          </p:nvSpPr>
          <p:spPr>
            <a:xfrm>
              <a:off x="-837933" y="540501"/>
              <a:ext cx="6935817" cy="848936"/>
            </a:xfrm>
            <a:prstGeom prst="roundRect">
              <a:avLst/>
            </a:prstGeom>
            <a:solidFill>
              <a:srgbClr val="0B7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33758" y="2443107"/>
            <a:ext cx="6096000" cy="2368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สั้น กะทัดรัด ได้ใจความ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เนื้อหาน่าสนใจ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มีสาระ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เหมาะสมกับเพศและวัย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ชัดเจน ตรงจุดมุ่งหมาย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71771-E082-4E14-B514-6763E5B96954}"/>
              </a:ext>
            </a:extLst>
          </p:cNvPr>
          <p:cNvSpPr txBox="1"/>
          <p:nvPr/>
        </p:nvSpPr>
        <p:spPr>
          <a:xfrm>
            <a:off x="1844928" y="567404"/>
            <a:ext cx="6693408" cy="832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 </a:t>
            </a:r>
            <a:r>
              <a:rPr lang="th-TH" sz="48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เนื้อหาสาระ</a:t>
            </a:r>
            <a:endParaRPr lang="en-US" sz="36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39DB4-07F2-41E5-B480-74D0432A33D2}"/>
              </a:ext>
            </a:extLst>
          </p:cNvPr>
          <p:cNvSpPr txBox="1"/>
          <p:nvPr/>
        </p:nvSpPr>
        <p:spPr>
          <a:xfrm>
            <a:off x="1192894" y="5726"/>
            <a:ext cx="834026" cy="18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1500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1</a:t>
            </a:r>
            <a:endParaRPr lang="en-US" sz="80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C6995-121E-4FE5-B4C7-F472E30AB7C4}"/>
              </a:ext>
            </a:extLst>
          </p:cNvPr>
          <p:cNvSpPr/>
          <p:nvPr/>
        </p:nvSpPr>
        <p:spPr>
          <a:xfrm>
            <a:off x="1922758" y="2541167"/>
            <a:ext cx="289560" cy="294837"/>
          </a:xfrm>
          <a:prstGeom prst="ellipse">
            <a:avLst/>
          </a:prstGeom>
          <a:solidFill>
            <a:srgbClr val="0C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B1FADD-C9EF-4B5E-BDE6-167EB1136D03}"/>
              </a:ext>
            </a:extLst>
          </p:cNvPr>
          <p:cNvSpPr/>
          <p:nvPr/>
        </p:nvSpPr>
        <p:spPr>
          <a:xfrm>
            <a:off x="1922758" y="3007061"/>
            <a:ext cx="289560" cy="294837"/>
          </a:xfrm>
          <a:prstGeom prst="ellipse">
            <a:avLst/>
          </a:prstGeom>
          <a:solidFill>
            <a:srgbClr val="0C8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EA516E-C0C9-470F-BE19-DDA86E0A8D09}"/>
              </a:ext>
            </a:extLst>
          </p:cNvPr>
          <p:cNvSpPr/>
          <p:nvPr/>
        </p:nvSpPr>
        <p:spPr>
          <a:xfrm>
            <a:off x="1922758" y="3447158"/>
            <a:ext cx="289560" cy="294837"/>
          </a:xfrm>
          <a:prstGeom prst="ellipse">
            <a:avLst/>
          </a:prstGeom>
          <a:solidFill>
            <a:srgbClr val="10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FACDF7-52F6-4EF1-AD4F-2F4B8EC33200}"/>
              </a:ext>
            </a:extLst>
          </p:cNvPr>
          <p:cNvSpPr/>
          <p:nvPr/>
        </p:nvSpPr>
        <p:spPr>
          <a:xfrm>
            <a:off x="1922758" y="3944748"/>
            <a:ext cx="289560" cy="294837"/>
          </a:xfrm>
          <a:prstGeom prst="ellipse">
            <a:avLst/>
          </a:prstGeom>
          <a:solidFill>
            <a:srgbClr val="4FE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9A6C01-1FB5-483D-B9D9-BB32461FCA9A}"/>
              </a:ext>
            </a:extLst>
          </p:cNvPr>
          <p:cNvSpPr/>
          <p:nvPr/>
        </p:nvSpPr>
        <p:spPr>
          <a:xfrm>
            <a:off x="1922758" y="4384845"/>
            <a:ext cx="289560" cy="294837"/>
          </a:xfrm>
          <a:prstGeom prst="ellipse">
            <a:avLst/>
          </a:prstGeom>
          <a:solidFill>
            <a:srgbClr val="CCF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5996E0-22F3-43C4-9350-1ED2FFB28580}"/>
              </a:ext>
            </a:extLst>
          </p:cNvPr>
          <p:cNvGrpSpPr/>
          <p:nvPr/>
        </p:nvGrpSpPr>
        <p:grpSpPr>
          <a:xfrm>
            <a:off x="7074768" y="311707"/>
            <a:ext cx="5076382" cy="6605673"/>
            <a:chOff x="6761029" y="1268955"/>
            <a:chExt cx="4313701" cy="561323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37AE133-5C95-4E0A-A808-3352EB2CFD72}"/>
                </a:ext>
              </a:extLst>
            </p:cNvPr>
            <p:cNvGrpSpPr/>
            <p:nvPr/>
          </p:nvGrpSpPr>
          <p:grpSpPr>
            <a:xfrm>
              <a:off x="6761029" y="1268955"/>
              <a:ext cx="3352751" cy="4862447"/>
              <a:chOff x="8159124" y="330241"/>
              <a:chExt cx="3352751" cy="486244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536925B-0B1E-441F-9F91-37E9631FB14C}"/>
                  </a:ext>
                </a:extLst>
              </p:cNvPr>
              <p:cNvGrpSpPr/>
              <p:nvPr/>
            </p:nvGrpSpPr>
            <p:grpSpPr>
              <a:xfrm flipH="1">
                <a:off x="8159124" y="330241"/>
                <a:ext cx="3352751" cy="4862447"/>
                <a:chOff x="1792030" y="1305553"/>
                <a:chExt cx="3670498" cy="5323270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24355CCE-AD43-4A2F-9123-8C3E315B55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71531" y1="42524" x2="71890" y2="62859"/>
                              <a14:foregroundMark x1="71890" y1="62859" x2="70734" y2="67943"/>
                              <a14:foregroundMark x1="67544" y1="43720" x2="70455" y2="52093"/>
                              <a14:foregroundMark x1="70455" y1="52093" x2="70415" y2="52093"/>
                              <a14:foregroundMark x1="85805" y1="36543" x2="84410" y2="56400"/>
                              <a14:foregroundMark x1="84410" y1="56400" x2="82057" y2="65610"/>
                              <a14:foregroundMark x1="78309" y1="79007" x2="78309" y2="79007"/>
                              <a14:foregroundMark x1="76874" y1="82237" x2="78628" y2="66328"/>
                              <a14:foregroundMark x1="71372" y1="38935" x2="76555" y2="43122"/>
                              <a14:foregroundMark x1="78230" y1="48385" x2="78230" y2="48385"/>
                              <a14:backgroundMark x1="66906" y1="60467" x2="66906" y2="60467"/>
                              <a14:backgroundMark x1="77352" y1="46352" x2="77352" y2="4635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53" t="12651" r="49443" b="10547"/>
                <a:stretch/>
              </p:blipFill>
              <p:spPr>
                <a:xfrm flipH="1">
                  <a:off x="1792030" y="1305553"/>
                  <a:ext cx="3670498" cy="5323270"/>
                </a:xfrm>
                <a:prstGeom prst="rect">
                  <a:avLst/>
                </a:prstGeom>
              </p:spPr>
            </p:pic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BF9DB8B-8064-460D-923D-8127A0F16D0E}"/>
                    </a:ext>
                  </a:extLst>
                </p:cNvPr>
                <p:cNvSpPr/>
                <p:nvPr/>
              </p:nvSpPr>
              <p:spPr>
                <a:xfrm>
                  <a:off x="2268639" y="2370492"/>
                  <a:ext cx="2407534" cy="29538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6D47B7E-CB8A-4A2F-BADD-1244D5AB8EB7}"/>
                  </a:ext>
                </a:extLst>
              </p:cNvPr>
              <p:cNvGrpSpPr/>
              <p:nvPr/>
            </p:nvGrpSpPr>
            <p:grpSpPr>
              <a:xfrm rot="21438748" flipH="1">
                <a:off x="8937847" y="1430539"/>
                <a:ext cx="1962007" cy="1672086"/>
                <a:chOff x="3969333" y="1755828"/>
                <a:chExt cx="3115985" cy="265554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FB35D31-64BF-4632-B285-620F4AE19B67}"/>
                    </a:ext>
                  </a:extLst>
                </p:cNvPr>
                <p:cNvSpPr/>
                <p:nvPr/>
              </p:nvSpPr>
              <p:spPr>
                <a:xfrm>
                  <a:off x="4459605" y="1755828"/>
                  <a:ext cx="2625713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F9397A5-1495-4699-AAB2-3A4B4A4C77E5}"/>
                    </a:ext>
                  </a:extLst>
                </p:cNvPr>
                <p:cNvSpPr/>
                <p:nvPr/>
              </p:nvSpPr>
              <p:spPr>
                <a:xfrm>
                  <a:off x="3969333" y="1981464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7C97B38-2C1B-44A4-9C0D-32E796B90890}"/>
                    </a:ext>
                  </a:extLst>
                </p:cNvPr>
                <p:cNvSpPr/>
                <p:nvPr/>
              </p:nvSpPr>
              <p:spPr>
                <a:xfrm>
                  <a:off x="3969333" y="2201537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FF4C01C-FE59-4E5E-BC47-379C0B1E5F99}"/>
                    </a:ext>
                  </a:extLst>
                </p:cNvPr>
                <p:cNvSpPr/>
                <p:nvPr/>
              </p:nvSpPr>
              <p:spPr>
                <a:xfrm>
                  <a:off x="3969333" y="2425482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9CA8BAE6-524F-458B-9EDE-25DC5362E7D6}"/>
                    </a:ext>
                  </a:extLst>
                </p:cNvPr>
                <p:cNvSpPr/>
                <p:nvPr/>
              </p:nvSpPr>
              <p:spPr>
                <a:xfrm>
                  <a:off x="3969333" y="2642326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44484FE-6855-4001-BADC-BC36765BCD20}"/>
                    </a:ext>
                  </a:extLst>
                </p:cNvPr>
                <p:cNvSpPr/>
                <p:nvPr/>
              </p:nvSpPr>
              <p:spPr>
                <a:xfrm>
                  <a:off x="3969333" y="2868795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0DCEF3A-0851-4B7D-B0D7-E968369672DF}"/>
                    </a:ext>
                  </a:extLst>
                </p:cNvPr>
                <p:cNvSpPr/>
                <p:nvPr/>
              </p:nvSpPr>
              <p:spPr>
                <a:xfrm>
                  <a:off x="3969333" y="3097336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38D5CA0-9244-45A1-BDFD-BCCA70394F77}"/>
                    </a:ext>
                  </a:extLst>
                </p:cNvPr>
                <p:cNvSpPr/>
                <p:nvPr/>
              </p:nvSpPr>
              <p:spPr>
                <a:xfrm>
                  <a:off x="3969333" y="3343339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4B2B22F-672F-4393-8637-D48C92138392}"/>
                    </a:ext>
                  </a:extLst>
                </p:cNvPr>
                <p:cNvSpPr/>
                <p:nvPr/>
              </p:nvSpPr>
              <p:spPr>
                <a:xfrm>
                  <a:off x="3969333" y="3595144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B038FF4-BC39-4D7C-AAAD-02A101A87A3B}"/>
                    </a:ext>
                  </a:extLst>
                </p:cNvPr>
                <p:cNvSpPr/>
                <p:nvPr/>
              </p:nvSpPr>
              <p:spPr>
                <a:xfrm>
                  <a:off x="3969333" y="3839650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DA7F4B4-7BD1-4C86-A912-E540AC2EC49D}"/>
                    </a:ext>
                  </a:extLst>
                </p:cNvPr>
                <p:cNvSpPr/>
                <p:nvPr/>
              </p:nvSpPr>
              <p:spPr>
                <a:xfrm>
                  <a:off x="3969333" y="4097067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D955EFA-3488-4081-9240-CA9E5EB50938}"/>
                    </a:ext>
                  </a:extLst>
                </p:cNvPr>
                <p:cNvSpPr/>
                <p:nvPr/>
              </p:nvSpPr>
              <p:spPr>
                <a:xfrm>
                  <a:off x="3969333" y="4341942"/>
                  <a:ext cx="3115985" cy="69430"/>
                </a:xfrm>
                <a:prstGeom prst="rect">
                  <a:avLst/>
                </a:prstGeom>
                <a:solidFill>
                  <a:srgbClr val="DADB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950BAAF-23F6-419D-8380-BADA997D0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575" b="78636" l="7188" r="31924">
                          <a14:foregroundMark x1="10655" y1="27508" x2="10655" y2="27508"/>
                          <a14:foregroundMark x1="19070" y1="20575" x2="19070" y2="20575"/>
                          <a14:foregroundMark x1="26089" y1="67362" x2="26089" y2="67362"/>
                          <a14:foregroundMark x1="12135" y1="69391" x2="12135" y2="69391"/>
                          <a14:foregroundMark x1="13192" y1="78636" x2="13192" y2="78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0" t="16878" r="64917" b="17299"/>
            <a:stretch/>
          </p:blipFill>
          <p:spPr>
            <a:xfrm flipH="1">
              <a:off x="7353909" y="3478332"/>
              <a:ext cx="1250944" cy="154278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8814B3-3329-499D-A487-DB5F929F52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88" b="91388" l="9968" r="89992">
                          <a14:foregroundMark x1="19817" y1="91388" x2="19817" y2="91388"/>
                          <a14:foregroundMark x1="30742" y1="91148" x2="30742" y2="91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7" t="32357" r="56407" b="1056"/>
            <a:stretch/>
          </p:blipFill>
          <p:spPr>
            <a:xfrm flipH="1">
              <a:off x="8282129" y="2929945"/>
              <a:ext cx="2792601" cy="395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58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409685-2D38-48F4-A952-CB5C407D74CB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solidFill>
            <a:srgbClr val="FFD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9FFA61F5-95DE-470A-BBAD-524F11DF63C0}"/>
              </a:ext>
            </a:extLst>
          </p:cNvPr>
          <p:cNvSpPr/>
          <p:nvPr/>
        </p:nvSpPr>
        <p:spPr>
          <a:xfrm>
            <a:off x="-330872" y="0"/>
            <a:ext cx="13691272" cy="6916994"/>
          </a:xfrm>
          <a:prstGeom prst="flowChartInputOutput">
            <a:avLst/>
          </a:prstGeom>
          <a:solidFill>
            <a:srgbClr val="FF8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3DCA5BC6-5AD2-447D-B670-779E03483D7A}"/>
              </a:ext>
            </a:extLst>
          </p:cNvPr>
          <p:cNvSpPr/>
          <p:nvPr/>
        </p:nvSpPr>
        <p:spPr>
          <a:xfrm>
            <a:off x="-977900" y="285884"/>
            <a:ext cx="13691272" cy="691699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4E04A68-AFB4-4685-911D-D3E6B7F8506A}"/>
              </a:ext>
            </a:extLst>
          </p:cNvPr>
          <p:cNvSpPr/>
          <p:nvPr/>
        </p:nvSpPr>
        <p:spPr>
          <a:xfrm>
            <a:off x="-3885054" y="957718"/>
            <a:ext cx="11622107" cy="1482573"/>
          </a:xfrm>
          <a:prstGeom prst="roundRect">
            <a:avLst/>
          </a:prstGeom>
          <a:solidFill>
            <a:srgbClr val="FF8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0D19277-8BAB-4019-A9E0-9217BB0CAF86}"/>
              </a:ext>
            </a:extLst>
          </p:cNvPr>
          <p:cNvSpPr/>
          <p:nvPr/>
        </p:nvSpPr>
        <p:spPr>
          <a:xfrm>
            <a:off x="-3999567" y="708606"/>
            <a:ext cx="11622107" cy="1482573"/>
          </a:xfrm>
          <a:prstGeom prst="roundRect">
            <a:avLst/>
          </a:prstGeom>
          <a:solidFill>
            <a:srgbClr val="FF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12CBB-A6A1-4009-85DF-D8CF18C7F7BF}"/>
              </a:ext>
            </a:extLst>
          </p:cNvPr>
          <p:cNvSpPr txBox="1"/>
          <p:nvPr/>
        </p:nvSpPr>
        <p:spPr>
          <a:xfrm>
            <a:off x="1609907" y="1095179"/>
            <a:ext cx="7168896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สื่อที่ใช้ในการนำเสนอ</a:t>
            </a:r>
            <a:endParaRPr lang="en-US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24E08-8C3D-442E-9767-F7816885682E}"/>
              </a:ext>
            </a:extLst>
          </p:cNvPr>
          <p:cNvSpPr txBox="1"/>
          <p:nvPr/>
        </p:nvSpPr>
        <p:spPr>
          <a:xfrm>
            <a:off x="489101" y="339234"/>
            <a:ext cx="834026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38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2</a:t>
            </a:r>
            <a:endParaRPr lang="en-US" sz="88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DD80C-E23E-4E1E-ABED-C1EE6E010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97" y="2591402"/>
            <a:ext cx="6042805" cy="40229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C4E51AC-5AD2-4C31-96CA-A88941F29B58}"/>
              </a:ext>
            </a:extLst>
          </p:cNvPr>
          <p:cNvGrpSpPr/>
          <p:nvPr/>
        </p:nvGrpSpPr>
        <p:grpSpPr>
          <a:xfrm>
            <a:off x="4922442" y="2440291"/>
            <a:ext cx="6615543" cy="4110993"/>
            <a:chOff x="2883541" y="1867814"/>
            <a:chExt cx="6382379" cy="4121819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080DA7B3-8E8A-4496-8C3B-79083E15F42E}"/>
                </a:ext>
              </a:extLst>
            </p:cNvPr>
            <p:cNvSpPr/>
            <p:nvPr/>
          </p:nvSpPr>
          <p:spPr>
            <a:xfrm>
              <a:off x="2883541" y="2299288"/>
              <a:ext cx="6382379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  <a:gd name="connsiteX0" fmla="*/ 90396 w 6382379"/>
                <a:gd name="connsiteY0" fmla="*/ 142240 h 2744017"/>
                <a:gd name="connsiteX1" fmla="*/ 6382379 w 6382379"/>
                <a:gd name="connsiteY1" fmla="*/ 0 h 2744017"/>
                <a:gd name="connsiteX2" fmla="*/ 6077579 w 6382379"/>
                <a:gd name="connsiteY2" fmla="*/ 2744017 h 2744017"/>
                <a:gd name="connsiteX3" fmla="*/ 87 w 6382379"/>
                <a:gd name="connsiteY3" fmla="*/ 2490017 h 2744017"/>
                <a:gd name="connsiteX4" fmla="*/ 90396 w 6382379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79" h="2744017">
                  <a:moveTo>
                    <a:pt x="90396" y="142240"/>
                  </a:moveTo>
                  <a:lnTo>
                    <a:pt x="6382379" y="0"/>
                  </a:lnTo>
                  <a:lnTo>
                    <a:pt x="6077579" y="2744017"/>
                  </a:lnTo>
                  <a:lnTo>
                    <a:pt x="87" y="2490017"/>
                  </a:lnTo>
                  <a:cubicBezTo>
                    <a:pt x="-3300" y="1707425"/>
                    <a:pt x="93783" y="924832"/>
                    <a:pt x="90396" y="142240"/>
                  </a:cubicBez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3CBD79-99C1-40A5-88CA-AF1E88984274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A95BDF-0C46-43E1-B3C1-0EB13C9BB776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238572" y="3321198"/>
            <a:ext cx="6096000" cy="19073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การเลือกสื่อต้องเหมาะกับสถานที่ที่ใช้จัดกิจกรรม ไม่ว่าจะเป็นกิจกรรมกลางแจ้งหรือกิจกรรมในอาคาร ก็ต้องเลือกใช้สื่อต่าง ๆ เหล่านี้ให้เหมาะสม	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665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A9097C-C102-4135-B635-CA803C348778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solidFill>
            <a:srgbClr val="FFD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64DC714D-C091-4B77-ABE2-57D847834350}"/>
              </a:ext>
            </a:extLst>
          </p:cNvPr>
          <p:cNvSpPr/>
          <p:nvPr/>
        </p:nvSpPr>
        <p:spPr>
          <a:xfrm>
            <a:off x="-330872" y="0"/>
            <a:ext cx="13691272" cy="6916994"/>
          </a:xfrm>
          <a:prstGeom prst="flowChartInputOutput">
            <a:avLst/>
          </a:prstGeom>
          <a:solidFill>
            <a:srgbClr val="FF8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E7FD8771-CFDE-4407-8D61-953EC01C7107}"/>
              </a:ext>
            </a:extLst>
          </p:cNvPr>
          <p:cNvSpPr/>
          <p:nvPr/>
        </p:nvSpPr>
        <p:spPr>
          <a:xfrm>
            <a:off x="-977900" y="285884"/>
            <a:ext cx="13691272" cy="691699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67AB6A-5E76-40CB-8349-70D7F8E5D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92" y="2069908"/>
            <a:ext cx="7505487" cy="5003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569511"/>
            <a:ext cx="6096000" cy="1936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รูปภาพ แผ่นชาร์ต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เสียงเพลง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อุปกรณ์เล่นเกม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-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การสื่อสารผ่านทาง </a:t>
            </a: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Line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4E9F40-4DAC-4277-8A74-58A474B723DF}"/>
              </a:ext>
            </a:extLst>
          </p:cNvPr>
          <p:cNvSpPr/>
          <p:nvPr/>
        </p:nvSpPr>
        <p:spPr>
          <a:xfrm>
            <a:off x="3893541" y="692124"/>
            <a:ext cx="289560" cy="294837"/>
          </a:xfrm>
          <a:prstGeom prst="ellipse">
            <a:avLst/>
          </a:prstGeom>
          <a:solidFill>
            <a:srgbClr val="0C80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F3F9C2-06DA-4D1E-B34F-F96225F422DB}"/>
              </a:ext>
            </a:extLst>
          </p:cNvPr>
          <p:cNvSpPr/>
          <p:nvPr/>
        </p:nvSpPr>
        <p:spPr>
          <a:xfrm>
            <a:off x="3893541" y="1132221"/>
            <a:ext cx="289560" cy="294837"/>
          </a:xfrm>
          <a:prstGeom prst="ellipse">
            <a:avLst/>
          </a:prstGeom>
          <a:solidFill>
            <a:srgbClr val="10C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904485-1EAA-472F-B251-5E659FE19FC7}"/>
              </a:ext>
            </a:extLst>
          </p:cNvPr>
          <p:cNvSpPr/>
          <p:nvPr/>
        </p:nvSpPr>
        <p:spPr>
          <a:xfrm>
            <a:off x="3893541" y="1629811"/>
            <a:ext cx="289560" cy="294837"/>
          </a:xfrm>
          <a:prstGeom prst="ellipse">
            <a:avLst/>
          </a:prstGeom>
          <a:solidFill>
            <a:srgbClr val="4FE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6F9E94-474F-4E52-B0E7-315BBF3DC0C6}"/>
              </a:ext>
            </a:extLst>
          </p:cNvPr>
          <p:cNvSpPr/>
          <p:nvPr/>
        </p:nvSpPr>
        <p:spPr>
          <a:xfrm>
            <a:off x="3893541" y="2069908"/>
            <a:ext cx="289560" cy="294837"/>
          </a:xfrm>
          <a:prstGeom prst="ellipse">
            <a:avLst/>
          </a:prstGeom>
          <a:solidFill>
            <a:srgbClr val="CCF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3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B97BE0-37D0-4780-AD5F-748ACCCB788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29D39F-8677-4118-8F14-7900FEF3E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8D5EF0-6C14-40A2-9916-1C8809CCD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22"/>
            <a:stretch/>
          </p:blipFill>
          <p:spPr>
            <a:xfrm>
              <a:off x="6858000" y="0"/>
              <a:ext cx="5334000" cy="68580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E1ADD59-687E-44DB-8307-5DAE12249DB4}"/>
              </a:ext>
            </a:extLst>
          </p:cNvPr>
          <p:cNvSpPr/>
          <p:nvPr/>
        </p:nvSpPr>
        <p:spPr>
          <a:xfrm>
            <a:off x="83518" y="2269939"/>
            <a:ext cx="447440" cy="459506"/>
          </a:xfrm>
          <a:prstGeom prst="ellipse">
            <a:avLst/>
          </a:prstGeom>
          <a:solidFill>
            <a:srgbClr val="FFD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675814-9AF5-4761-837C-38D91DFF86D2}"/>
              </a:ext>
            </a:extLst>
          </p:cNvPr>
          <p:cNvSpPr/>
          <p:nvPr/>
        </p:nvSpPr>
        <p:spPr>
          <a:xfrm rot="888602">
            <a:off x="-601589" y="5899967"/>
            <a:ext cx="1916066" cy="1916066"/>
          </a:xfrm>
          <a:prstGeom prst="roundRect">
            <a:avLst>
              <a:gd name="adj" fmla="val 19405"/>
            </a:avLst>
          </a:prstGeom>
          <a:noFill/>
          <a:ln w="177800">
            <a:solidFill>
              <a:srgbClr val="FF6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0D59CA-95A1-416D-931C-9C78DD6C94DD}"/>
              </a:ext>
            </a:extLst>
          </p:cNvPr>
          <p:cNvSpPr/>
          <p:nvPr/>
        </p:nvSpPr>
        <p:spPr>
          <a:xfrm rot="3085308">
            <a:off x="10855017" y="-798736"/>
            <a:ext cx="1916066" cy="1916066"/>
          </a:xfrm>
          <a:prstGeom prst="roundRect">
            <a:avLst>
              <a:gd name="adj" fmla="val 22825"/>
            </a:avLst>
          </a:prstGeom>
          <a:solidFill>
            <a:srgbClr val="FF65A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DCB312-B032-455E-B3C1-380230E548E6}"/>
              </a:ext>
            </a:extLst>
          </p:cNvPr>
          <p:cNvSpPr/>
          <p:nvPr/>
        </p:nvSpPr>
        <p:spPr>
          <a:xfrm rot="1800000">
            <a:off x="11026172" y="5709429"/>
            <a:ext cx="1679659" cy="1645876"/>
          </a:xfrm>
          <a:prstGeom prst="roundRect">
            <a:avLst>
              <a:gd name="adj" fmla="val 18156"/>
            </a:avLst>
          </a:prstGeom>
          <a:solidFill>
            <a:srgbClr val="8EC2F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6ABABA-2C24-43D6-A713-53D3630EDF40}"/>
              </a:ext>
            </a:extLst>
          </p:cNvPr>
          <p:cNvSpPr/>
          <p:nvPr/>
        </p:nvSpPr>
        <p:spPr>
          <a:xfrm rot="1800000">
            <a:off x="921016" y="-87163"/>
            <a:ext cx="494040" cy="494040"/>
          </a:xfrm>
          <a:prstGeom prst="roundRect">
            <a:avLst>
              <a:gd name="adj" fmla="val 25806"/>
            </a:avLst>
          </a:prstGeom>
          <a:solidFill>
            <a:srgbClr val="FF65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65F966-BB79-4386-86D8-389017EE9C02}"/>
              </a:ext>
            </a:extLst>
          </p:cNvPr>
          <p:cNvSpPr/>
          <p:nvPr/>
        </p:nvSpPr>
        <p:spPr>
          <a:xfrm rot="1800000">
            <a:off x="544149" y="-20339"/>
            <a:ext cx="494040" cy="494040"/>
          </a:xfrm>
          <a:prstGeom prst="roundRect">
            <a:avLst>
              <a:gd name="adj" fmla="val 25806"/>
            </a:avLst>
          </a:prstGeom>
          <a:noFill/>
          <a:ln w="76200">
            <a:solidFill>
              <a:srgbClr val="CEE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0D259E-4C65-482D-896D-05C5BD6FB1F4}"/>
              </a:ext>
            </a:extLst>
          </p:cNvPr>
          <p:cNvSpPr/>
          <p:nvPr/>
        </p:nvSpPr>
        <p:spPr>
          <a:xfrm rot="1800000">
            <a:off x="10741012" y="2604438"/>
            <a:ext cx="422937" cy="422937"/>
          </a:xfrm>
          <a:prstGeom prst="roundRect">
            <a:avLst>
              <a:gd name="adj" fmla="val 25806"/>
            </a:avLst>
          </a:prstGeom>
          <a:noFill/>
          <a:ln w="76200">
            <a:solidFill>
              <a:srgbClr val="CEE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775571-E68E-4958-9F8D-72F649CA5EF4}"/>
              </a:ext>
            </a:extLst>
          </p:cNvPr>
          <p:cNvSpPr/>
          <p:nvPr/>
        </p:nvSpPr>
        <p:spPr>
          <a:xfrm>
            <a:off x="9197848" y="6205627"/>
            <a:ext cx="429394" cy="429394"/>
          </a:xfrm>
          <a:prstGeom prst="ellipse">
            <a:avLst/>
          </a:prstGeom>
          <a:solidFill>
            <a:srgbClr val="FF6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0A00592-2810-4128-86D6-893C665D0380}"/>
              </a:ext>
            </a:extLst>
          </p:cNvPr>
          <p:cNvSpPr/>
          <p:nvPr/>
        </p:nvSpPr>
        <p:spPr>
          <a:xfrm>
            <a:off x="6721932" y="3603521"/>
            <a:ext cx="136068" cy="136068"/>
          </a:xfrm>
          <a:prstGeom prst="ellipse">
            <a:avLst/>
          </a:prstGeom>
          <a:solidFill>
            <a:srgbClr val="FFD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8BFFA9-9777-4E90-AE66-ED682E538698}"/>
              </a:ext>
            </a:extLst>
          </p:cNvPr>
          <p:cNvSpPr/>
          <p:nvPr/>
        </p:nvSpPr>
        <p:spPr>
          <a:xfrm>
            <a:off x="1801613" y="6242424"/>
            <a:ext cx="382362" cy="382362"/>
          </a:xfrm>
          <a:prstGeom prst="ellipse">
            <a:avLst/>
          </a:prstGeom>
          <a:solidFill>
            <a:srgbClr val="CEE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275F3-38D7-4B32-9B53-1E085C31DF99}"/>
              </a:ext>
            </a:extLst>
          </p:cNvPr>
          <p:cNvSpPr/>
          <p:nvPr/>
        </p:nvSpPr>
        <p:spPr>
          <a:xfrm>
            <a:off x="3321651" y="5814561"/>
            <a:ext cx="142909" cy="142909"/>
          </a:xfrm>
          <a:prstGeom prst="ellipse">
            <a:avLst/>
          </a:prstGeom>
          <a:solidFill>
            <a:srgbClr val="FF6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3A1709-A776-4B8D-9E56-1FF7F06BD0DB}"/>
              </a:ext>
            </a:extLst>
          </p:cNvPr>
          <p:cNvGrpSpPr/>
          <p:nvPr/>
        </p:nvGrpSpPr>
        <p:grpSpPr>
          <a:xfrm>
            <a:off x="1024061" y="1217797"/>
            <a:ext cx="4250932" cy="2910392"/>
            <a:chOff x="1333896" y="821330"/>
            <a:chExt cx="4250932" cy="291039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F33D3DA-74D4-4853-B65A-735EA86B2F47}"/>
                </a:ext>
              </a:extLst>
            </p:cNvPr>
            <p:cNvSpPr/>
            <p:nvPr/>
          </p:nvSpPr>
          <p:spPr>
            <a:xfrm rot="5400000">
              <a:off x="2413888" y="560783"/>
              <a:ext cx="2409375" cy="3932504"/>
            </a:xfrm>
            <a:prstGeom prst="roundRect">
              <a:avLst>
                <a:gd name="adj" fmla="val 11552"/>
              </a:avLst>
            </a:prstGeom>
            <a:solidFill>
              <a:srgbClr val="CEE3FE"/>
            </a:solidFill>
            <a:ln w="76200">
              <a:solidFill>
                <a:srgbClr val="CEE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109970" y="1660805"/>
              <a:ext cx="3436282" cy="190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1. </a:t>
              </a:r>
              <a:r>
                <a:rPr lang="th-TH" dirty="0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ทักษะการพูด</a:t>
              </a:r>
              <a:endPara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2. </a:t>
              </a:r>
              <a:r>
                <a:rPr lang="th-TH" dirty="0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ทักษะการสื่อสาร</a:t>
              </a:r>
              <a:endPara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3. </a:t>
              </a:r>
              <a:r>
                <a:rPr lang="th-TH" dirty="0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ทักษะการเล่าเรื่อง</a:t>
              </a:r>
              <a:endPara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4. </a:t>
              </a:r>
              <a:r>
                <a:rPr lang="th-TH" dirty="0">
                  <a:solidFill>
                    <a:schemeClr val="bg2">
                      <a:lumMod val="25000"/>
                    </a:schemeClr>
                  </a:solidFill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ทักษะการนำเสนอ</a:t>
              </a:r>
              <a:endParaRPr lang="en-US" sz="1800" dirty="0">
                <a:solidFill>
                  <a:schemeClr val="bg2">
                    <a:lumMod val="25000"/>
                  </a:schemeClr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D5A823A-F42B-4114-9E58-14EBA9CCDFA0}"/>
                </a:ext>
              </a:extLst>
            </p:cNvPr>
            <p:cNvSpPr/>
            <p:nvPr/>
          </p:nvSpPr>
          <p:spPr>
            <a:xfrm rot="5400000">
              <a:off x="2714601" y="-559375"/>
              <a:ext cx="674872" cy="3436281"/>
            </a:xfrm>
            <a:prstGeom prst="roundRect">
              <a:avLst>
                <a:gd name="adj" fmla="val 25806"/>
              </a:avLst>
            </a:prstGeom>
            <a:solidFill>
              <a:schemeClr val="bg1"/>
            </a:solidFill>
            <a:ln w="76200">
              <a:solidFill>
                <a:srgbClr val="CEE3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10A1F3-A0FF-47FB-89FE-060A11499525}"/>
                </a:ext>
              </a:extLst>
            </p:cNvPr>
            <p:cNvSpPr txBox="1"/>
            <p:nvPr/>
          </p:nvSpPr>
          <p:spPr>
            <a:xfrm>
              <a:off x="1728129" y="894826"/>
              <a:ext cx="2647815" cy="52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b="1" dirty="0">
                  <a:solidFill>
                    <a:schemeClr val="bg2">
                      <a:lumMod val="25000"/>
                    </a:schemeClr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สาระการเรียนรู้</a:t>
              </a:r>
              <a:endParaRPr lang="en-US" sz="1800" b="1" dirty="0">
                <a:solidFill>
                  <a:schemeClr val="bg2">
                    <a:lumMod val="25000"/>
                  </a:schemeClr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101B733-213A-42CC-AAD6-8F5DEB8D9718}"/>
                </a:ext>
              </a:extLst>
            </p:cNvPr>
            <p:cNvSpPr/>
            <p:nvPr/>
          </p:nvSpPr>
          <p:spPr>
            <a:xfrm>
              <a:off x="1885599" y="1820238"/>
              <a:ext cx="214390" cy="220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A160CA-0618-4E3E-BC88-991A25AA78F1}"/>
                </a:ext>
              </a:extLst>
            </p:cNvPr>
            <p:cNvSpPr/>
            <p:nvPr/>
          </p:nvSpPr>
          <p:spPr>
            <a:xfrm>
              <a:off x="1885599" y="2269939"/>
              <a:ext cx="214390" cy="220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250AFA6-06DD-4158-B04C-149FE6A13A8A}"/>
                </a:ext>
              </a:extLst>
            </p:cNvPr>
            <p:cNvSpPr/>
            <p:nvPr/>
          </p:nvSpPr>
          <p:spPr>
            <a:xfrm>
              <a:off x="1885599" y="2722224"/>
              <a:ext cx="214390" cy="220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59969D-58B5-440F-83D6-82415A8B64CB}"/>
                </a:ext>
              </a:extLst>
            </p:cNvPr>
            <p:cNvSpPr/>
            <p:nvPr/>
          </p:nvSpPr>
          <p:spPr>
            <a:xfrm>
              <a:off x="1885599" y="3153005"/>
              <a:ext cx="214390" cy="220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BE9690D-3ADC-4B9E-9AC7-56D6E42CB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7604" r="65786" b="47672"/>
          <a:stretch/>
        </p:blipFill>
        <p:spPr>
          <a:xfrm>
            <a:off x="4693552" y="1318078"/>
            <a:ext cx="7619468" cy="56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381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1BD4A9-CBF4-4F73-9275-C7850BE87BB9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solidFill>
            <a:srgbClr val="FFD3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73386C0C-A852-4952-9A79-C44AEC0398A9}"/>
              </a:ext>
            </a:extLst>
          </p:cNvPr>
          <p:cNvSpPr/>
          <p:nvPr/>
        </p:nvSpPr>
        <p:spPr>
          <a:xfrm>
            <a:off x="-330872" y="0"/>
            <a:ext cx="13691272" cy="6916994"/>
          </a:xfrm>
          <a:prstGeom prst="flowChartInputOutput">
            <a:avLst/>
          </a:prstGeom>
          <a:solidFill>
            <a:srgbClr val="FF8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Flowchart: Data 4">
            <a:extLst>
              <a:ext uri="{FF2B5EF4-FFF2-40B4-BE49-F238E27FC236}">
                <a16:creationId xmlns:a16="http://schemas.microsoft.com/office/drawing/2014/main" id="{38886DF9-39E0-465C-8EC0-A101DF5A68AD}"/>
              </a:ext>
            </a:extLst>
          </p:cNvPr>
          <p:cNvSpPr/>
          <p:nvPr/>
        </p:nvSpPr>
        <p:spPr>
          <a:xfrm>
            <a:off x="-977900" y="285884"/>
            <a:ext cx="13691272" cy="6916994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4A6EB86-C6FB-4D56-AB54-A88B9D1E04EB}"/>
              </a:ext>
            </a:extLst>
          </p:cNvPr>
          <p:cNvSpPr/>
          <p:nvPr/>
        </p:nvSpPr>
        <p:spPr>
          <a:xfrm>
            <a:off x="-3885054" y="957718"/>
            <a:ext cx="11622107" cy="1482573"/>
          </a:xfrm>
          <a:prstGeom prst="roundRect">
            <a:avLst/>
          </a:prstGeom>
          <a:solidFill>
            <a:srgbClr val="FF8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E77319B9-30DD-4280-B445-E08207D5FAB9}"/>
              </a:ext>
            </a:extLst>
          </p:cNvPr>
          <p:cNvSpPr/>
          <p:nvPr/>
        </p:nvSpPr>
        <p:spPr>
          <a:xfrm>
            <a:off x="-3999567" y="708606"/>
            <a:ext cx="11622107" cy="1482573"/>
          </a:xfrm>
          <a:prstGeom prst="roundRect">
            <a:avLst/>
          </a:prstGeom>
          <a:solidFill>
            <a:srgbClr val="FFA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79B67-3B19-49FC-B6E0-C7E9C5E5F97D}"/>
              </a:ext>
            </a:extLst>
          </p:cNvPr>
          <p:cNvSpPr txBox="1"/>
          <p:nvPr/>
        </p:nvSpPr>
        <p:spPr>
          <a:xfrm>
            <a:off x="1215185" y="1095178"/>
            <a:ext cx="7168896" cy="709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40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    ไหวพริบของผู้นำเสนอ</a:t>
            </a:r>
            <a:endParaRPr lang="en-US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0170A-9EF9-4804-9304-5B59CFEA059A}"/>
              </a:ext>
            </a:extLst>
          </p:cNvPr>
          <p:cNvSpPr txBox="1"/>
          <p:nvPr/>
        </p:nvSpPr>
        <p:spPr>
          <a:xfrm>
            <a:off x="489101" y="339234"/>
            <a:ext cx="834026" cy="222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3800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3</a:t>
            </a:r>
            <a:endParaRPr lang="en-US" sz="88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9A7B08-36CD-4E3F-ACBA-CAF4CE393926}"/>
              </a:ext>
            </a:extLst>
          </p:cNvPr>
          <p:cNvGrpSpPr/>
          <p:nvPr/>
        </p:nvGrpSpPr>
        <p:grpSpPr>
          <a:xfrm>
            <a:off x="5778679" y="983673"/>
            <a:ext cx="6161234" cy="4259041"/>
            <a:chOff x="-66958" y="572039"/>
            <a:chExt cx="6161234" cy="425904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AF111C5-176B-455C-953F-171E37521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89941" l="6348" r="93506">
                          <a14:foregroundMark x1="15820" y1="75635" x2="24170" y2="76563"/>
                          <a14:foregroundMark x1="24170" y1="76563" x2="28613" y2="78418"/>
                          <a14:foregroundMark x1="64795" y1="81201" x2="80371" y2="81201"/>
                          <a14:foregroundMark x1="79443" y1="71387" x2="89063" y2="65967"/>
                          <a14:foregroundMark x1="6396" y1="78027" x2="6396" y2="78027"/>
                          <a14:foregroundMark x1="93506" y1="67090" x2="93506" y2="67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135"/>
            <a:stretch/>
          </p:blipFill>
          <p:spPr>
            <a:xfrm>
              <a:off x="-66958" y="572039"/>
              <a:ext cx="5071573" cy="384756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D86E5A-6317-4E06-9110-44BAB4626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116" y="883920"/>
              <a:ext cx="3947160" cy="394716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A204C0E-4E5F-46A5-AB74-32B0EDD41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38" b="94199" l="29545" r="49203">
                        <a14:foregroundMark x1="37121" y1="47249" x2="43740" y2="47847"/>
                        <a14:foregroundMark x1="43740" y1="47847" x2="45614" y2="51615"/>
                        <a14:foregroundMark x1="38756" y1="44438" x2="38756" y2="44438"/>
                        <a14:foregroundMark x1="29585" y1="56280" x2="29585" y2="56280"/>
                        <a14:foregroundMark x1="49203" y1="71950" x2="49203" y2="7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2225" r="48365"/>
          <a:stretch/>
        </p:blipFill>
        <p:spPr>
          <a:xfrm>
            <a:off x="7926100" y="3726059"/>
            <a:ext cx="4070116" cy="64337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D47E4-94DF-4B6C-B090-0628D8F0B296}"/>
              </a:ext>
            </a:extLst>
          </p:cNvPr>
          <p:cNvGrpSpPr/>
          <p:nvPr/>
        </p:nvGrpSpPr>
        <p:grpSpPr>
          <a:xfrm>
            <a:off x="628234" y="2662381"/>
            <a:ext cx="6615543" cy="4110993"/>
            <a:chOff x="2883541" y="1867814"/>
            <a:chExt cx="6382379" cy="4121819"/>
          </a:xfrm>
        </p:grpSpPr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7E8AE4E1-B133-4A0E-8F11-A221A99AFDCB}"/>
                </a:ext>
              </a:extLst>
            </p:cNvPr>
            <p:cNvSpPr/>
            <p:nvPr/>
          </p:nvSpPr>
          <p:spPr>
            <a:xfrm>
              <a:off x="2883541" y="2299288"/>
              <a:ext cx="6382379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  <a:gd name="connsiteX0" fmla="*/ 90396 w 6382379"/>
                <a:gd name="connsiteY0" fmla="*/ 142240 h 2744017"/>
                <a:gd name="connsiteX1" fmla="*/ 6382379 w 6382379"/>
                <a:gd name="connsiteY1" fmla="*/ 0 h 2744017"/>
                <a:gd name="connsiteX2" fmla="*/ 6077579 w 6382379"/>
                <a:gd name="connsiteY2" fmla="*/ 2744017 h 2744017"/>
                <a:gd name="connsiteX3" fmla="*/ 87 w 6382379"/>
                <a:gd name="connsiteY3" fmla="*/ 2490017 h 2744017"/>
                <a:gd name="connsiteX4" fmla="*/ 90396 w 6382379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379" h="2744017">
                  <a:moveTo>
                    <a:pt x="90396" y="142240"/>
                  </a:moveTo>
                  <a:lnTo>
                    <a:pt x="6382379" y="0"/>
                  </a:lnTo>
                  <a:lnTo>
                    <a:pt x="6077579" y="2744017"/>
                  </a:lnTo>
                  <a:lnTo>
                    <a:pt x="87" y="2490017"/>
                  </a:lnTo>
                  <a:cubicBezTo>
                    <a:pt x="-3300" y="1707425"/>
                    <a:pt x="93783" y="924832"/>
                    <a:pt x="90396" y="142240"/>
                  </a:cubicBez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E1A48C-8A5C-4B6D-BDD4-85F5A74502F3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BA38B0-9694-4D90-A8B1-F9A2F97E413E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59336" y="3276924"/>
            <a:ext cx="6096000" cy="23684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	ผู้นำต้องตรวจสอบทุกอย่าง และเตรียมความพร้อมก่อนการดำเนินการ ในกรณีที่เกิดปัญหาต้องมีความสามารถในการแก้ปัญหาเฉพาะหน้า เพื่อให้กิจกรรมดำเนินต่อไปได้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78056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B218B6-E706-4187-81EC-8FFD0CD48E5F}"/>
              </a:ext>
            </a:extLst>
          </p:cNvPr>
          <p:cNvSpPr/>
          <p:nvPr/>
        </p:nvSpPr>
        <p:spPr>
          <a:xfrm>
            <a:off x="-1920" y="0"/>
            <a:ext cx="12193920" cy="6858000"/>
          </a:xfrm>
          <a:prstGeom prst="rect">
            <a:avLst/>
          </a:prstGeom>
          <a:solidFill>
            <a:srgbClr val="FBB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11371-E4CB-4934-A685-205A72E311B3}"/>
              </a:ext>
            </a:extLst>
          </p:cNvPr>
          <p:cNvSpPr/>
          <p:nvPr/>
        </p:nvSpPr>
        <p:spPr>
          <a:xfrm>
            <a:off x="827107" y="584662"/>
            <a:ext cx="11176000" cy="6154663"/>
          </a:xfrm>
          <a:prstGeom prst="rect">
            <a:avLst/>
          </a:prstGeom>
          <a:solidFill>
            <a:srgbClr val="F96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5ECE3A-BC04-4D8C-BF71-290961691E95}"/>
              </a:ext>
            </a:extLst>
          </p:cNvPr>
          <p:cNvSpPr/>
          <p:nvPr/>
        </p:nvSpPr>
        <p:spPr>
          <a:xfrm>
            <a:off x="381000" y="266700"/>
            <a:ext cx="11176000" cy="620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3A96D1-9E25-45C2-9705-7C0889847710}"/>
              </a:ext>
            </a:extLst>
          </p:cNvPr>
          <p:cNvGrpSpPr/>
          <p:nvPr/>
        </p:nvGrpSpPr>
        <p:grpSpPr>
          <a:xfrm>
            <a:off x="-403255" y="632583"/>
            <a:ext cx="6180185" cy="1255881"/>
            <a:chOff x="-533945" y="540501"/>
            <a:chExt cx="11930665" cy="974620"/>
          </a:xfrm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32152CFB-E1C0-4B33-B9BF-606413A2E954}"/>
                </a:ext>
              </a:extLst>
            </p:cNvPr>
            <p:cNvSpPr/>
            <p:nvPr/>
          </p:nvSpPr>
          <p:spPr>
            <a:xfrm>
              <a:off x="-225388" y="666185"/>
              <a:ext cx="11622108" cy="848936"/>
            </a:xfrm>
            <a:prstGeom prst="roundRect">
              <a:avLst/>
            </a:prstGeom>
            <a:solidFill>
              <a:srgbClr val="42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D01345C5-EEC0-4BA8-9A27-9D046F98FBA8}"/>
                </a:ext>
              </a:extLst>
            </p:cNvPr>
            <p:cNvSpPr/>
            <p:nvPr/>
          </p:nvSpPr>
          <p:spPr>
            <a:xfrm>
              <a:off x="-533945" y="540501"/>
              <a:ext cx="11622107" cy="848936"/>
            </a:xfrm>
            <a:prstGeom prst="roundRect">
              <a:avLst/>
            </a:prstGeom>
            <a:solidFill>
              <a:srgbClr val="206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87CABB-BECA-4D01-A8F9-EE876C079965}"/>
                </a:ext>
              </a:extLst>
            </p:cNvPr>
            <p:cNvSpPr txBox="1"/>
            <p:nvPr/>
          </p:nvSpPr>
          <p:spPr>
            <a:xfrm>
              <a:off x="486749" y="61102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h-TH" sz="4000" dirty="0">
                <a:solidFill>
                  <a:schemeClr val="bg1"/>
                </a:solidFill>
                <a:latin typeface="Bai Jamjuree bold" panose="00000800000000000000" pitchFamily="2" charset="-34"/>
                <a:cs typeface="Bai Jamjuree bold" panose="00000800000000000000" pitchFamily="2" charset="-3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266931-6767-46A2-AD57-9122D29EC5D9}"/>
              </a:ext>
            </a:extLst>
          </p:cNvPr>
          <p:cNvSpPr txBox="1"/>
          <p:nvPr/>
        </p:nvSpPr>
        <p:spPr>
          <a:xfrm>
            <a:off x="802170" y="628589"/>
            <a:ext cx="6294268" cy="1032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ai Jamjuree" panose="00000500000000000000" pitchFamily="2" charset="-34"/>
              </a:rPr>
              <a:t>ทักษะการพูด</a:t>
            </a:r>
            <a:endParaRPr lang="en-US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78CB7B-EE28-4932-8FC3-52CE4ABC013D}"/>
              </a:ext>
            </a:extLst>
          </p:cNvPr>
          <p:cNvGrpSpPr/>
          <p:nvPr/>
        </p:nvGrpSpPr>
        <p:grpSpPr>
          <a:xfrm>
            <a:off x="5138697" y="2004567"/>
            <a:ext cx="6443240" cy="4468058"/>
            <a:chOff x="4656881" y="2185137"/>
            <a:chExt cx="6443240" cy="446805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10FF5A-27EB-4BAC-A50D-45FE0A95268E}"/>
                </a:ext>
              </a:extLst>
            </p:cNvPr>
            <p:cNvSpPr/>
            <p:nvPr/>
          </p:nvSpPr>
          <p:spPr>
            <a:xfrm>
              <a:off x="4656881" y="2442014"/>
              <a:ext cx="6443240" cy="3131256"/>
            </a:xfrm>
            <a:custGeom>
              <a:avLst/>
              <a:gdLst>
                <a:gd name="connsiteX0" fmla="*/ 0 w 6096000"/>
                <a:gd name="connsiteY0" fmla="*/ 0 h 2946061"/>
                <a:gd name="connsiteX1" fmla="*/ 6096000 w 6096000"/>
                <a:gd name="connsiteY1" fmla="*/ 0 h 2946061"/>
                <a:gd name="connsiteX2" fmla="*/ 6096000 w 6096000"/>
                <a:gd name="connsiteY2" fmla="*/ 2946061 h 2946061"/>
                <a:gd name="connsiteX3" fmla="*/ 0 w 6096000"/>
                <a:gd name="connsiteY3" fmla="*/ 2946061 h 2946061"/>
                <a:gd name="connsiteX4" fmla="*/ 0 w 6096000"/>
                <a:gd name="connsiteY4" fmla="*/ 0 h 2946061"/>
                <a:gd name="connsiteX0" fmla="*/ 0 w 6385367"/>
                <a:gd name="connsiteY0" fmla="*/ 243069 h 3189130"/>
                <a:gd name="connsiteX1" fmla="*/ 6385367 w 6385367"/>
                <a:gd name="connsiteY1" fmla="*/ 0 h 3189130"/>
                <a:gd name="connsiteX2" fmla="*/ 6096000 w 6385367"/>
                <a:gd name="connsiteY2" fmla="*/ 3189130 h 3189130"/>
                <a:gd name="connsiteX3" fmla="*/ 0 w 6385367"/>
                <a:gd name="connsiteY3" fmla="*/ 3189130 h 3189130"/>
                <a:gd name="connsiteX4" fmla="*/ 0 w 6385367"/>
                <a:gd name="connsiteY4" fmla="*/ 243069 h 3189130"/>
                <a:gd name="connsiteX0" fmla="*/ 0 w 6385367"/>
                <a:gd name="connsiteY0" fmla="*/ 243069 h 3189130"/>
                <a:gd name="connsiteX1" fmla="*/ 6385367 w 6385367"/>
                <a:gd name="connsiteY1" fmla="*/ 0 h 3189130"/>
                <a:gd name="connsiteX2" fmla="*/ 5922380 w 6385367"/>
                <a:gd name="connsiteY2" fmla="*/ 2957637 h 3189130"/>
                <a:gd name="connsiteX3" fmla="*/ 0 w 6385367"/>
                <a:gd name="connsiteY3" fmla="*/ 3189130 h 3189130"/>
                <a:gd name="connsiteX4" fmla="*/ 0 w 6385367"/>
                <a:gd name="connsiteY4" fmla="*/ 243069 h 3189130"/>
                <a:gd name="connsiteX0" fmla="*/ 0 w 6385367"/>
                <a:gd name="connsiteY0" fmla="*/ 243069 h 3339601"/>
                <a:gd name="connsiteX1" fmla="*/ 6385367 w 6385367"/>
                <a:gd name="connsiteY1" fmla="*/ 0 h 3339601"/>
                <a:gd name="connsiteX2" fmla="*/ 6038127 w 6385367"/>
                <a:gd name="connsiteY2" fmla="*/ 3339601 h 3339601"/>
                <a:gd name="connsiteX3" fmla="*/ 0 w 6385367"/>
                <a:gd name="connsiteY3" fmla="*/ 3189130 h 3339601"/>
                <a:gd name="connsiteX4" fmla="*/ 0 w 6385367"/>
                <a:gd name="connsiteY4" fmla="*/ 243069 h 3339601"/>
                <a:gd name="connsiteX0" fmla="*/ 46299 w 6431666"/>
                <a:gd name="connsiteY0" fmla="*/ 243069 h 3339601"/>
                <a:gd name="connsiteX1" fmla="*/ 6431666 w 6431666"/>
                <a:gd name="connsiteY1" fmla="*/ 0 h 3339601"/>
                <a:gd name="connsiteX2" fmla="*/ 6084426 w 6431666"/>
                <a:gd name="connsiteY2" fmla="*/ 3339601 h 3339601"/>
                <a:gd name="connsiteX3" fmla="*/ 0 w 6431666"/>
                <a:gd name="connsiteY3" fmla="*/ 2957637 h 3339601"/>
                <a:gd name="connsiteX4" fmla="*/ 46299 w 6431666"/>
                <a:gd name="connsiteY4" fmla="*/ 243069 h 3339601"/>
                <a:gd name="connsiteX0" fmla="*/ 0 w 6443240"/>
                <a:gd name="connsiteY0" fmla="*/ 324092 h 3339601"/>
                <a:gd name="connsiteX1" fmla="*/ 6443240 w 6443240"/>
                <a:gd name="connsiteY1" fmla="*/ 0 h 3339601"/>
                <a:gd name="connsiteX2" fmla="*/ 6096000 w 6443240"/>
                <a:gd name="connsiteY2" fmla="*/ 3339601 h 3339601"/>
                <a:gd name="connsiteX3" fmla="*/ 11574 w 6443240"/>
                <a:gd name="connsiteY3" fmla="*/ 2957637 h 3339601"/>
                <a:gd name="connsiteX4" fmla="*/ 0 w 6443240"/>
                <a:gd name="connsiteY4" fmla="*/ 324092 h 3339601"/>
                <a:gd name="connsiteX0" fmla="*/ 0 w 6443240"/>
                <a:gd name="connsiteY0" fmla="*/ 324092 h 3131256"/>
                <a:gd name="connsiteX1" fmla="*/ 6443240 w 6443240"/>
                <a:gd name="connsiteY1" fmla="*/ 0 h 3131256"/>
                <a:gd name="connsiteX2" fmla="*/ 6061276 w 6443240"/>
                <a:gd name="connsiteY2" fmla="*/ 3131256 h 3131256"/>
                <a:gd name="connsiteX3" fmla="*/ 11574 w 6443240"/>
                <a:gd name="connsiteY3" fmla="*/ 2957637 h 3131256"/>
                <a:gd name="connsiteX4" fmla="*/ 0 w 6443240"/>
                <a:gd name="connsiteY4" fmla="*/ 324092 h 313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3240" h="3131256">
                  <a:moveTo>
                    <a:pt x="0" y="324092"/>
                  </a:moveTo>
                  <a:lnTo>
                    <a:pt x="6443240" y="0"/>
                  </a:lnTo>
                  <a:lnTo>
                    <a:pt x="6061276" y="3131256"/>
                  </a:lnTo>
                  <a:lnTo>
                    <a:pt x="11574" y="2957637"/>
                  </a:lnTo>
                  <a:lnTo>
                    <a:pt x="0" y="32409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656881" y="2737109"/>
              <a:ext cx="6096000" cy="28361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	ทักษะการพูด เป็นกิจกรรมสำคัญในการสื่อสาร เพื่อให้เกิดความเข้าใจระหว่างบุคคล ทักษะการพูดเป็นเอกลักษณ์เฉพาะบุคคลที่สามารถพัฒนาได้ โดยการเรียนรู้ พัฒนา และฝึกฝนจนเกิดความชำนาญ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944507-85F4-456C-BC7D-6A06C6661C82}"/>
                </a:ext>
              </a:extLst>
            </p:cNvPr>
            <p:cNvSpPr txBox="1"/>
            <p:nvPr/>
          </p:nvSpPr>
          <p:spPr>
            <a:xfrm>
              <a:off x="4723771" y="2185137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A3114F-A5D3-46F7-88C6-3671DD1CE67D}"/>
                </a:ext>
              </a:extLst>
            </p:cNvPr>
            <p:cNvSpPr txBox="1"/>
            <p:nvPr/>
          </p:nvSpPr>
          <p:spPr>
            <a:xfrm>
              <a:off x="9533703" y="5083535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3902108-DF7C-423E-B3C4-F9AA763DF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63968" y="1851534"/>
            <a:ext cx="6759008" cy="48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4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57199F-5F60-4D79-AA62-DBE496F2D01C}"/>
              </a:ext>
            </a:extLst>
          </p:cNvPr>
          <p:cNvSpPr/>
          <p:nvPr/>
        </p:nvSpPr>
        <p:spPr>
          <a:xfrm>
            <a:off x="-1920" y="0"/>
            <a:ext cx="12193920" cy="6858000"/>
          </a:xfrm>
          <a:prstGeom prst="rect">
            <a:avLst/>
          </a:prstGeom>
          <a:solidFill>
            <a:srgbClr val="FBB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DEBDF-547A-44C7-A355-DE077BDE5489}"/>
              </a:ext>
            </a:extLst>
          </p:cNvPr>
          <p:cNvSpPr/>
          <p:nvPr/>
        </p:nvSpPr>
        <p:spPr>
          <a:xfrm>
            <a:off x="827107" y="584662"/>
            <a:ext cx="11176000" cy="6154663"/>
          </a:xfrm>
          <a:prstGeom prst="rect">
            <a:avLst/>
          </a:prstGeom>
          <a:solidFill>
            <a:srgbClr val="F96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2B591-D46C-48DE-9E2E-146A8CD4D924}"/>
              </a:ext>
            </a:extLst>
          </p:cNvPr>
          <p:cNvSpPr/>
          <p:nvPr/>
        </p:nvSpPr>
        <p:spPr>
          <a:xfrm>
            <a:off x="381000" y="266700"/>
            <a:ext cx="11176000" cy="620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A1CE84-644A-4491-90E4-F3F6C7CC9F15}"/>
              </a:ext>
            </a:extLst>
          </p:cNvPr>
          <p:cNvGrpSpPr/>
          <p:nvPr/>
        </p:nvGrpSpPr>
        <p:grpSpPr>
          <a:xfrm>
            <a:off x="-2624148" y="534110"/>
            <a:ext cx="11768148" cy="1665080"/>
            <a:chOff x="-2624148" y="534110"/>
            <a:chExt cx="11768148" cy="16650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3A6660-BC61-4B0F-9608-43FBD12F6E2B}"/>
                </a:ext>
              </a:extLst>
            </p:cNvPr>
            <p:cNvGrpSpPr/>
            <p:nvPr/>
          </p:nvGrpSpPr>
          <p:grpSpPr>
            <a:xfrm>
              <a:off x="-2624148" y="534110"/>
              <a:ext cx="11768148" cy="1665080"/>
              <a:chOff x="-533945" y="540501"/>
              <a:chExt cx="11768148" cy="991791"/>
            </a:xfrm>
          </p:grpSpPr>
          <p:sp>
            <p:nvSpPr>
              <p:cNvPr id="7" name="Rounded Rectangle 16">
                <a:extLst>
                  <a:ext uri="{FF2B5EF4-FFF2-40B4-BE49-F238E27FC236}">
                    <a16:creationId xmlns:a16="http://schemas.microsoft.com/office/drawing/2014/main" id="{6401CEF3-5F96-4BAE-BAC6-CE7B79340177}"/>
                  </a:ext>
                </a:extLst>
              </p:cNvPr>
              <p:cNvSpPr/>
              <p:nvPr/>
            </p:nvSpPr>
            <p:spPr>
              <a:xfrm>
                <a:off x="-387904" y="683356"/>
                <a:ext cx="11622107" cy="848936"/>
              </a:xfrm>
              <a:prstGeom prst="roundRect">
                <a:avLst/>
              </a:prstGeom>
              <a:solidFill>
                <a:srgbClr val="42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Rounded Rectangle 17">
                <a:extLst>
                  <a:ext uri="{FF2B5EF4-FFF2-40B4-BE49-F238E27FC236}">
                    <a16:creationId xmlns:a16="http://schemas.microsoft.com/office/drawing/2014/main" id="{DD622ECD-5BF7-493E-A362-DACE1257EDBD}"/>
                  </a:ext>
                </a:extLst>
              </p:cNvPr>
              <p:cNvSpPr/>
              <p:nvPr/>
            </p:nvSpPr>
            <p:spPr>
              <a:xfrm>
                <a:off x="-533945" y="540501"/>
                <a:ext cx="11622107" cy="848936"/>
              </a:xfrm>
              <a:prstGeom prst="roundRect">
                <a:avLst/>
              </a:prstGeom>
              <a:solidFill>
                <a:srgbClr val="2064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3718EA-432F-4514-9274-9994078956A9}"/>
                  </a:ext>
                </a:extLst>
              </p:cNvPr>
              <p:cNvSpPr txBox="1"/>
              <p:nvPr/>
            </p:nvSpPr>
            <p:spPr>
              <a:xfrm>
                <a:off x="486749" y="611026"/>
                <a:ext cx="18473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th-TH" sz="4000" dirty="0">
                  <a:solidFill>
                    <a:schemeClr val="bg1"/>
                  </a:solidFill>
                  <a:latin typeface="Bai Jamjuree bold" panose="00000800000000000000" pitchFamily="2" charset="-34"/>
                  <a:cs typeface="Bai Jamjuree bold" panose="00000800000000000000" pitchFamily="2" charset="-34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DDB61A-E3CD-4145-AFAF-ADDA414D9FB9}"/>
                </a:ext>
              </a:extLst>
            </p:cNvPr>
            <p:cNvSpPr txBox="1"/>
            <p:nvPr/>
          </p:nvSpPr>
          <p:spPr>
            <a:xfrm>
              <a:off x="948211" y="534110"/>
              <a:ext cx="7698078" cy="1368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4000" b="1" dirty="0">
                  <a:solidFill>
                    <a:schemeClr val="bg1"/>
                  </a:solidFill>
                  <a:effectLst/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ทักษะการพูดในการจัดกิจกรรมนันทนาการมีเทคนิค ดังนี้</a:t>
              </a:r>
              <a:endParaRPr lang="en-US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992EB49-6AC2-4385-9B1B-25E187C88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48" y="2277301"/>
            <a:ext cx="6042805" cy="40229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8211" y="2811155"/>
            <a:ext cx="6153873" cy="266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เริ่มต้นทักทาย ใช้ภาษาที่เข้าใจง่าย </a:t>
            </a:r>
            <a:endParaRPr lang="en-US" dirty="0"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เป็นกันเอง</a:t>
            </a:r>
            <a:endParaRPr lang="en-US" dirty="0"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2. </a:t>
            </a:r>
            <a:r>
              <a:rPr lang="th-TH" dirty="0"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อวัจนภาษา ได้แก่ การแต่งกาย บุคลิกภาพ การเคลื่อนไหวประกอบการพูด สีหน้า สายตาเป็นสิ่งสำคัญ</a:t>
            </a:r>
            <a:endParaRPr lang="en-US" sz="1800" dirty="0"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1449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FB5F8B-C817-4AA1-A323-CC4FD1CE3FC8}"/>
              </a:ext>
            </a:extLst>
          </p:cNvPr>
          <p:cNvSpPr/>
          <p:nvPr/>
        </p:nvSpPr>
        <p:spPr>
          <a:xfrm>
            <a:off x="-1920" y="0"/>
            <a:ext cx="12193920" cy="6858000"/>
          </a:xfrm>
          <a:prstGeom prst="rect">
            <a:avLst/>
          </a:prstGeom>
          <a:solidFill>
            <a:srgbClr val="FBB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F002E1-C91D-4E86-BCB7-317397268457}"/>
              </a:ext>
            </a:extLst>
          </p:cNvPr>
          <p:cNvSpPr/>
          <p:nvPr/>
        </p:nvSpPr>
        <p:spPr>
          <a:xfrm>
            <a:off x="827107" y="584662"/>
            <a:ext cx="11176000" cy="6154663"/>
          </a:xfrm>
          <a:prstGeom prst="rect">
            <a:avLst/>
          </a:prstGeom>
          <a:solidFill>
            <a:srgbClr val="F96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CB67F-6A50-48DC-BCB1-D99BC25E93FC}"/>
              </a:ext>
            </a:extLst>
          </p:cNvPr>
          <p:cNvSpPr/>
          <p:nvPr/>
        </p:nvSpPr>
        <p:spPr>
          <a:xfrm>
            <a:off x="381000" y="266700"/>
            <a:ext cx="11176000" cy="620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31F0A8-C493-4A09-B177-35466611A093}"/>
              </a:ext>
            </a:extLst>
          </p:cNvPr>
          <p:cNvGrpSpPr/>
          <p:nvPr/>
        </p:nvGrpSpPr>
        <p:grpSpPr>
          <a:xfrm>
            <a:off x="-600026" y="850879"/>
            <a:ext cx="7899974" cy="1958564"/>
            <a:chOff x="-533945" y="540501"/>
            <a:chExt cx="11955265" cy="941569"/>
          </a:xfrm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5C091EBB-2778-4091-A6FD-EEF67B934128}"/>
                </a:ext>
              </a:extLst>
            </p:cNvPr>
            <p:cNvSpPr/>
            <p:nvPr/>
          </p:nvSpPr>
          <p:spPr>
            <a:xfrm>
              <a:off x="-200787" y="633134"/>
              <a:ext cx="11622107" cy="848936"/>
            </a:xfrm>
            <a:prstGeom prst="roundRect">
              <a:avLst/>
            </a:prstGeom>
            <a:solidFill>
              <a:srgbClr val="42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94890884-6348-4858-BA35-BF31F1035CB3}"/>
                </a:ext>
              </a:extLst>
            </p:cNvPr>
            <p:cNvSpPr/>
            <p:nvPr/>
          </p:nvSpPr>
          <p:spPr>
            <a:xfrm>
              <a:off x="-533945" y="540501"/>
              <a:ext cx="11622107" cy="848936"/>
            </a:xfrm>
            <a:prstGeom prst="roundRect">
              <a:avLst/>
            </a:prstGeom>
            <a:solidFill>
              <a:srgbClr val="206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920260-3CBB-47BF-8CD3-C782E72C8E1E}"/>
                </a:ext>
              </a:extLst>
            </p:cNvPr>
            <p:cNvSpPr txBox="1"/>
            <p:nvPr/>
          </p:nvSpPr>
          <p:spPr>
            <a:xfrm>
              <a:off x="486749" y="611026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th-TH" sz="4000" dirty="0">
                <a:solidFill>
                  <a:schemeClr val="bg1"/>
                </a:solidFill>
                <a:latin typeface="Bai Jamjuree bold" panose="00000800000000000000" pitchFamily="2" charset="-34"/>
                <a:cs typeface="Bai Jamjuree bold" panose="00000800000000000000" pitchFamily="2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847" y="1023699"/>
            <a:ext cx="6096000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3. </a:t>
            </a:r>
            <a:r>
              <a:rPr lang="th-TH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วัจนภาษา ต้องพูดให้ชัดเจน ถูกต้องตามอักขระ ใช้ภาษาที่ง่าย สั้น มองเห็นภาพ ชวนให้ติดตาม</a:t>
            </a:r>
            <a:endParaRPr lang="en-US" sz="1800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85C687-0D58-4745-9316-346564676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69" b="97971" l="1184" r="60085">
                        <a14:foregroundMark x1="37294" y1="33427" x2="31586" y2="29763"/>
                        <a14:foregroundMark x1="31586" y1="29763" x2="22072" y2="31060"/>
                        <a14:foregroundMark x1="22072" y1="31060" x2="12516" y2="36809"/>
                        <a14:foregroundMark x1="12516" y1="36809" x2="9725" y2="43687"/>
                        <a14:foregroundMark x1="9725" y1="43687" x2="12600" y2="62570"/>
                        <a14:foregroundMark x1="12600" y1="62570" x2="18097" y2="76268"/>
                        <a14:foregroundMark x1="18097" y1="76268" x2="32685" y2="81172"/>
                        <a14:foregroundMark x1="32685" y1="81172" x2="36321" y2="87035"/>
                        <a14:foregroundMark x1="36321" y1="87035" x2="35899" y2="94927"/>
                        <a14:foregroundMark x1="35899" y1="94927" x2="30909" y2="97632"/>
                        <a14:foregroundMark x1="30909" y1="97632" x2="23340" y2="97858"/>
                        <a14:foregroundMark x1="23340" y1="97858" x2="19070" y2="90643"/>
                        <a14:foregroundMark x1="19070" y1="90643" x2="17590" y2="81793"/>
                        <a14:foregroundMark x1="17590" y1="81793" x2="13362" y2="76607"/>
                        <a14:foregroundMark x1="13362" y1="76607" x2="8161" y2="75986"/>
                        <a14:foregroundMark x1="8161" y1="75986" x2="3763" y2="80383"/>
                        <a14:foregroundMark x1="3763" y1="80383" x2="1226" y2="87091"/>
                        <a14:foregroundMark x1="1226" y1="87091" x2="4651" y2="98083"/>
                        <a14:foregroundMark x1="28457" y1="40699" x2="39450" y2="34893"/>
                        <a14:foregroundMark x1="39450" y1="34893" x2="41353" y2="27565"/>
                        <a14:foregroundMark x1="41353" y1="27565" x2="23467" y2="26325"/>
                        <a14:foregroundMark x1="23467" y1="26325" x2="16702" y2="28636"/>
                        <a14:foregroundMark x1="16702" y1="28636" x2="12643" y2="34160"/>
                        <a14:foregroundMark x1="12643" y1="34160" x2="18097" y2="36753"/>
                        <a14:foregroundMark x1="18097" y1="36753" x2="20338" y2="45152"/>
                        <a14:foregroundMark x1="20338" y1="45152" x2="15053" y2="59526"/>
                        <a14:foregroundMark x1="15053" y1="59526" x2="18858" y2="65333"/>
                        <a14:foregroundMark x1="18858" y1="65333" x2="26427" y2="64713"/>
                        <a14:foregroundMark x1="26427" y1="64713" x2="30148" y2="56933"/>
                        <a14:foregroundMark x1="30148" y1="56933" x2="29260" y2="49831"/>
                        <a14:foregroundMark x1="29260" y1="49831" x2="22452" y2="47463"/>
                        <a14:foregroundMark x1="22452" y1="47463" x2="19070" y2="52931"/>
                        <a14:foregroundMark x1="19070" y1="52931" x2="18309" y2="66742"/>
                        <a14:foregroundMark x1="18309" y1="66742" x2="24820" y2="80214"/>
                        <a14:foregroundMark x1="24820" y1="80214" x2="30444" y2="82413"/>
                        <a14:foregroundMark x1="30444" y1="82413" x2="32474" y2="74408"/>
                        <a14:foregroundMark x1="32474" y1="74408" x2="30951" y2="67475"/>
                        <a14:foregroundMark x1="30951" y1="67475" x2="25793" y2="70124"/>
                        <a14:foregroundMark x1="25793" y1="70124" x2="24144" y2="82582"/>
                        <a14:foregroundMark x1="24144" y1="82582" x2="26427" y2="91488"/>
                        <a14:foregroundMark x1="26427" y1="91488" x2="32178" y2="93517"/>
                        <a14:foregroundMark x1="32178" y1="93517" x2="33108" y2="85457"/>
                        <a14:foregroundMark x1="33108" y1="85457" x2="27484" y2="84329"/>
                        <a14:foregroundMark x1="27484" y1="84329" x2="30148" y2="92503"/>
                        <a14:foregroundMark x1="30148" y1="92503" x2="36068" y2="90304"/>
                        <a14:foregroundMark x1="36068" y1="90304" x2="40888" y2="76043"/>
                        <a14:foregroundMark x1="40888" y1="76043" x2="52051" y2="77959"/>
                        <a14:foregroundMark x1="52051" y1="77959" x2="56786" y2="74014"/>
                        <a14:foregroundMark x1="56786" y1="74014" x2="59493" y2="66460"/>
                        <a14:foregroundMark x1="59493" y1="66460" x2="60085" y2="58737"/>
                        <a14:foregroundMark x1="60085" y1="58737" x2="59197" y2="55862"/>
                        <a14:foregroundMark x1="43298" y1="17869" x2="42833" y2="21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64" r="35863"/>
          <a:stretch/>
        </p:blipFill>
        <p:spPr>
          <a:xfrm flipH="1">
            <a:off x="5234260" y="-312859"/>
            <a:ext cx="6863294" cy="7170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76680F-A59F-4C84-835B-74DC3EAEB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54" y="2809443"/>
            <a:ext cx="6943237" cy="39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6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F7B865-FD78-4E0F-9822-6A39A522C316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E94715-87E2-42E5-8A90-6E76AEB993E0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78077-71B4-4C8E-BE65-5AA877F6418F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B73F90-7C8F-4CC0-8CBB-4328A980E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6" b="20052"/>
          <a:stretch/>
        </p:blipFill>
        <p:spPr>
          <a:xfrm>
            <a:off x="-23395" y="1920553"/>
            <a:ext cx="12558294" cy="439268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6381EEF-80AB-49C9-B3C1-C3637731FD8B}"/>
              </a:ext>
            </a:extLst>
          </p:cNvPr>
          <p:cNvSpPr/>
          <p:nvPr/>
        </p:nvSpPr>
        <p:spPr>
          <a:xfrm>
            <a:off x="-609600" y="781429"/>
            <a:ext cx="7030720" cy="1691221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1027" y="908007"/>
            <a:ext cx="6096000" cy="14463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1F3A6F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4. </a:t>
            </a:r>
            <a:r>
              <a:rPr lang="th-TH" dirty="0">
                <a:solidFill>
                  <a:srgbClr val="1F3A6F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สร้างการจดจำ มีวลีเด็ด มีข้อคิดเตือนใจ มีบุคลิกเป็นเอกลักษณ์ เช่น เสียง ท่าทาง รูปแบบการแต่งกาย</a:t>
            </a:r>
            <a:endParaRPr lang="en-US" sz="1800" dirty="0">
              <a:solidFill>
                <a:srgbClr val="1F3A6F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231835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57326F-03B9-4BB6-B3B9-E00D018C8E3A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FF3147-7000-4874-AD72-A5EA689EBEB1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DEF0E-F54F-4917-AFCF-0D668BE5101B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852AE6-B2B6-417F-9BA4-1048FC8DED71}"/>
              </a:ext>
            </a:extLst>
          </p:cNvPr>
          <p:cNvSpPr/>
          <p:nvPr/>
        </p:nvSpPr>
        <p:spPr>
          <a:xfrm>
            <a:off x="-34470" y="641102"/>
            <a:ext cx="12569369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F5369E-7B25-409E-9B43-88AF56B2237C}"/>
              </a:ext>
            </a:extLst>
          </p:cNvPr>
          <p:cNvGrpSpPr/>
          <p:nvPr/>
        </p:nvGrpSpPr>
        <p:grpSpPr>
          <a:xfrm>
            <a:off x="-2435662" y="432906"/>
            <a:ext cx="10001786" cy="1415298"/>
            <a:chOff x="-533945" y="540501"/>
            <a:chExt cx="10001786" cy="991791"/>
          </a:xfrm>
          <a:solidFill>
            <a:srgbClr val="FF9798"/>
          </a:solidFill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955815B8-4C31-45AF-B0EA-0F46B7CE6E67}"/>
                </a:ext>
              </a:extLst>
            </p:cNvPr>
            <p:cNvSpPr/>
            <p:nvPr/>
          </p:nvSpPr>
          <p:spPr>
            <a:xfrm>
              <a:off x="-387904" y="683356"/>
              <a:ext cx="9855745" cy="848936"/>
            </a:xfrm>
            <a:prstGeom prst="roundRect">
              <a:avLst/>
            </a:prstGeom>
            <a:solidFill>
              <a:srgbClr val="C531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E0783922-F86B-4BBC-B285-CFEF6909C044}"/>
                </a:ext>
              </a:extLst>
            </p:cNvPr>
            <p:cNvSpPr/>
            <p:nvPr/>
          </p:nvSpPr>
          <p:spPr>
            <a:xfrm>
              <a:off x="-533945" y="540501"/>
              <a:ext cx="9855745" cy="848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8860C4-E847-4669-9C06-30E6245548AD}"/>
                </a:ext>
              </a:extLst>
            </p:cNvPr>
            <p:cNvSpPr txBox="1"/>
            <p:nvPr/>
          </p:nvSpPr>
          <p:spPr>
            <a:xfrm>
              <a:off x="329285" y="611527"/>
              <a:ext cx="18473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th-TH" sz="4000" dirty="0">
                <a:solidFill>
                  <a:schemeClr val="bg1"/>
                </a:solidFill>
                <a:latin typeface="Bai Jamjuree bold" panose="00000800000000000000" pitchFamily="2" charset="-34"/>
                <a:cs typeface="Bai Jamjuree bold" panose="00000800000000000000" pitchFamily="2" charset="-3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CB0EECB-A17B-436E-91A8-197F96B241D7}"/>
              </a:ext>
            </a:extLst>
          </p:cNvPr>
          <p:cNvSpPr txBox="1"/>
          <p:nvPr/>
        </p:nvSpPr>
        <p:spPr>
          <a:xfrm>
            <a:off x="1018403" y="636762"/>
            <a:ext cx="6693762" cy="938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ai Jamjuree" panose="00000500000000000000" pitchFamily="2" charset="-34"/>
              </a:rPr>
              <a:t>ทักษะการสื่อสาร</a:t>
            </a:r>
            <a:endParaRPr lang="en-US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41802B-C78A-4AC7-A720-9D6DC99A24EE}"/>
              </a:ext>
            </a:extLst>
          </p:cNvPr>
          <p:cNvGrpSpPr/>
          <p:nvPr/>
        </p:nvGrpSpPr>
        <p:grpSpPr>
          <a:xfrm>
            <a:off x="5393148" y="2052060"/>
            <a:ext cx="6392452" cy="4121819"/>
            <a:chOff x="2873468" y="1867814"/>
            <a:chExt cx="6392452" cy="41218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404D38-69B6-4CB0-814A-52B31E03AC7E}"/>
                </a:ext>
              </a:extLst>
            </p:cNvPr>
            <p:cNvSpPr/>
            <p:nvPr/>
          </p:nvSpPr>
          <p:spPr>
            <a:xfrm>
              <a:off x="2873468" y="2299289"/>
              <a:ext cx="6392452" cy="2744017"/>
            </a:xfrm>
            <a:custGeom>
              <a:avLst/>
              <a:gdLst>
                <a:gd name="connsiteX0" fmla="*/ 0 w 6504212"/>
                <a:gd name="connsiteY0" fmla="*/ 0 h 2611937"/>
                <a:gd name="connsiteX1" fmla="*/ 6504212 w 6504212"/>
                <a:gd name="connsiteY1" fmla="*/ 0 h 2611937"/>
                <a:gd name="connsiteX2" fmla="*/ 6504212 w 6504212"/>
                <a:gd name="connsiteY2" fmla="*/ 2611937 h 2611937"/>
                <a:gd name="connsiteX3" fmla="*/ 0 w 6504212"/>
                <a:gd name="connsiteY3" fmla="*/ 2611937 h 2611937"/>
                <a:gd name="connsiteX4" fmla="*/ 0 w 6504212"/>
                <a:gd name="connsiteY4" fmla="*/ 0 h 2611937"/>
                <a:gd name="connsiteX0" fmla="*/ 0 w 6626132"/>
                <a:gd name="connsiteY0" fmla="*/ 223520 h 2835457"/>
                <a:gd name="connsiteX1" fmla="*/ 6626132 w 6626132"/>
                <a:gd name="connsiteY1" fmla="*/ 0 h 2835457"/>
                <a:gd name="connsiteX2" fmla="*/ 6504212 w 6626132"/>
                <a:gd name="connsiteY2" fmla="*/ 2835457 h 2835457"/>
                <a:gd name="connsiteX3" fmla="*/ 0 w 6626132"/>
                <a:gd name="connsiteY3" fmla="*/ 2835457 h 2835457"/>
                <a:gd name="connsiteX4" fmla="*/ 0 w 6626132"/>
                <a:gd name="connsiteY4" fmla="*/ 223520 h 28354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0 w 6626132"/>
                <a:gd name="connsiteY3" fmla="*/ 2835457 h 2987857"/>
                <a:gd name="connsiteX4" fmla="*/ 0 w 6626132"/>
                <a:gd name="connsiteY4" fmla="*/ 223520 h 2987857"/>
                <a:gd name="connsiteX0" fmla="*/ 0 w 6626132"/>
                <a:gd name="connsiteY0" fmla="*/ 223520 h 2987857"/>
                <a:gd name="connsiteX1" fmla="*/ 6626132 w 6626132"/>
                <a:gd name="connsiteY1" fmla="*/ 0 h 2987857"/>
                <a:gd name="connsiteX2" fmla="*/ 6118132 w 6626132"/>
                <a:gd name="connsiteY2" fmla="*/ 2987857 h 2987857"/>
                <a:gd name="connsiteX3" fmla="*/ 40640 w 6626132"/>
                <a:gd name="connsiteY3" fmla="*/ 2733857 h 2987857"/>
                <a:gd name="connsiteX4" fmla="*/ 0 w 6626132"/>
                <a:gd name="connsiteY4" fmla="*/ 223520 h 2987857"/>
                <a:gd name="connsiteX0" fmla="*/ 0 w 6595652"/>
                <a:gd name="connsiteY0" fmla="*/ 386080 h 2987857"/>
                <a:gd name="connsiteX1" fmla="*/ 6595652 w 6595652"/>
                <a:gd name="connsiteY1" fmla="*/ 0 h 2987857"/>
                <a:gd name="connsiteX2" fmla="*/ 6087652 w 6595652"/>
                <a:gd name="connsiteY2" fmla="*/ 2987857 h 2987857"/>
                <a:gd name="connsiteX3" fmla="*/ 10160 w 6595652"/>
                <a:gd name="connsiteY3" fmla="*/ 2733857 h 2987857"/>
                <a:gd name="connsiteX4" fmla="*/ 0 w 6595652"/>
                <a:gd name="connsiteY4" fmla="*/ 386080 h 2987857"/>
                <a:gd name="connsiteX0" fmla="*/ 0 w 6392452"/>
                <a:gd name="connsiteY0" fmla="*/ 142240 h 2744017"/>
                <a:gd name="connsiteX1" fmla="*/ 6392452 w 6392452"/>
                <a:gd name="connsiteY1" fmla="*/ 0 h 2744017"/>
                <a:gd name="connsiteX2" fmla="*/ 6087652 w 6392452"/>
                <a:gd name="connsiteY2" fmla="*/ 2744017 h 2744017"/>
                <a:gd name="connsiteX3" fmla="*/ 10160 w 6392452"/>
                <a:gd name="connsiteY3" fmla="*/ 2490017 h 2744017"/>
                <a:gd name="connsiteX4" fmla="*/ 0 w 6392452"/>
                <a:gd name="connsiteY4" fmla="*/ 142240 h 274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2452" h="2744017">
                  <a:moveTo>
                    <a:pt x="0" y="142240"/>
                  </a:moveTo>
                  <a:lnTo>
                    <a:pt x="6392452" y="0"/>
                  </a:lnTo>
                  <a:lnTo>
                    <a:pt x="6087652" y="2744017"/>
                  </a:lnTo>
                  <a:lnTo>
                    <a:pt x="10160" y="2490017"/>
                  </a:lnTo>
                  <a:cubicBezTo>
                    <a:pt x="6773" y="1707425"/>
                    <a:pt x="3387" y="924832"/>
                    <a:pt x="0" y="142240"/>
                  </a:cubicBez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048000" y="2460786"/>
              <a:ext cx="6096000" cy="2375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	ทักษะการสื่อสาร ในการทำกิจกรรมนันทนาการ มีจุดมุ่งหมายที่ต้องการทำให้ผู้ร่วมนันทนาการเข้าใจรับรู้เรื่องที่จัดขึ้น สิ่งที่ต้องคำนึงถึงในการสื่อสารประกอบด้วย</a:t>
              </a: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67630E-CEC8-40B5-83C4-007B5793B487}"/>
                </a:ext>
              </a:extLst>
            </p:cNvPr>
            <p:cNvSpPr txBox="1"/>
            <p:nvPr/>
          </p:nvSpPr>
          <p:spPr>
            <a:xfrm>
              <a:off x="3048000" y="1867814"/>
              <a:ext cx="893323" cy="15733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“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D85FEA-E054-4D6E-8B90-F716BACACD75}"/>
                </a:ext>
              </a:extLst>
            </p:cNvPr>
            <p:cNvSpPr txBox="1"/>
            <p:nvPr/>
          </p:nvSpPr>
          <p:spPr>
            <a:xfrm>
              <a:off x="8001825" y="4419973"/>
              <a:ext cx="87575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9600" b="1" dirty="0">
                  <a:solidFill>
                    <a:schemeClr val="bg2">
                      <a:lumMod val="2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ai Jamjuree" panose="00000500000000000000" pitchFamily="2" charset="-34"/>
                </a:rPr>
                <a:t>”</a:t>
              </a:r>
              <a:endParaRPr lang="en-US" sz="9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CF4AA1-DC89-4265-A711-456BD0FEA3E3}"/>
              </a:ext>
            </a:extLst>
          </p:cNvPr>
          <p:cNvGrpSpPr/>
          <p:nvPr/>
        </p:nvGrpSpPr>
        <p:grpSpPr>
          <a:xfrm>
            <a:off x="-206391" y="2645031"/>
            <a:ext cx="6220732" cy="3678169"/>
            <a:chOff x="6095999" y="8026150"/>
            <a:chExt cx="6220732" cy="367816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410D37C-E829-4650-B928-B183DBC30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A3C3B4"/>
                </a:clrFrom>
                <a:clrTo>
                  <a:srgbClr val="A3C3B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82"/>
            <a:stretch/>
          </p:blipFill>
          <p:spPr>
            <a:xfrm flipH="1">
              <a:off x="6095999" y="10126656"/>
              <a:ext cx="6220732" cy="157766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0D531E-E9FE-414C-B9D7-50B038C4DC1D}"/>
                </a:ext>
              </a:extLst>
            </p:cNvPr>
            <p:cNvSpPr/>
            <p:nvPr/>
          </p:nvSpPr>
          <p:spPr>
            <a:xfrm>
              <a:off x="7323225" y="8026150"/>
              <a:ext cx="1867135" cy="21666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4F274E-2B21-4244-8E5B-51D907D6281F}"/>
                </a:ext>
              </a:extLst>
            </p:cNvPr>
            <p:cNvSpPr/>
            <p:nvPr/>
          </p:nvSpPr>
          <p:spPr>
            <a:xfrm>
              <a:off x="9701098" y="8026150"/>
              <a:ext cx="1867135" cy="21666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800FAD5-80B2-476E-96A8-22AB2242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r="37250" b="40889"/>
          <a:stretch/>
        </p:blipFill>
        <p:spPr>
          <a:xfrm>
            <a:off x="1922616" y="1950705"/>
            <a:ext cx="2336304" cy="29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77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F9F9DB-EDF9-450B-938F-6510AAA1E3AE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DCB2D2-E9E4-4642-9F2D-2830EA456A0D}"/>
              </a:ext>
            </a:extLst>
          </p:cNvPr>
          <p:cNvSpPr/>
          <p:nvPr/>
        </p:nvSpPr>
        <p:spPr>
          <a:xfrm>
            <a:off x="-444501" y="167942"/>
            <a:ext cx="10727341" cy="2766692"/>
          </a:xfrm>
          <a:prstGeom prst="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AF8B6-1025-486D-908F-D033B1419ECA}"/>
              </a:ext>
            </a:extLst>
          </p:cNvPr>
          <p:cNvSpPr/>
          <p:nvPr/>
        </p:nvSpPr>
        <p:spPr>
          <a:xfrm>
            <a:off x="750034" y="1173058"/>
            <a:ext cx="12192000" cy="5533383"/>
          </a:xfrm>
          <a:prstGeom prst="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849EC-00D1-4336-8F63-DF5331A1747C}"/>
              </a:ext>
            </a:extLst>
          </p:cNvPr>
          <p:cNvSpPr/>
          <p:nvPr/>
        </p:nvSpPr>
        <p:spPr>
          <a:xfrm>
            <a:off x="-34470" y="641102"/>
            <a:ext cx="12569369" cy="565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59F5E-8D1F-4B42-BEBB-2C09A505C8A6}"/>
              </a:ext>
            </a:extLst>
          </p:cNvPr>
          <p:cNvGrpSpPr/>
          <p:nvPr/>
        </p:nvGrpSpPr>
        <p:grpSpPr>
          <a:xfrm>
            <a:off x="1141426" y="814802"/>
            <a:ext cx="10802396" cy="3004763"/>
            <a:chOff x="435024" y="2068157"/>
            <a:chExt cx="10802396" cy="30047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F7E432-5223-4123-A64F-98AE7D6B0905}"/>
                </a:ext>
              </a:extLst>
            </p:cNvPr>
            <p:cNvGrpSpPr/>
            <p:nvPr/>
          </p:nvGrpSpPr>
          <p:grpSpPr>
            <a:xfrm>
              <a:off x="435024" y="2068157"/>
              <a:ext cx="10802396" cy="3004763"/>
              <a:chOff x="-533945" y="540501"/>
              <a:chExt cx="10045041" cy="901498"/>
            </a:xfrm>
            <a:solidFill>
              <a:srgbClr val="FF9798"/>
            </a:solidFill>
          </p:grpSpPr>
          <p:sp>
            <p:nvSpPr>
              <p:cNvPr id="8" name="Rounded Rectangle 6">
                <a:extLst>
                  <a:ext uri="{FF2B5EF4-FFF2-40B4-BE49-F238E27FC236}">
                    <a16:creationId xmlns:a16="http://schemas.microsoft.com/office/drawing/2014/main" id="{5EDD4EF1-F98A-462C-B8F7-ADEB1922F96D}"/>
                  </a:ext>
                </a:extLst>
              </p:cNvPr>
              <p:cNvSpPr/>
              <p:nvPr/>
            </p:nvSpPr>
            <p:spPr>
              <a:xfrm>
                <a:off x="-344649" y="593063"/>
                <a:ext cx="9855745" cy="848936"/>
              </a:xfrm>
              <a:prstGeom prst="roundRect">
                <a:avLst/>
              </a:prstGeom>
              <a:solidFill>
                <a:srgbClr val="C531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ounded Rectangle 7">
                <a:extLst>
                  <a:ext uri="{FF2B5EF4-FFF2-40B4-BE49-F238E27FC236}">
                    <a16:creationId xmlns:a16="http://schemas.microsoft.com/office/drawing/2014/main" id="{BD5A80E9-DAEA-4AAC-86E5-3D94C2CA6D68}"/>
                  </a:ext>
                </a:extLst>
              </p:cNvPr>
              <p:cNvSpPr/>
              <p:nvPr/>
            </p:nvSpPr>
            <p:spPr>
              <a:xfrm>
                <a:off x="-533945" y="540501"/>
                <a:ext cx="9855745" cy="8489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B793EF-6AC8-4D90-A0FE-94E01BBB43F4}"/>
                  </a:ext>
                </a:extLst>
              </p:cNvPr>
              <p:cNvSpPr txBox="1"/>
              <p:nvPr/>
            </p:nvSpPr>
            <p:spPr>
              <a:xfrm>
                <a:off x="329285" y="611527"/>
                <a:ext cx="184731" cy="7078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endParaRPr lang="th-TH" sz="4000" dirty="0">
                  <a:solidFill>
                    <a:schemeClr val="bg1"/>
                  </a:solidFill>
                  <a:latin typeface="Bai Jamjuree bold" panose="00000800000000000000" pitchFamily="2" charset="-34"/>
                  <a:cs typeface="Bai Jamjuree bold" panose="00000800000000000000" pitchFamily="2" charset="-34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37113" y="2433551"/>
              <a:ext cx="10001786" cy="2166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th-TH" sz="3200" b="1" dirty="0">
                  <a:solidFill>
                    <a:schemeClr val="bg1"/>
                  </a:solidFill>
                  <a:latin typeface="Bai Jamjuree" panose="00000500000000000000" pitchFamily="2" charset="-34"/>
                  <a:ea typeface="Calibri" panose="020F0502020204030204" pitchFamily="34" charset="0"/>
                  <a:cs typeface="Bai Jamjuree" panose="00000500000000000000" pitchFamily="2" charset="-34"/>
                </a:rPr>
                <a:t>ความแตกต่างของผู้เข้าร่วมกิจกรรม ถ้าเป็นกลุ่มที่มีความเหมือนกัน เช่น นักเรียน นักศึกษา การใช้การสื่อสารก็จะง่าย แต่ถ้ามีความแตกต่างกัน ทั้งวัย อาชีพ ประสบการณ์ จะต้องเลือกวิธีการสื่อสารที่เหมาะสม</a:t>
              </a:r>
              <a:endParaRPr lang="en-US" sz="2000" b="1" dirty="0">
                <a:solidFill>
                  <a:schemeClr val="bg1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9E674A-E484-4FD5-96DD-2B28F44CEBF0}"/>
              </a:ext>
            </a:extLst>
          </p:cNvPr>
          <p:cNvSpPr txBox="1"/>
          <p:nvPr/>
        </p:nvSpPr>
        <p:spPr>
          <a:xfrm>
            <a:off x="-132383" y="151559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C53163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1</a:t>
            </a:r>
            <a:endParaRPr lang="en-US" sz="28700" dirty="0">
              <a:solidFill>
                <a:srgbClr val="C5316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DF2FE-0B71-4B7B-8DA4-B716060681FE}"/>
              </a:ext>
            </a:extLst>
          </p:cNvPr>
          <p:cNvSpPr txBox="1"/>
          <p:nvPr/>
        </p:nvSpPr>
        <p:spPr>
          <a:xfrm>
            <a:off x="-275865" y="-22974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9798"/>
                </a:solidFill>
                <a:effectLst/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1</a:t>
            </a:r>
            <a:endParaRPr lang="en-US" sz="28700" dirty="0">
              <a:solidFill>
                <a:srgbClr val="FF9798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E3C101-3AFA-4C7F-B21F-47EC6BF52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5" y="2451610"/>
            <a:ext cx="9739275" cy="48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78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B3AC8-5E90-48CB-B832-559ECB427177}"/>
              </a:ext>
            </a:extLst>
          </p:cNvPr>
          <p:cNvSpPr/>
          <p:nvPr/>
        </p:nvSpPr>
        <p:spPr>
          <a:xfrm>
            <a:off x="-4060" y="-9202"/>
            <a:ext cx="12196060" cy="68672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9F59395-A2B6-44E1-B9BD-D04C4B5CA664}"/>
              </a:ext>
            </a:extLst>
          </p:cNvPr>
          <p:cNvSpPr/>
          <p:nvPr/>
        </p:nvSpPr>
        <p:spPr>
          <a:xfrm>
            <a:off x="1386416" y="543875"/>
            <a:ext cx="10375900" cy="5905500"/>
          </a:xfrm>
          <a:prstGeom prst="roundRect">
            <a:avLst/>
          </a:prstGeom>
          <a:solidFill>
            <a:srgbClr val="1F2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BBA59DA-AFD2-4317-9654-5189F0C8E6B2}"/>
              </a:ext>
            </a:extLst>
          </p:cNvPr>
          <p:cNvSpPr/>
          <p:nvPr/>
        </p:nvSpPr>
        <p:spPr>
          <a:xfrm>
            <a:off x="279400" y="254000"/>
            <a:ext cx="10375900" cy="5905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91DF859-9E99-4E80-A0F9-968CA7D265B6}"/>
              </a:ext>
            </a:extLst>
          </p:cNvPr>
          <p:cNvGrpSpPr/>
          <p:nvPr/>
        </p:nvGrpSpPr>
        <p:grpSpPr>
          <a:xfrm>
            <a:off x="2087880" y="543875"/>
            <a:ext cx="10215520" cy="3004763"/>
            <a:chOff x="-533945" y="540501"/>
            <a:chExt cx="10045041" cy="901498"/>
          </a:xfrm>
          <a:solidFill>
            <a:srgbClr val="FF9798"/>
          </a:solidFill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5741BD49-B502-44C5-AA7D-6B80A155FD6B}"/>
                </a:ext>
              </a:extLst>
            </p:cNvPr>
            <p:cNvSpPr/>
            <p:nvPr/>
          </p:nvSpPr>
          <p:spPr>
            <a:xfrm>
              <a:off x="-344649" y="593063"/>
              <a:ext cx="9855745" cy="848936"/>
            </a:xfrm>
            <a:prstGeom prst="roundRect">
              <a:avLst/>
            </a:prstGeom>
            <a:solidFill>
              <a:srgbClr val="C531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C304DFEA-7CD7-4D5B-9ADD-9A01D61E09FE}"/>
                </a:ext>
              </a:extLst>
            </p:cNvPr>
            <p:cNvSpPr/>
            <p:nvPr/>
          </p:nvSpPr>
          <p:spPr>
            <a:xfrm>
              <a:off x="-533945" y="540501"/>
              <a:ext cx="9855745" cy="84893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FC9A45-8BC4-4D9D-9CED-022A5692F447}"/>
                </a:ext>
              </a:extLst>
            </p:cNvPr>
            <p:cNvSpPr txBox="1"/>
            <p:nvPr/>
          </p:nvSpPr>
          <p:spPr>
            <a:xfrm>
              <a:off x="329285" y="611527"/>
              <a:ext cx="18473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endParaRPr lang="th-TH" sz="4000" dirty="0">
                <a:solidFill>
                  <a:schemeClr val="bg1"/>
                </a:solidFill>
                <a:latin typeface="Bai Jamjuree bold" panose="00000800000000000000" pitchFamily="2" charset="-34"/>
                <a:cs typeface="Bai Jamjuree bold" panose="00000800000000000000" pitchFamily="2" charset="-3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D46BE3D-1C21-4EA5-AF67-16C0F3957157}"/>
              </a:ext>
            </a:extLst>
          </p:cNvPr>
          <p:cNvSpPr txBox="1"/>
          <p:nvPr/>
        </p:nvSpPr>
        <p:spPr>
          <a:xfrm>
            <a:off x="-89324" y="-119368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700" b="1" dirty="0">
                <a:solidFill>
                  <a:srgbClr val="C53163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endParaRPr lang="en-US" sz="28700" dirty="0">
              <a:solidFill>
                <a:srgbClr val="C5316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1282A-DB18-41C8-B630-F7F8697DDA20}"/>
              </a:ext>
            </a:extLst>
          </p:cNvPr>
          <p:cNvSpPr txBox="1"/>
          <p:nvPr/>
        </p:nvSpPr>
        <p:spPr>
          <a:xfrm>
            <a:off x="-232806" y="-293901"/>
            <a:ext cx="66901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700" b="1" dirty="0">
                <a:solidFill>
                  <a:srgbClr val="FF9798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2</a:t>
            </a:r>
            <a:endParaRPr lang="en-US" sz="28700" dirty="0">
              <a:solidFill>
                <a:srgbClr val="FF979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4970" y="745538"/>
            <a:ext cx="9771766" cy="242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solidFill>
                  <a:schemeClr val="bg1"/>
                </a:solidFill>
                <a:latin typeface="Bai Jamjuree" panose="00000500000000000000" pitchFamily="2" charset="-34"/>
                <a:ea typeface="Calibri" panose="020F0502020204030204" pitchFamily="34" charset="0"/>
                <a:cs typeface="Bai Jamjuree" panose="00000500000000000000" pitchFamily="2" charset="-34"/>
              </a:rPr>
              <a:t>สร้างความสัมพันธ์ ผู้นำกิจกรรมต้องสร้างความสัมพันธ์ที่ดีกับผู้เข้าร่วมกิจกรรม มีความเป็นกันเอง ทำกิจกรรมร่วมกัน พร้อมเปิดใจให้ความร่วมมืออย่างเต็มใจ และสนุกไปกับกิจกรรม</a:t>
            </a:r>
            <a:endParaRPr lang="en-US" sz="2400" b="1" dirty="0">
              <a:solidFill>
                <a:schemeClr val="bg1"/>
              </a:solidFill>
              <a:effectLst/>
              <a:latin typeface="Bai Jamjuree" panose="00000500000000000000" pitchFamily="2" charset="-34"/>
              <a:ea typeface="Calibri" panose="020F0502020204030204" pitchFamily="34" charset="0"/>
              <a:cs typeface="Bai Jamjuree" panose="00000500000000000000" pitchFamily="2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DD999E-60E3-48BC-845F-A57063B07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4" t="51887" r="12604" b="6519"/>
          <a:stretch/>
        </p:blipFill>
        <p:spPr>
          <a:xfrm>
            <a:off x="3082393" y="3034365"/>
            <a:ext cx="5299607" cy="33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477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675</Words>
  <Application>Microsoft Office PowerPoint</Application>
  <PresentationFormat>แบบจอกว้าง</PresentationFormat>
  <Paragraphs>76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6" baseType="lpstr">
      <vt:lpstr>Arial</vt:lpstr>
      <vt:lpstr>Bai Jamjuree</vt:lpstr>
      <vt:lpstr>Bai Jamjuree bold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Admin</cp:lastModifiedBy>
  <cp:revision>14</cp:revision>
  <dcterms:created xsi:type="dcterms:W3CDTF">2020-08-14T15:59:44Z</dcterms:created>
  <dcterms:modified xsi:type="dcterms:W3CDTF">2023-01-23T06:37:18Z</dcterms:modified>
</cp:coreProperties>
</file>