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65" r:id="rId2"/>
    <p:sldId id="281" r:id="rId3"/>
    <p:sldId id="343" r:id="rId4"/>
    <p:sldId id="358" r:id="rId5"/>
    <p:sldId id="319" r:id="rId6"/>
    <p:sldId id="321" r:id="rId7"/>
    <p:sldId id="360" r:id="rId8"/>
    <p:sldId id="307" r:id="rId9"/>
    <p:sldId id="347" r:id="rId10"/>
    <p:sldId id="349" r:id="rId11"/>
    <p:sldId id="361" r:id="rId12"/>
    <p:sldId id="350" r:id="rId13"/>
    <p:sldId id="353" r:id="rId14"/>
    <p:sldId id="3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4EBC-1767-439B-8993-6B078815F6D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834A-AA53-49AC-8942-3312957F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016CBA6-C48D-4E4B-ABF3-468D0190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7568"/>
          <a:stretch/>
        </p:blipFill>
        <p:spPr>
          <a:xfrm>
            <a:off x="-63030" y="0"/>
            <a:ext cx="1225503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802" y="3369287"/>
            <a:ext cx="6287949" cy="2821962"/>
            <a:chOff x="220752" y="3799736"/>
            <a:chExt cx="6287949" cy="213739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016CBA6-C48D-4E4B-ABF3-468D0190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752" y="3799736"/>
              <a:ext cx="6287948" cy="2137393"/>
            </a:xfrm>
            <a:prstGeom prst="rect">
              <a:avLst/>
            </a:prstGeom>
          </p:spPr>
        </p:pic>
        <p:sp>
          <p:nvSpPr>
            <p:cNvPr id="12" name="ตัวแทนหมายเลขสไลด์ 15">
              <a:extLst>
                <a:ext uri="{FF2B5EF4-FFF2-40B4-BE49-F238E27FC236}">
                  <a16:creationId xmlns:a16="http://schemas.microsoft.com/office/drawing/2014/main" id="{B1F027F1-EBC8-44C4-8F92-ECF146743C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0753" y="3844963"/>
              <a:ext cx="6287948" cy="81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กลยุทธ์การเพิ่มประสิทธิภาพ</a:t>
              </a:r>
            </a:p>
            <a:p>
              <a:pPr algn="ctr">
                <a:lnSpc>
                  <a:spcPct val="90000"/>
                </a:lnSpc>
              </a:pPr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การทำงานในองค์การ</a:t>
              </a:r>
              <a:endParaRPr lang="en-US" sz="6600" b="1" dirty="0">
                <a:solidFill>
                  <a:srgbClr val="0066CC"/>
                </a:solidFill>
                <a:cs typeface="PSLxText" panose="02000000000000000000" pitchFamily="2" charset="-34"/>
              </a:endParaRPr>
            </a:p>
          </p:txBody>
        </p:sp>
      </p:grpSp>
      <p:sp>
        <p:nvSpPr>
          <p:cNvPr id="14" name="ตัวแทนหมายเลขสไลด์ 15">
            <a:extLst>
              <a:ext uri="{FF2B5EF4-FFF2-40B4-BE49-F238E27FC236}">
                <a16:creationId xmlns:a16="http://schemas.microsoft.com/office/drawing/2014/main" id="{5569DFCA-72BB-4A57-92E8-119E505A1741}"/>
              </a:ext>
            </a:extLst>
          </p:cNvPr>
          <p:cNvSpPr txBox="1">
            <a:spLocks/>
          </p:cNvSpPr>
          <p:nvPr/>
        </p:nvSpPr>
        <p:spPr bwMode="auto">
          <a:xfrm>
            <a:off x="49746" y="330401"/>
            <a:ext cx="2078599" cy="6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หน่วยที่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6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11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09CBE511-97C4-4B8A-A6E1-A6DDA6D8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62262F2-6D50-4DDA-B758-2189B35C558A}"/>
              </a:ext>
            </a:extLst>
          </p:cNvPr>
          <p:cNvGrpSpPr/>
          <p:nvPr/>
        </p:nvGrpSpPr>
        <p:grpSpPr>
          <a:xfrm>
            <a:off x="-19051" y="0"/>
            <a:ext cx="11654560" cy="1569660"/>
            <a:chOff x="-19051" y="0"/>
            <a:chExt cx="11654560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294902"/>
              <a:ext cx="101432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กรณีศึกษาการกำหนดกลยุทธ์อย่างมีเป้าหมาย และชัดเจน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C5D1144A-D7DA-40C0-BCD2-5FEF769AFC76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C935A5A7-76E0-46A6-B8B4-7011C0F30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5B82051B-E177-4FB7-A4C3-D1923AF253A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5.</a:t>
                </a:r>
              </a:p>
            </p:txBody>
          </p: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15BB2F06-9A6F-4C88-9352-3918812A8E19}"/>
              </a:ext>
            </a:extLst>
          </p:cNvPr>
          <p:cNvGrpSpPr/>
          <p:nvPr/>
        </p:nvGrpSpPr>
        <p:grpSpPr>
          <a:xfrm>
            <a:off x="304273" y="1864562"/>
            <a:ext cx="8009733" cy="4385281"/>
            <a:chOff x="304273" y="1864562"/>
            <a:chExt cx="8009733" cy="4385281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9180BC41-0BD8-4CE4-B8EC-5F1B6200F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273" y="1864562"/>
              <a:ext cx="8009733" cy="4380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461314" y="2156415"/>
              <a:ext cx="7726681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กรณีศึกษา 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endParaRPr lang="en-US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5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การดำเนินงานของ “เซเว่น อี</a:t>
              </a:r>
              <a:r>
                <a:rPr lang="th-TH" sz="2500" b="1" dirty="0" err="1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เลฟเว่น</a:t>
              </a:r>
              <a:r>
                <a:rPr lang="th-TH" sz="25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” นั้นมีเป้าหมายที่ชัดเจนในการยึดหลักการดำเนินธุรกิจด้วยความจริงใจ ซื่อสัตย์สุจริต และไม่หวังผลกำไรเกินควร อีกทั้งดำรงความเป็นองค์กรที่มีส่วนร่วมในการพัฒนาวิถีไทยให้ดำเนินไปอย่างมีคุณค่า ซึ่งนำมาสู่วิสัยทัศน์ขององค์การ คือ “เราให้บริการความสะดวกกับทุกชุมชน” และปรัชญาขององค์การคือ “เราปรารถนารอยยิ้มจากลูกค้าด้วยทีมงานที่มีความสุข”เพื่อเดินไปสู่พันธกิจที่วางไว้ว่า “มุ่งสร้างความผูกพันกับลูกค้า ด้วยการสรรหาสินค้าและบริการที่มีคุณภาพภายใต้การบริหารงานแบบ </a:t>
              </a:r>
              <a:r>
                <a:rPr lang="en-US" sz="25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Harmony </a:t>
              </a:r>
              <a:r>
                <a:rPr lang="th-TH" sz="25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พร้อมทั้งสร้างสัมพันธภาพที่ดีกับสังคมและชุมชน”</a:t>
              </a:r>
              <a:endPara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3C3F0C6-873A-4BED-9A98-E71E17CF2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401" y="1674057"/>
            <a:ext cx="3402994" cy="47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C57AC43-23EA-44C9-86CF-2178D6FBF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0856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3B31E769-8FE3-446D-A9E3-DBF7CCC6B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4" y="551543"/>
            <a:ext cx="11439713" cy="6306457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D6EC9095-3601-4A84-BBDD-F429B5038590}"/>
              </a:ext>
            </a:extLst>
          </p:cNvPr>
          <p:cNvSpPr/>
          <p:nvPr/>
        </p:nvSpPr>
        <p:spPr>
          <a:xfrm>
            <a:off x="531056" y="903645"/>
            <a:ext cx="11129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“เซเว่น อี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เลฟเว่น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”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จะให้บริการลูกค้าผู้มีความต้องการสะดวกซื้อ โดยการเสนอสินค้าและบริการที่มีคุณภาพตามที่ลูกค้าต้องการ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7D7DB104-9459-4BDC-BE4F-2A7D27908890}"/>
              </a:ext>
            </a:extLst>
          </p:cNvPr>
          <p:cNvSpPr/>
          <p:nvPr/>
        </p:nvSpPr>
        <p:spPr>
          <a:xfrm>
            <a:off x="546294" y="2125693"/>
            <a:ext cx="10961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“เซเว่น อี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เลฟเว่น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”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จะสร้างทีมงานที่มีจิตสำนึกด้านการบริหาร มีความจงรักภักดีต่อองค์การ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14204EC6-0BE9-43E5-9BBC-C93E5B5DF514}"/>
              </a:ext>
            </a:extLst>
          </p:cNvPr>
          <p:cNvSpPr/>
          <p:nvPr/>
        </p:nvSpPr>
        <p:spPr>
          <a:xfrm>
            <a:off x="546294" y="2878009"/>
            <a:ext cx="10961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“เซเว่น อี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เลฟเว่น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”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จะร่วมสร้างอนาคตของชาติ ด้วยการสนับสนุนการศึกษาให้เด็กและเยาวชนเป็นคนเก่งคนดีและมีความสุข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A1B7046A-62A1-4F29-A3BD-D44A78559773}"/>
              </a:ext>
            </a:extLst>
          </p:cNvPr>
          <p:cNvSpPr/>
          <p:nvPr/>
        </p:nvSpPr>
        <p:spPr>
          <a:xfrm>
            <a:off x="601813" y="3995841"/>
            <a:ext cx="10961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“เซเว่น อี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เลฟเว่น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”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เป็นผู้แสวงหาและนำเทคโนโลยีก้าวหน้ามาใช้เป็นเครื่องมือในการบริหารงานให้ครบทุกด้านอย่างสมบูรณ์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8D22C897-82D6-4813-A0EA-427EAC45B9B3}"/>
              </a:ext>
            </a:extLst>
          </p:cNvPr>
          <p:cNvSpPr/>
          <p:nvPr/>
        </p:nvSpPr>
        <p:spPr>
          <a:xfrm>
            <a:off x="546294" y="5150011"/>
            <a:ext cx="10961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“เซเว่น อี</a:t>
            </a:r>
            <a:r>
              <a:rPr lang="th-TH" sz="2800" b="1" dirty="0" err="1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เลฟเว่น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”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จะสร้างองค์การคุณภาพให้ก้าวหน้าทันกระแสการเปลี่ยนแปลงสู่ธุรกิจใหม่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5A8B8743-A3EF-4F55-B101-D76F086BF150}"/>
              </a:ext>
            </a:extLst>
          </p:cNvPr>
          <p:cNvGrpSpPr/>
          <p:nvPr/>
        </p:nvGrpSpPr>
        <p:grpSpPr>
          <a:xfrm>
            <a:off x="9801393" y="5926079"/>
            <a:ext cx="1268299" cy="407889"/>
            <a:chOff x="9801393" y="5926079"/>
            <a:chExt cx="1268299" cy="407889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8CC9B7E1-B959-4F20-A818-017553D38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01393" y="5926079"/>
              <a:ext cx="399102" cy="399102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1F626908-D5F5-4606-89AA-487723F95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35032" y="5934866"/>
              <a:ext cx="399102" cy="399102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5819E98-21D3-4F60-A64B-5D42DF7F1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70590" y="5934866"/>
              <a:ext cx="399102" cy="39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AF72ED56-09DF-432D-BED9-592841036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BA515E3E-DF30-4726-810E-8FEF5845E841}"/>
              </a:ext>
            </a:extLst>
          </p:cNvPr>
          <p:cNvGrpSpPr/>
          <p:nvPr/>
        </p:nvGrpSpPr>
        <p:grpSpPr>
          <a:xfrm>
            <a:off x="-19051" y="0"/>
            <a:ext cx="8630006" cy="1677217"/>
            <a:chOff x="-19051" y="0"/>
            <a:chExt cx="8630006" cy="1677217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107557"/>
              <a:ext cx="71187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ประสิทธิภาพของการทำงานอาชีวศึกษาและตลาดแรงงานในประเทศไทย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F8588BCA-A04F-42D9-A28F-A1547325CDD9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F1B3252-ED2E-4C0E-9CEB-704266C03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0" name="ตัวแทนหมายเลขสไลด์ 15">
                <a:extLst>
                  <a:ext uri="{FF2B5EF4-FFF2-40B4-BE49-F238E27FC236}">
                    <a16:creationId xmlns:a16="http://schemas.microsoft.com/office/drawing/2014/main" id="{F55D811C-1EF0-45C4-9FE6-78D00EAB2D3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6.</a:t>
                </a:r>
              </a:p>
            </p:txBody>
          </p:sp>
        </p:grpSp>
      </p:grpSp>
      <p:pic>
        <p:nvPicPr>
          <p:cNvPr id="11" name="Picture 1">
            <a:extLst>
              <a:ext uri="{FF2B5EF4-FFF2-40B4-BE49-F238E27FC236}">
                <a16:creationId xmlns:a16="http://schemas.microsoft.com/office/drawing/2014/main" id="{4D4792C1-14FD-42C3-8104-44650E8B9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343" y="0"/>
            <a:ext cx="3509656" cy="6858000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188ADFA5-8162-49F1-9DF2-089BD1C7E588}"/>
              </a:ext>
            </a:extLst>
          </p:cNvPr>
          <p:cNvSpPr/>
          <p:nvPr/>
        </p:nvSpPr>
        <p:spPr>
          <a:xfrm>
            <a:off x="461314" y="2214603"/>
            <a:ext cx="643948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ระดับทักษะในการทำงาน แบ่งเป็นงานที่ใช้ทักษะขั้นสูง (</a:t>
            </a:r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high skilled)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งานที่ใช้ทักษะด้านฝีมือหรือแรงงาน (</a:t>
            </a:r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skilled manual)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งานที่ใช้ทักษะที่ไม่ใช่ด้านฝีมือหรือแรงงาน (</a:t>
            </a:r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skilled non-manual)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และงานที่ไม่ใช้ทักษะ (</a:t>
            </a:r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low skilled)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ซึ่งผลการศึกษาพบว่าผู้ชายที่เรียนด้านอาชีวศึกษามีแนวโน้มที่จะทำงานที่ใช้ทักษะขั้นสูง งานที่ใช้ทักษะด้านฝีมือหรือแรงงาน งานที่ใช้ทักษะที่ไม่ใช่ด้านฝีมือหรือแรงงานมากกว่าการทำงานที่ไม่ใช้ทักษะ ในขณะที่ผู้หญิงที่เรียนด้านอาชีวศึกษามีแนวโน้มที่จะทำงานที่ใช้ทักษะขั้นสูงและงานที่ใช้ทักษะด้านที่ไม่ใช่ด้านฝีมือหรือแรงงานมากกว่างานที่ไม่ใช้ทักษะและงานที่ใช้ทักษะด้านฝีมือหรือแรงงาน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E63B861-0CCE-4A58-96DC-7EB2C729A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524" y="2144100"/>
            <a:ext cx="4502534" cy="3464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34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3E47F5A-86CF-4897-9FF0-756D034C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DE6E579-DD5E-41B4-B86D-C123DD9AE283}"/>
              </a:ext>
            </a:extLst>
          </p:cNvPr>
          <p:cNvSpPr/>
          <p:nvPr/>
        </p:nvSpPr>
        <p:spPr>
          <a:xfrm>
            <a:off x="6588861" y="1121617"/>
            <a:ext cx="5308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กลยุทธ์ค่าตอบแทนที่เป็นธรรมกับทุกฝ่าย องค์การจะจ่ายค่าตอบแทนระบบใดขึ้นอยู่กับขีดความสามารถและศักยภาพที่แท้จริงขององค์การ ซึ่งแตกต่างกันไปแต่ละองค์การ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115D431-468B-4E0D-A088-EF611C443DED}"/>
              </a:ext>
            </a:extLst>
          </p:cNvPr>
          <p:cNvGrpSpPr/>
          <p:nvPr/>
        </p:nvGrpSpPr>
        <p:grpSpPr>
          <a:xfrm>
            <a:off x="-19051" y="0"/>
            <a:ext cx="5435113" cy="1569660"/>
            <a:chOff x="-19051" y="0"/>
            <a:chExt cx="5435113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729848" y="537512"/>
              <a:ext cx="36862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กลยุทธ์ค่าตอบแทน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0E04D5DD-562A-46C8-BAD0-465E12C174F9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81729A94-F880-4988-B8FF-29192C363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9BBF5ABA-8E5E-40E1-B1F7-CEC1A9C7EA0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7.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0B91CDF-4517-44A7-947D-834D192D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0"/>
            <a:ext cx="12192000" cy="684145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DE6E579-DD5E-41B4-B86D-C123DD9AE283}"/>
              </a:ext>
            </a:extLst>
          </p:cNvPr>
          <p:cNvSpPr/>
          <p:nvPr/>
        </p:nvSpPr>
        <p:spPr>
          <a:xfrm>
            <a:off x="1106659" y="412894"/>
            <a:ext cx="46936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กลยุทธ์การจ่ายค่าตอบแทนมีดังนี้</a:t>
            </a:r>
            <a:endParaRPr lang="en-US" sz="32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027AEB0E-1E66-46BF-B16B-F0BFE0517BE9}"/>
              </a:ext>
            </a:extLst>
          </p:cNvPr>
          <p:cNvSpPr/>
          <p:nvPr/>
        </p:nvSpPr>
        <p:spPr>
          <a:xfrm>
            <a:off x="1106660" y="1262800"/>
            <a:ext cx="72594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การจ่ายค่าตอบแทนต้องให้เกิดความเป็นธรรมภายในองค์การ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E8CE8BA-B555-4EB0-975F-0BBD61F98BBB}"/>
              </a:ext>
            </a:extLst>
          </p:cNvPr>
          <p:cNvSpPr/>
          <p:nvPr/>
        </p:nvSpPr>
        <p:spPr>
          <a:xfrm>
            <a:off x="1106660" y="2090449"/>
            <a:ext cx="611300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การจ่ายค่าตอบแทนต้องเทียบเคียงกับภายนอกได้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1AAF6D46-0FE8-4D2F-8826-D2D7FC018A22}"/>
              </a:ext>
            </a:extLst>
          </p:cNvPr>
          <p:cNvSpPr/>
          <p:nvPr/>
        </p:nvSpPr>
        <p:spPr>
          <a:xfrm>
            <a:off x="1106660" y="2918098"/>
            <a:ext cx="560803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การจ่ายค่าตอบแทนต้องเป็นธรรมกับพนักงาน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69DB2FB1-0108-4A7F-ABB8-A81D18A79029}"/>
              </a:ext>
            </a:extLst>
          </p:cNvPr>
          <p:cNvSpPr/>
          <p:nvPr/>
        </p:nvSpPr>
        <p:spPr>
          <a:xfrm>
            <a:off x="1106660" y="3745747"/>
            <a:ext cx="72594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การจ่ายค่าตอบแทนต้องให้สอดคล้องกับศักยภาพขององค์การ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47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0ED6ACD9-1FE9-464E-873F-27516D0A4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69A3D3D-34F5-4A8C-9F3C-DF994CC9D3AE}"/>
              </a:ext>
            </a:extLst>
          </p:cNvPr>
          <p:cNvGrpSpPr/>
          <p:nvPr/>
        </p:nvGrpSpPr>
        <p:grpSpPr>
          <a:xfrm>
            <a:off x="-19051" y="0"/>
            <a:ext cx="7981365" cy="1569660"/>
            <a:chOff x="-19051" y="0"/>
            <a:chExt cx="7981365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31374" y="400109"/>
              <a:ext cx="63309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ความหมายของกลยุทธ์ในองค์การ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A11FD852-E2A5-461F-A364-3E01A0861358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F0AB810D-92F9-46E9-B9A0-CD45CEE3D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A26C58EF-3DB6-4BF2-A544-3431A26D585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1.</a:t>
                </a:r>
              </a:p>
            </p:txBody>
          </p: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EEA95196-6264-4A9C-8E1D-3AC9D0256BEE}"/>
              </a:ext>
            </a:extLst>
          </p:cNvPr>
          <p:cNvGrpSpPr/>
          <p:nvPr/>
        </p:nvGrpSpPr>
        <p:grpSpPr>
          <a:xfrm>
            <a:off x="7216727" y="1325906"/>
            <a:ext cx="4369783" cy="4847676"/>
            <a:chOff x="7216727" y="1325906"/>
            <a:chExt cx="4369783" cy="4847676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6666DE7E-7D0E-417A-8D0E-328D24802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6727" y="1325906"/>
              <a:ext cx="4369783" cy="48476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7482622" y="1764585"/>
              <a:ext cx="3967850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กลยุทธ์ขององค์การ </a:t>
              </a:r>
              <a:endPara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endPara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หมายถึง การที่องค์การได้แสดงความสัมพันธ์กับสภาพแวดล้อม โดยใช้วิธีการบริหารที่องค์การไปเกี่ยวข้องกับสภาพแวดล้อมที่มีกลุ่มต่าง ๆ ตัวบุคคล องค์การอื่น และสถาบันประเภทอื่นทั้งหลายที่อยู่ภายในองค์การและนอกองค์การ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E0841F4-2B43-46F7-A2E1-50FA44E5A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369" y="1325906"/>
            <a:ext cx="5735748" cy="484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62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>
            <a:extLst>
              <a:ext uri="{FF2B5EF4-FFF2-40B4-BE49-F238E27FC236}">
                <a16:creationId xmlns:a16="http://schemas.microsoft.com/office/drawing/2014/main" id="{B1765392-BD07-4B06-A32C-64FA1563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B189155-489E-49A7-976D-CCB40751C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01" y="2069233"/>
            <a:ext cx="10313671" cy="367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1735014" y="657536"/>
            <a:ext cx="9446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การที่องค์การจะสามารถมีประสิทธิภาพต่อไปได้ ก็ต่อเมื่อต้องมีการเปลี่ยนแปลงให้เข้ากับเงื่อนไขใหม่ได้เสมอการบริหารองค์การให้มีประสิทธิภาพจึงมีเรื่องที่สำคัญที่ต้องพิจารณา 2 ประการ คือ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8A2AAA9-605F-4C54-BD2E-B61F18C155D2}"/>
              </a:ext>
            </a:extLst>
          </p:cNvPr>
          <p:cNvGrpSpPr/>
          <p:nvPr/>
        </p:nvGrpSpPr>
        <p:grpSpPr>
          <a:xfrm>
            <a:off x="258826" y="2501090"/>
            <a:ext cx="9743303" cy="1055560"/>
            <a:chOff x="258826" y="2501090"/>
            <a:chExt cx="9743303" cy="105556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3999B46-9561-471D-BD80-5A390D78A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826" y="2501090"/>
              <a:ext cx="1055560" cy="1055560"/>
            </a:xfrm>
            <a:prstGeom prst="rect">
              <a:avLst/>
            </a:prstGeom>
          </p:spPr>
        </p:pic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6A7D2A16-82B0-4D1F-8BF8-6FC9CB04A8DC}"/>
                </a:ext>
              </a:extLst>
            </p:cNvPr>
            <p:cNvSpPr/>
            <p:nvPr/>
          </p:nvSpPr>
          <p:spPr>
            <a:xfrm>
              <a:off x="1474762" y="2798038"/>
              <a:ext cx="85273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ประการที่ 1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  </a:t>
              </a: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ผู้บริหารต้องเข้าใจถึงลักษณะสภาพแวดล้อมที่เกี่ยวข้อง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94F63E4-D927-4B4F-8769-4C27921CC040}"/>
              </a:ext>
            </a:extLst>
          </p:cNvPr>
          <p:cNvGrpSpPr/>
          <p:nvPr/>
        </p:nvGrpSpPr>
        <p:grpSpPr>
          <a:xfrm>
            <a:off x="276506" y="4230635"/>
            <a:ext cx="10246128" cy="1497277"/>
            <a:chOff x="276506" y="4230635"/>
            <a:chExt cx="10246128" cy="149727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4B28CC3-DC19-4287-924C-D51AEFE6C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506" y="4230635"/>
              <a:ext cx="1055560" cy="1055560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C55E662C-E968-435E-8171-3D2EBAA815FE}"/>
                </a:ext>
              </a:extLst>
            </p:cNvPr>
            <p:cNvSpPr/>
            <p:nvPr/>
          </p:nvSpPr>
          <p:spPr>
            <a:xfrm>
              <a:off x="1474762" y="4342917"/>
              <a:ext cx="904787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ประการที่ 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2     </a:t>
              </a: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ผู้บริหารต้องเข้าใจว่าองค์การสัมพันธ์กับสภาพแวดล้อมอย่างไร โดย</a:t>
              </a:r>
              <a:b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		   พิจารณาในแง่ของการพิจารณาปัจจัยสำคัญต่าง ๆ ตามความหมาย</a:t>
              </a:r>
              <a:b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		   ของพฤติกรรมองค์การ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8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81D3DFD-8EA5-4D38-909B-21610A1A0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1AE203F-AC21-4C7E-B591-E0D477CE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90" y="1059751"/>
            <a:ext cx="8419048" cy="4457143"/>
          </a:xfrm>
          <a:prstGeom prst="rect">
            <a:avLst/>
          </a:prstGeom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B74CD1E4-8EFB-4C60-8D90-5AFF47CB5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351" y="547731"/>
            <a:ext cx="2077649" cy="57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2AEC0839-D052-49F9-BBEF-A692B78D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281310F0-7525-46A8-B0EE-4A5405845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329" y="0"/>
            <a:ext cx="6849671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341195" y="1910728"/>
            <a:ext cx="50633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กลยุทธ์ </a:t>
            </a:r>
            <a:endParaRPr lang="en-US" sz="32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16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ระบวนการที่องค์การพยายามจัดให้มีการใช้ทรัพยากรให้มีประสิทธิภาพสอดคล้องกับความต้องการที่มีอยู่ และเข้ากันได้กับข้อจำกัดและโอกาสภายในสภาพแวดล้อมที่เกิดขึ้น เพื่อที่จะดูถึงข้อจำกัดต่าง ๆ ความต้องการและโอกาสต่าง ๆ ที่มีอยู่ การตรวจสอบสภาพแวดล้อมนี้ในบางครั้งอาจจะมีการวิเคราะห์อย่างละเอียดและจัดทำเป็นระบบ โดยแสดงเป็นภาพได้ดังนี้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3569A20-D99D-4484-A115-203536F86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420" y="2600178"/>
            <a:ext cx="6190476" cy="2600000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E747CD76-6994-4356-8CBF-6DB9840C6DD6}"/>
              </a:ext>
            </a:extLst>
          </p:cNvPr>
          <p:cNvGrpSpPr/>
          <p:nvPr/>
        </p:nvGrpSpPr>
        <p:grpSpPr>
          <a:xfrm>
            <a:off x="-19051" y="0"/>
            <a:ext cx="9120848" cy="1910728"/>
            <a:chOff x="-19051" y="0"/>
            <a:chExt cx="9120848" cy="1910728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F5660FD2-1157-40F2-AFD1-30A145E2B37C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1CE46DC7-E9A4-4EE4-9B97-1A1D7B312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E2A76E31-2AC3-4F4B-BDE5-E00433427A0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2.</a:t>
                </a:r>
              </a:p>
            </p:txBody>
          </p:sp>
        </p:grpSp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22474" y="341068"/>
              <a:ext cx="747932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กลยุทธ์ในฐานะเป็นเครื่องมือสำหรับใช้จัดให้สภาพแวดล้อมสอดคล้องกับทรัพยากร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748CFA57-BB8A-4EF0-8E79-F973F5B37943}"/>
              </a:ext>
            </a:extLst>
          </p:cNvPr>
          <p:cNvGrpSpPr/>
          <p:nvPr/>
        </p:nvGrpSpPr>
        <p:grpSpPr>
          <a:xfrm>
            <a:off x="9801393" y="5926079"/>
            <a:ext cx="1268299" cy="407889"/>
            <a:chOff x="9801393" y="5926079"/>
            <a:chExt cx="1268299" cy="407889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87B06D1-50AF-4E62-84B3-71F1F16F4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1393" y="5926079"/>
              <a:ext cx="399102" cy="399102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8B4EBAF-0580-4226-A9B2-705AF8A32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5032" y="5934866"/>
              <a:ext cx="399102" cy="399102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2319ADE-0C9F-4218-8048-FC83AD416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70590" y="5934866"/>
              <a:ext cx="399102" cy="39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8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A348446F-780D-4A73-8C4A-8052A171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691BDBD-9F2C-4108-B773-49E5C7BA75D0}"/>
              </a:ext>
            </a:extLst>
          </p:cNvPr>
          <p:cNvGrpSpPr/>
          <p:nvPr/>
        </p:nvGrpSpPr>
        <p:grpSpPr>
          <a:xfrm>
            <a:off x="-19051" y="0"/>
            <a:ext cx="8136109" cy="1569660"/>
            <a:chOff x="-19051" y="0"/>
            <a:chExt cx="8136109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291205"/>
              <a:ext cx="66248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กลยุทธ์การบริหารที่ทรงประสิทธิภาพ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EC79AFDE-8007-45A9-9576-A4AAD6539C18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8249C5B2-E17E-4619-BE1A-37D064AFE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2" name="ตัวแทนหมายเลขสไลด์ 15">
                <a:extLst>
                  <a:ext uri="{FF2B5EF4-FFF2-40B4-BE49-F238E27FC236}">
                    <a16:creationId xmlns:a16="http://schemas.microsoft.com/office/drawing/2014/main" id="{68EF397E-9B47-4ACE-8C6E-A399A0AF71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3.</a:t>
                </a: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B72026FA-65D0-4D6D-A8A4-941860D4000D}"/>
              </a:ext>
            </a:extLst>
          </p:cNvPr>
          <p:cNvGrpSpPr/>
          <p:nvPr/>
        </p:nvGrpSpPr>
        <p:grpSpPr>
          <a:xfrm>
            <a:off x="1101830" y="1718837"/>
            <a:ext cx="3134308" cy="4613938"/>
            <a:chOff x="1101830" y="1718837"/>
            <a:chExt cx="3134308" cy="4613938"/>
          </a:xfrm>
        </p:grpSpPr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0E7B58E5-E1F0-4858-A0D2-ECAE0F57B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1830" y="1718837"/>
              <a:ext cx="3134308" cy="46139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D829461-F2B6-48F9-A562-36BDC537EF8B}"/>
                </a:ext>
              </a:extLst>
            </p:cNvPr>
            <p:cNvSpPr/>
            <p:nvPr/>
          </p:nvSpPr>
          <p:spPr>
            <a:xfrm>
              <a:off x="1318847" y="2409978"/>
              <a:ext cx="2748186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</a:p>
            <a:p>
              <a:pPr algn="thaiDist"/>
              <a:endPara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เป็นการบริหารเชิงรวมที่กระทำอย่างเป็นระบบ ที่มีการบริหารครบสมบูรณ์ทุกด้าน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19F14B8-634C-40DB-B8CF-C0A90399CBD8}"/>
              </a:ext>
            </a:extLst>
          </p:cNvPr>
          <p:cNvGrpSpPr/>
          <p:nvPr/>
        </p:nvGrpSpPr>
        <p:grpSpPr>
          <a:xfrm>
            <a:off x="4727042" y="1718837"/>
            <a:ext cx="3134308" cy="4661459"/>
            <a:chOff x="4727042" y="1718837"/>
            <a:chExt cx="3134308" cy="4661459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F8245838-D238-45B5-B51E-0843D12F4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7042" y="1718837"/>
              <a:ext cx="3134308" cy="46139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51C03316-8D05-4E5A-A6DD-86387EB5AEE7}"/>
                </a:ext>
              </a:extLst>
            </p:cNvPr>
            <p:cNvSpPr/>
            <p:nvPr/>
          </p:nvSpPr>
          <p:spPr>
            <a:xfrm>
              <a:off x="4917532" y="2409978"/>
              <a:ext cx="2943817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02</a:t>
              </a:r>
            </a:p>
            <a:p>
              <a:pPr algn="thaiDist"/>
              <a:endPara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เป็นการบริหารที่พร้อมสมบูรณ์ด้วย “แผนงาน” ที่มีประสิทธิภาพ ที่ซึ่งระบุออกมาโดยอาศัย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“เป้าหมาย” (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Goals) </a:t>
              </a: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เป็นเครื่องมือ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233ACA5B-053D-40E0-B77A-04BCEE8F7914}"/>
              </a:ext>
            </a:extLst>
          </p:cNvPr>
          <p:cNvGrpSpPr/>
          <p:nvPr/>
        </p:nvGrpSpPr>
        <p:grpSpPr>
          <a:xfrm>
            <a:off x="8354308" y="1718836"/>
            <a:ext cx="3134308" cy="4613938"/>
            <a:chOff x="8354308" y="1718836"/>
            <a:chExt cx="3134308" cy="4613938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D18D827A-341C-4634-B9E5-2CC499F54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4308" y="1718836"/>
              <a:ext cx="3134308" cy="46139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3260ACE5-705C-448C-A26D-E45A5FB7D5C2}"/>
                </a:ext>
              </a:extLst>
            </p:cNvPr>
            <p:cNvSpPr/>
            <p:nvPr/>
          </p:nvSpPr>
          <p:spPr>
            <a:xfrm>
              <a:off x="8474276" y="2373751"/>
              <a:ext cx="2891508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03</a:t>
              </a:r>
            </a:p>
            <a:p>
              <a:pPr algn="thaiDist"/>
              <a:endPara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เป็นการบริหารที่พร้อมสมบูรณ์ด้วยเทคนิคการจัดทำแผน การวัดผล การจูงใจ การควบคุม การพัฒนานักบริหาร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8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33264B78-CBE2-4417-A993-058074BF6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A446AF6C-E125-427B-AFBA-0543429B7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64917"/>
            <a:ext cx="2077649" cy="5762538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D829461-F2B6-48F9-A562-36BDC537EF8B}"/>
              </a:ext>
            </a:extLst>
          </p:cNvPr>
          <p:cNvSpPr/>
          <p:nvPr/>
        </p:nvSpPr>
        <p:spPr>
          <a:xfrm>
            <a:off x="1701823" y="364917"/>
            <a:ext cx="9912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กล่าวโดยสรุป กลยุทธ์การบริหารที่ทรงประสิทธิภาพแต่ละประการตามที่กล่าวข้างต้นนี้ อาจกล่าวได้ว่า ก็คือการบริหารเชิงรวมที่เป็นภารกิจทางการบริหารของผู้บริหารที่มีอยู่เป็นพิเศษ คือ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8AAB508-553A-4D76-8A94-DBF4E6C79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650" y="2035472"/>
            <a:ext cx="8590476" cy="4704762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51C03316-8D05-4E5A-A6DD-86387EB5AEE7}"/>
              </a:ext>
            </a:extLst>
          </p:cNvPr>
          <p:cNvSpPr/>
          <p:nvPr/>
        </p:nvSpPr>
        <p:spPr>
          <a:xfrm>
            <a:off x="2946530" y="1348187"/>
            <a:ext cx="8271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การใช้วิธีบริหารแบบมุ่งหมาย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Goal-Oriented Management)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เป็นสำคัญ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E0861C4F-8B98-4CB5-BD2C-B3D4728F58F2}"/>
              </a:ext>
            </a:extLst>
          </p:cNvPr>
          <p:cNvSpPr/>
          <p:nvPr/>
        </p:nvSpPr>
        <p:spPr>
          <a:xfrm>
            <a:off x="3708468" y="1941230"/>
            <a:ext cx="667160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การจัดระบบการวางแผนที่สมบูรณ์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B95C56D4-951B-4760-9DD5-46CBDAC5998C}"/>
              </a:ext>
            </a:extLst>
          </p:cNvPr>
          <p:cNvSpPr/>
          <p:nvPr/>
        </p:nvSpPr>
        <p:spPr>
          <a:xfrm>
            <a:off x="4273410" y="2534273"/>
            <a:ext cx="667160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การจัดระบบการบริหารงานในขั้นปฏิบัติที่ดีพร้อม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71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BDD819CB-CD4C-4EED-82C5-8B3E9F458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2AB1B188-3E36-4527-BDE8-62CAFB81AA02}"/>
              </a:ext>
            </a:extLst>
          </p:cNvPr>
          <p:cNvGrpSpPr/>
          <p:nvPr/>
        </p:nvGrpSpPr>
        <p:grpSpPr>
          <a:xfrm>
            <a:off x="-19051" y="0"/>
            <a:ext cx="6115051" cy="1569660"/>
            <a:chOff x="-19051" y="0"/>
            <a:chExt cx="6115051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729848" y="537512"/>
              <a:ext cx="43661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ส่วนผสมของกลยุทธ์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AC443CBD-F5A4-4383-A877-668465FEEB86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7EFEE296-D571-49FD-96FC-BA97C7E08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7E6B296E-1D3E-4787-BD6B-56646EA0E4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4.</a:t>
                </a:r>
              </a:p>
            </p:txBody>
          </p: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DAF54974-EF10-49CE-AB8F-75E94D7B0D4C}"/>
              </a:ext>
            </a:extLst>
          </p:cNvPr>
          <p:cNvGrpSpPr/>
          <p:nvPr/>
        </p:nvGrpSpPr>
        <p:grpSpPr>
          <a:xfrm>
            <a:off x="6643536" y="313899"/>
            <a:ext cx="5352846" cy="5991755"/>
            <a:chOff x="6643536" y="313899"/>
            <a:chExt cx="5352846" cy="5991755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57979CF9-D1D6-4B88-9D36-FEE20B817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3536" y="313899"/>
              <a:ext cx="5352846" cy="58646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6851176" y="611788"/>
              <a:ext cx="4899546" cy="5693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การดำเนินตามกระบวนการจัดการเชิงกลยุทธ์ ผู้จัดการต้องออกแบบกลยุทธ์องค์การ (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Organizational Strategy) </a:t>
              </a: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ซึ่งเป็นแผนการปฏิบัติในภาพรวมโดยมีจุดมุ่งหมายเพื่อช่วยให้องค์การบรรลุเป้าหมายต่าง ๆ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ในช่วงเวลาที่กำหนด ดังนั้นกลยุทธ์องค์การอาจไม่ใช่เอกสารการวางแผนที่จัดทำขึ้นแล้วนำไปปฏิบัติแต่กลยุทธ์ต้องมีการปรับปรุงและพัฒนาอย่างต่อเนื่องเพื่อให้สอดคล้องกับสภาพแวดล้อมปัจจุบัน ต้องมีการผสมผสานระหว่างองค์การที่ท้าทายความสามารถขององค์การในการบรรลุเป้าหมาย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57DAB07-189D-45CB-8D14-8EC2A7C2C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14" y="2039205"/>
            <a:ext cx="6182222" cy="409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53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3507951" y="501494"/>
            <a:ext cx="6749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กลยุทธ์ขององค์การจึงประกอบด้วย 3 ระดับ ได้แก่</a:t>
            </a:r>
            <a:endParaRPr lang="en-US" sz="32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80E53D8-9540-4BF1-BD88-B35B894B025D}"/>
              </a:ext>
            </a:extLst>
          </p:cNvPr>
          <p:cNvGrpSpPr/>
          <p:nvPr/>
        </p:nvGrpSpPr>
        <p:grpSpPr>
          <a:xfrm>
            <a:off x="698696" y="1518085"/>
            <a:ext cx="2656447" cy="3756288"/>
            <a:chOff x="698696" y="1518085"/>
            <a:chExt cx="2656447" cy="3756288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4DE5B3A8-306E-4BAF-8257-CFD72724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696" y="2063942"/>
              <a:ext cx="2565007" cy="32104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8AB8BE6-0C8E-484C-B636-6FCE60AB2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3419" y="1518085"/>
              <a:ext cx="1055560" cy="1055560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9DE6E579-DD5E-41B4-B86D-C123DD9AE283}"/>
                </a:ext>
              </a:extLst>
            </p:cNvPr>
            <p:cNvSpPr/>
            <p:nvPr/>
          </p:nvSpPr>
          <p:spPr>
            <a:xfrm>
              <a:off x="738797" y="2753752"/>
              <a:ext cx="2616346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กลยุทธ์ระดับองค์การ 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Corporate-Level Strategy)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93A1665-E748-4657-8CBC-E97E09171680}"/>
              </a:ext>
            </a:extLst>
          </p:cNvPr>
          <p:cNvGrpSpPr/>
          <p:nvPr/>
        </p:nvGrpSpPr>
        <p:grpSpPr>
          <a:xfrm>
            <a:off x="4446442" y="1536162"/>
            <a:ext cx="2757269" cy="3738211"/>
            <a:chOff x="4446442" y="1536162"/>
            <a:chExt cx="2757269" cy="3738211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74E24760-1C1B-4051-A852-06C844142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2574" y="2063942"/>
              <a:ext cx="2565007" cy="32104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E339C40-CD47-4815-B277-C6C8968CB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7776" y="1536162"/>
              <a:ext cx="1055560" cy="1055560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17A57562-D915-4A74-9EA3-DEEDDBD4CAB0}"/>
                </a:ext>
              </a:extLst>
            </p:cNvPr>
            <p:cNvSpPr/>
            <p:nvPr/>
          </p:nvSpPr>
          <p:spPr>
            <a:xfrm>
              <a:off x="4446442" y="2753752"/>
              <a:ext cx="2757269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02</a:t>
              </a: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กลยุทธ์ระดับธุรกิจ 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Business-Level Strategy)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A91B782C-6EC8-49AA-85E3-68D88D97A6AA}"/>
              </a:ext>
            </a:extLst>
          </p:cNvPr>
          <p:cNvGrpSpPr/>
          <p:nvPr/>
        </p:nvGrpSpPr>
        <p:grpSpPr>
          <a:xfrm>
            <a:off x="8355969" y="1469049"/>
            <a:ext cx="2747888" cy="3738211"/>
            <a:chOff x="8355969" y="1469049"/>
            <a:chExt cx="2747888" cy="3738211"/>
          </a:xfrm>
        </p:grpSpPr>
        <p:pic>
          <p:nvPicPr>
            <p:cNvPr id="14" name="Picture 1">
              <a:extLst>
                <a:ext uri="{FF2B5EF4-FFF2-40B4-BE49-F238E27FC236}">
                  <a16:creationId xmlns:a16="http://schemas.microsoft.com/office/drawing/2014/main" id="{7990BD56-80F4-4C6C-8DB6-ED94EB15C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7409" y="1996829"/>
              <a:ext cx="2565008" cy="32104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133AABB4-1209-4C8F-A606-E6F8A8CD1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2133" y="1469049"/>
              <a:ext cx="1055560" cy="1055560"/>
            </a:xfrm>
            <a:prstGeom prst="rect">
              <a:avLst/>
            </a:prstGeom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A0BCBB74-71EB-44B2-AB66-8242DF7AE545}"/>
                </a:ext>
              </a:extLst>
            </p:cNvPr>
            <p:cNvSpPr/>
            <p:nvPr/>
          </p:nvSpPr>
          <p:spPr>
            <a:xfrm>
              <a:off x="8355969" y="2753752"/>
              <a:ext cx="2747888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03</a:t>
              </a: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กลยุทธ์ระดับหน้าที่ 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Functional- Level Strategy)</a:t>
              </a: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CB69D199-176C-49E2-B69F-0D524942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6334"/>
            <a:ext cx="121920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กล่อง">
  <a:themeElements>
    <a:clrScheme name="กล่อง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กล่อง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กล่อ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TM10001115[[fn=กล่อง]]</Template>
  <TotalTime>2009</TotalTime>
  <Words>1020</Words>
  <Application>Microsoft Office PowerPoint</Application>
  <PresentationFormat>แบบจอกว้าง</PresentationFormat>
  <Paragraphs>67</Paragraphs>
  <Slides>14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0" baseType="lpstr">
      <vt:lpstr>Arial</vt:lpstr>
      <vt:lpstr>Browallia New</vt:lpstr>
      <vt:lpstr>Calibri</vt:lpstr>
      <vt:lpstr>Gill Sans MT</vt:lpstr>
      <vt:lpstr>PSLxText</vt:lpstr>
      <vt:lpstr>กล่อง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ToMTaM</dc:creator>
  <cp:lastModifiedBy>Admin</cp:lastModifiedBy>
  <cp:revision>138</cp:revision>
  <dcterms:created xsi:type="dcterms:W3CDTF">2020-05-09T04:07:26Z</dcterms:created>
  <dcterms:modified xsi:type="dcterms:W3CDTF">2023-01-23T06:41:49Z</dcterms:modified>
</cp:coreProperties>
</file>