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75" r:id="rId2"/>
    <p:sldId id="281" r:id="rId3"/>
    <p:sldId id="343" r:id="rId4"/>
    <p:sldId id="358" r:id="rId5"/>
    <p:sldId id="365" r:id="rId6"/>
    <p:sldId id="366" r:id="rId7"/>
    <p:sldId id="319" r:id="rId8"/>
    <p:sldId id="359" r:id="rId9"/>
    <p:sldId id="367" r:id="rId10"/>
    <p:sldId id="368" r:id="rId11"/>
    <p:sldId id="369" r:id="rId12"/>
    <p:sldId id="370" r:id="rId13"/>
    <p:sldId id="371" r:id="rId14"/>
    <p:sldId id="372" r:id="rId15"/>
    <p:sldId id="321" r:id="rId16"/>
    <p:sldId id="360" r:id="rId17"/>
    <p:sldId id="373" r:id="rId18"/>
    <p:sldId id="3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0C2"/>
    <a:srgbClr val="0066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94301" autoAdjust="0"/>
  </p:normalViewPr>
  <p:slideViewPr>
    <p:cSldViewPr snapToGrid="0">
      <p:cViewPr varScale="1">
        <p:scale>
          <a:sx n="68" d="100"/>
          <a:sy n="68" d="100"/>
        </p:scale>
        <p:origin x="55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F4EBC-1767-439B-8993-6B078815F6D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B834A-AA53-49AC-8942-3312957F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834A-AA53-49AC-8942-3312957FE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9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9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6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4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3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7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0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3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5.emf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016CBA6-C48D-4E4B-ABF3-468D0190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016CBA6-C48D-4E4B-ABF3-468D0190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4" b="7568"/>
          <a:stretch/>
        </p:blipFill>
        <p:spPr>
          <a:xfrm>
            <a:off x="-63030" y="0"/>
            <a:ext cx="1225503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802" y="3369286"/>
            <a:ext cx="6287949" cy="3488713"/>
            <a:chOff x="220752" y="3799736"/>
            <a:chExt cx="6287949" cy="2137393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016CBA6-C48D-4E4B-ABF3-468D0190D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752" y="3799736"/>
              <a:ext cx="6287948" cy="2137393"/>
            </a:xfrm>
            <a:prstGeom prst="rect">
              <a:avLst/>
            </a:prstGeom>
          </p:spPr>
        </p:pic>
        <p:sp>
          <p:nvSpPr>
            <p:cNvPr id="14" name="ตัวแทนหมายเลขสไลด์ 15">
              <a:extLst>
                <a:ext uri="{FF2B5EF4-FFF2-40B4-BE49-F238E27FC236}">
                  <a16:creationId xmlns:a16="http://schemas.microsoft.com/office/drawing/2014/main" id="{B1F027F1-EBC8-44C4-8F92-ECF146743C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0753" y="3844963"/>
              <a:ext cx="6287948" cy="819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th-TH" sz="6600" b="1" dirty="0">
                  <a:solidFill>
                    <a:srgbClr val="0066CC"/>
                  </a:solidFill>
                  <a:cs typeface="PSLxText" panose="02000000000000000000" pitchFamily="2" charset="-34"/>
                </a:rPr>
                <a:t>การนำกิจกรรมระบบคุณภาพและเพิ่มผลผลิตมาประยุกต์ใช้ในการจัดการ</a:t>
              </a:r>
              <a:endParaRPr lang="en-US" sz="6600" b="1" dirty="0">
                <a:solidFill>
                  <a:srgbClr val="0066CC"/>
                </a:solidFill>
                <a:cs typeface="PSLxText" panose="02000000000000000000" pitchFamily="2" charset="-34"/>
              </a:endParaRPr>
            </a:p>
            <a:p>
              <a:pPr algn="ctr">
                <a:lnSpc>
                  <a:spcPct val="80000"/>
                </a:lnSpc>
              </a:pPr>
              <a:r>
                <a:rPr lang="th-TH" sz="6600" b="1" dirty="0">
                  <a:solidFill>
                    <a:srgbClr val="0066CC"/>
                  </a:solidFill>
                  <a:cs typeface="PSLxText" panose="02000000000000000000" pitchFamily="2" charset="-34"/>
                </a:rPr>
                <a:t>งานอาชีพ</a:t>
              </a:r>
              <a:endParaRPr lang="en-US" sz="6600" b="1" dirty="0">
                <a:solidFill>
                  <a:srgbClr val="0066CC"/>
                </a:solidFill>
                <a:cs typeface="PSLxText" panose="02000000000000000000" pitchFamily="2" charset="-34"/>
              </a:endParaRPr>
            </a:p>
          </p:txBody>
        </p:sp>
      </p:grpSp>
      <p:sp>
        <p:nvSpPr>
          <p:cNvPr id="16" name="ตัวแทนหมายเลขสไลด์ 15">
            <a:extLst>
              <a:ext uri="{FF2B5EF4-FFF2-40B4-BE49-F238E27FC236}">
                <a16:creationId xmlns:a16="http://schemas.microsoft.com/office/drawing/2014/main" id="{5569DFCA-72BB-4A57-92E8-119E505A1741}"/>
              </a:ext>
            </a:extLst>
          </p:cNvPr>
          <p:cNvSpPr txBox="1">
            <a:spLocks/>
          </p:cNvSpPr>
          <p:nvPr/>
        </p:nvSpPr>
        <p:spPr bwMode="auto">
          <a:xfrm>
            <a:off x="49746" y="330401"/>
            <a:ext cx="2078599" cy="68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หน่วยที่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 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xText" panose="02000000000000000000" pitchFamily="2" charset="-34"/>
              <a:cs typeface="PSLxText" panose="02000000000000000000" pitchFamily="2" charset="-34"/>
            </a:endParaRPr>
          </a:p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7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xText" panose="02000000000000000000" pitchFamily="2" charset="-34"/>
              <a:cs typeface="PSLxText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119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4221318-9A56-48A1-B1DE-F96B3E0F5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8BE15792-7581-4A9F-ABE3-8357F739B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351" y="547731"/>
            <a:ext cx="2077649" cy="5762538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3743E50-FF04-4F7B-93C0-2C382DEC1106}"/>
              </a:ext>
            </a:extLst>
          </p:cNvPr>
          <p:cNvSpPr/>
          <p:nvPr/>
        </p:nvSpPr>
        <p:spPr>
          <a:xfrm rot="5400000">
            <a:off x="9341130" y="3086388"/>
            <a:ext cx="3275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ตัวอย่าง</a:t>
            </a: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การวิเคราะห์ปัญหาด้วยแผนภูมิก้างปลา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B9D502B-311F-4028-804A-313E469E0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98" y="1180160"/>
            <a:ext cx="9533333" cy="3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4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651C483-9844-42D0-9F95-BB91B9018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744"/>
            <a:ext cx="12309231" cy="6832512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F3BF187-17C7-4538-BC95-B820A88D15B4}"/>
              </a:ext>
            </a:extLst>
          </p:cNvPr>
          <p:cNvGrpSpPr/>
          <p:nvPr/>
        </p:nvGrpSpPr>
        <p:grpSpPr>
          <a:xfrm>
            <a:off x="0" y="626380"/>
            <a:ext cx="4433004" cy="5943600"/>
            <a:chOff x="0" y="626380"/>
            <a:chExt cx="4433004" cy="5943600"/>
          </a:xfrm>
        </p:grpSpPr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13C06246-CC51-4980-9840-36B072861AE1}"/>
                </a:ext>
              </a:extLst>
            </p:cNvPr>
            <p:cNvGrpSpPr/>
            <p:nvPr/>
          </p:nvGrpSpPr>
          <p:grpSpPr>
            <a:xfrm>
              <a:off x="0" y="626380"/>
              <a:ext cx="4433004" cy="5943600"/>
              <a:chOff x="1" y="476250"/>
              <a:chExt cx="4433004" cy="5943600"/>
            </a:xfrm>
          </p:grpSpPr>
          <p:pic>
            <p:nvPicPr>
              <p:cNvPr id="5" name="Picture 3">
                <a:extLst>
                  <a:ext uri="{FF2B5EF4-FFF2-40B4-BE49-F238E27FC236}">
                    <a16:creationId xmlns:a16="http://schemas.microsoft.com/office/drawing/2014/main" id="{5987C2C5-97D3-455E-AAA2-D4D07C191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476250"/>
                <a:ext cx="2724150" cy="5943600"/>
              </a:xfrm>
              <a:prstGeom prst="rect">
                <a:avLst/>
              </a:prstGeom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75499DF3-488B-468E-A37C-A2B8CBE539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694" y="894644"/>
                <a:ext cx="3646311" cy="5068711"/>
              </a:xfrm>
              <a:prstGeom prst="rect">
                <a:avLst/>
              </a:prstGeom>
            </p:spPr>
          </p:pic>
          <p:pic>
            <p:nvPicPr>
              <p:cNvPr id="7" name="Picture 7">
                <a:extLst>
                  <a:ext uri="{FF2B5EF4-FFF2-40B4-BE49-F238E27FC236}">
                    <a16:creationId xmlns:a16="http://schemas.microsoft.com/office/drawing/2014/main" id="{C5CD396E-A6C7-4123-8490-D25882311A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5625" y="1190976"/>
                <a:ext cx="3233475" cy="4515593"/>
              </a:xfrm>
              <a:prstGeom prst="rect">
                <a:avLst/>
              </a:prstGeom>
            </p:spPr>
          </p:pic>
        </p:grpSp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id="{EB9DE87A-A914-44EF-A8E4-C384136EC4FB}"/>
                </a:ext>
              </a:extLst>
            </p:cNvPr>
            <p:cNvSpPr/>
            <p:nvPr/>
          </p:nvSpPr>
          <p:spPr>
            <a:xfrm>
              <a:off x="1176336" y="2195407"/>
              <a:ext cx="2867024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en-US" sz="6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02</a:t>
              </a:r>
            </a:p>
            <a:p>
              <a:pPr algn="thaiDist"/>
              <a:r>
                <a:rPr lang="th-TH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แผนภูมิทางความคิด (</a:t>
              </a:r>
              <a:r>
                <a: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Mind Mapping)</a:t>
              </a:r>
            </a:p>
          </p:txBody>
        </p:sp>
      </p:grp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C5BE0E39-0810-487D-A16C-3670373EC530}"/>
              </a:ext>
            </a:extLst>
          </p:cNvPr>
          <p:cNvSpPr/>
          <p:nvPr/>
        </p:nvSpPr>
        <p:spPr>
          <a:xfrm>
            <a:off x="7299626" y="1968445"/>
            <a:ext cx="4489100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เป็นการขยายความคิดออกไปอย่างไม่จำกัดขอบเขต เป็นการใช้ความคิดอย่างอิสระ โดยใช้ปัญหาเป็นแรงกระตุ้นให้เกิดแนวคิดใหม่ ๆ ขึ้นมา เพื่อการแก้ปัญหา ดังนั้นแผนภูมิทางความคิดจึงใช้สำหรับการหาแนวทางแก้ปัญหา หลังจากที่เราวิเคราะห์ประเด็นปัญหาแล้ว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269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618B12C-6386-4607-B7ED-C4CCF06EF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2F417906-9DA3-4372-A529-08645365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351" y="547731"/>
            <a:ext cx="2077649" cy="5762538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3743E50-FF04-4F7B-93C0-2C382DEC1106}"/>
              </a:ext>
            </a:extLst>
          </p:cNvPr>
          <p:cNvSpPr/>
          <p:nvPr/>
        </p:nvSpPr>
        <p:spPr>
          <a:xfrm rot="5400000">
            <a:off x="9186592" y="3013501"/>
            <a:ext cx="3913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ตัวอย่าง</a:t>
            </a: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แผนภูมิทางความคิด : แก้ปัญหาการตลาดของผลิตภัณฑ์ตำบล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4E27872-2A32-4B58-9803-34F6AC5F2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27" y="1275784"/>
            <a:ext cx="9180952" cy="4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7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0779BC27-6FC4-48E1-9E09-85C85680C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643F3999-DF52-488D-9E04-F9ED45403620}"/>
              </a:ext>
            </a:extLst>
          </p:cNvPr>
          <p:cNvGrpSpPr/>
          <p:nvPr/>
        </p:nvGrpSpPr>
        <p:grpSpPr>
          <a:xfrm>
            <a:off x="7900164" y="457200"/>
            <a:ext cx="4307315" cy="5943600"/>
            <a:chOff x="7929192" y="457200"/>
            <a:chExt cx="4307315" cy="5943600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69256DA2-39C3-4C43-B2E8-59433F142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2357" y="457200"/>
              <a:ext cx="2724150" cy="5943600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92584A2A-A696-4503-A368-27CACE712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29192" y="901057"/>
              <a:ext cx="3646311" cy="5068711"/>
            </a:xfrm>
            <a:prstGeom prst="rect">
              <a:avLst/>
            </a:prstGeom>
          </p:spPr>
        </p:pic>
      </p:grpSp>
      <p:pic>
        <p:nvPicPr>
          <p:cNvPr id="11" name="Picture 7">
            <a:extLst>
              <a:ext uri="{FF2B5EF4-FFF2-40B4-BE49-F238E27FC236}">
                <a16:creationId xmlns:a16="http://schemas.microsoft.com/office/drawing/2014/main" id="{A9092CBD-C408-4EE7-8F84-5B3916661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123" y="1197389"/>
            <a:ext cx="3233475" cy="4515593"/>
          </a:xfrm>
          <a:prstGeom prst="rect">
            <a:avLst/>
          </a:prstGeom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EB9DE87A-A914-44EF-A8E4-C384136EC4FB}"/>
              </a:ext>
            </a:extLst>
          </p:cNvPr>
          <p:cNvSpPr/>
          <p:nvPr/>
        </p:nvSpPr>
        <p:spPr>
          <a:xfrm>
            <a:off x="8466083" y="2171111"/>
            <a:ext cx="276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6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03</a:t>
            </a:r>
          </a:p>
          <a:p>
            <a:pPr algn="thaiDist"/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SWOT Analysis </a:t>
            </a:r>
            <a:r>
              <a:rPr lang="th-TH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การวิเคราะห์สภาพแวดล้อมภายในและภายนอก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565776F8-A464-466E-BEFF-0DE8D1A7FC4B}"/>
              </a:ext>
            </a:extLst>
          </p:cNvPr>
          <p:cNvSpPr/>
          <p:nvPr/>
        </p:nvSpPr>
        <p:spPr>
          <a:xfrm>
            <a:off x="521130" y="272028"/>
            <a:ext cx="65183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จุดแข็ง (</a:t>
            </a:r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Strengths) </a:t>
            </a: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คุณลักษณะหรือปัจจัยเสริมให้องค์การเกิดความได้เปรียบในเชิงการแข่งขันทางธุรกิจ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9080E7F-6035-47AC-93F1-DD532B44F5E2}"/>
              </a:ext>
            </a:extLst>
          </p:cNvPr>
          <p:cNvSpPr/>
          <p:nvPr/>
        </p:nvSpPr>
        <p:spPr>
          <a:xfrm>
            <a:off x="521130" y="1800908"/>
            <a:ext cx="6387671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จุดอ่อน (</a:t>
            </a:r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Weakness) </a:t>
            </a: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คุณลักษณะหรือปัจจัยที่ก่อให้เกิดความเสียเปรียบในเชิงการแข่งขันทางธุรกิจ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8D96B444-77AA-4DE9-978D-25E8AE38D295}"/>
              </a:ext>
            </a:extLst>
          </p:cNvPr>
          <p:cNvSpPr/>
          <p:nvPr/>
        </p:nvSpPr>
        <p:spPr>
          <a:xfrm>
            <a:off x="521130" y="3399335"/>
            <a:ext cx="657788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โอกาส (</a:t>
            </a:r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Opportunities) </a:t>
            </a: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ปัจจัยสนับสนุนจากภายนอกให้เกิดความได้เปรียบในการดำเนินธุรกิจ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B78BCE78-4667-4970-A8C9-032D147E78F0}"/>
              </a:ext>
            </a:extLst>
          </p:cNvPr>
          <p:cNvSpPr/>
          <p:nvPr/>
        </p:nvSpPr>
        <p:spPr>
          <a:xfrm>
            <a:off x="613993" y="4912389"/>
            <a:ext cx="6063177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อุปสรรค (</a:t>
            </a:r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Threats) </a:t>
            </a: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ปัจจัยภายนอกมีการเปลี่ยนแปลงที่ส่งผลให้การดำเนินธุรกิจอุตสาหกรรมมีข้อจำกัด โอกาสการแข่งขันมีน้อยลง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657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A8ED051-CC8C-4B20-9565-1B265CDBB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6FA56EB0-D042-43CF-9F33-20EA31FFE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351" y="547731"/>
            <a:ext cx="2077649" cy="5762538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3743E50-FF04-4F7B-93C0-2C382DEC1106}"/>
              </a:ext>
            </a:extLst>
          </p:cNvPr>
          <p:cNvSpPr/>
          <p:nvPr/>
        </p:nvSpPr>
        <p:spPr>
          <a:xfrm rot="5400000">
            <a:off x="9338603" y="3112280"/>
            <a:ext cx="3040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ตัวอย่าง</a:t>
            </a:r>
            <a:r>
              <a:rPr lang="en-US" sz="2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การวิเคราะห์ </a:t>
            </a:r>
            <a:r>
              <a:rPr lang="en-US" sz="2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SWOT </a:t>
            </a:r>
            <a:r>
              <a:rPr lang="th-TH" sz="2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ของโรงงานทอผ้าเทโต</a:t>
            </a:r>
            <a:r>
              <a:rPr lang="th-TH" sz="25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เร</a:t>
            </a:r>
            <a:endParaRPr lang="en-US" sz="25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E11539C-6CD5-4446-8A00-D587DE0E7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913" y="216796"/>
            <a:ext cx="7822526" cy="642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6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>
            <a:extLst>
              <a:ext uri="{FF2B5EF4-FFF2-40B4-BE49-F238E27FC236}">
                <a16:creationId xmlns:a16="http://schemas.microsoft.com/office/drawing/2014/main" id="{A9205353-1226-45EB-944B-0E7592F2D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EF492505-12F7-450A-A69D-5F396B36FCB2}"/>
              </a:ext>
            </a:extLst>
          </p:cNvPr>
          <p:cNvGrpSpPr/>
          <p:nvPr/>
        </p:nvGrpSpPr>
        <p:grpSpPr>
          <a:xfrm>
            <a:off x="-19051" y="0"/>
            <a:ext cx="8656614" cy="1569660"/>
            <a:chOff x="-19051" y="0"/>
            <a:chExt cx="8656614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603239" y="201229"/>
              <a:ext cx="703432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4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การตัดสินใจเลือกแนวทางการแก้ปัญหา</a:t>
              </a:r>
              <a:endParaRPr lang="en-US" sz="44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D50D8D3F-9B98-402E-9B6C-EC43D60D1120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7902634F-7502-47FF-8652-A2F132447B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2" name="ตัวแทนหมายเลขสไลด์ 15">
                <a:extLst>
                  <a:ext uri="{FF2B5EF4-FFF2-40B4-BE49-F238E27FC236}">
                    <a16:creationId xmlns:a16="http://schemas.microsoft.com/office/drawing/2014/main" id="{DEB34476-1C04-4B1C-8D62-59678AEE6C8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3.</a:t>
                </a:r>
              </a:p>
            </p:txBody>
          </p:sp>
        </p:grp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8F954163-0F61-4720-A97E-B61C435CAB4C}"/>
              </a:ext>
            </a:extLst>
          </p:cNvPr>
          <p:cNvGrpSpPr/>
          <p:nvPr/>
        </p:nvGrpSpPr>
        <p:grpSpPr>
          <a:xfrm>
            <a:off x="1603239" y="1325907"/>
            <a:ext cx="4388835" cy="4847675"/>
            <a:chOff x="1603239" y="1325907"/>
            <a:chExt cx="4388835" cy="4847675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BD6CCB79-B56E-4D05-A17F-162275206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3239" y="1325907"/>
              <a:ext cx="4388835" cy="48476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2D829461-F2B6-48F9-A562-36BDC537EF8B}"/>
                </a:ext>
              </a:extLst>
            </p:cNvPr>
            <p:cNvSpPr/>
            <p:nvPr/>
          </p:nvSpPr>
          <p:spPr>
            <a:xfrm>
              <a:off x="1914911" y="2090171"/>
              <a:ext cx="3765487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การตัดสินใจเลือกแนวทางการแก้ปัญหา ขึ้นอยู่กับลักษณะของปัญหาและประสบการณ์ของผู้แก้ปัญหา ถ้าเป็นปัญหาที่เกิดขึ้นบ่อยครั้งและผู้แก้ปัญหาเคยมีประสบการณ์มาก่อน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2B7DEB90-EE74-4AA7-9A88-4505D11B94F5}"/>
              </a:ext>
            </a:extLst>
          </p:cNvPr>
          <p:cNvGrpSpPr/>
          <p:nvPr/>
        </p:nvGrpSpPr>
        <p:grpSpPr>
          <a:xfrm>
            <a:off x="6907145" y="1325906"/>
            <a:ext cx="4369783" cy="4847676"/>
            <a:chOff x="6907145" y="1325906"/>
            <a:chExt cx="4369783" cy="4847676"/>
          </a:xfrm>
        </p:grpSpPr>
        <p:pic>
          <p:nvPicPr>
            <p:cNvPr id="13" name="Picture 1">
              <a:extLst>
                <a:ext uri="{FF2B5EF4-FFF2-40B4-BE49-F238E27FC236}">
                  <a16:creationId xmlns:a16="http://schemas.microsoft.com/office/drawing/2014/main" id="{3279D58D-2299-4FEE-B4C3-B8226E72A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7145" y="1325906"/>
              <a:ext cx="4369783" cy="48476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35123ECA-EF01-461E-8E80-9D422858AE3B}"/>
                </a:ext>
              </a:extLst>
            </p:cNvPr>
            <p:cNvSpPr/>
            <p:nvPr/>
          </p:nvSpPr>
          <p:spPr>
            <a:xfrm>
              <a:off x="7247410" y="2423713"/>
              <a:ext cx="3689252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การตัดสินใจก็ง่าย ไม่ยุ่งยากมาก แต่ถ้าเป็นปัญหาที่มีความซับซ้อนและมีแนวทางให้เลือกหลากหลายตลอดจนผู้แก้ปัญหายังไม่เคยมีประสบการณ์ด้านนั้นเลย ทำให้การตัดสินใจยากขึ้นตามความซับซ้อนของปัญหา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F8D142AB-0552-4ECF-9EFE-722BDD7A5B95}"/>
              </a:ext>
            </a:extLst>
          </p:cNvPr>
          <p:cNvGrpSpPr/>
          <p:nvPr/>
        </p:nvGrpSpPr>
        <p:grpSpPr>
          <a:xfrm>
            <a:off x="243739" y="6255853"/>
            <a:ext cx="1268299" cy="407889"/>
            <a:chOff x="9801393" y="5926079"/>
            <a:chExt cx="1268299" cy="407889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57F691E1-C354-4F1C-BCDA-C0170FD54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01393" y="5926079"/>
              <a:ext cx="399102" cy="399102"/>
            </a:xfrm>
            <a:prstGeom prst="rect">
              <a:avLst/>
            </a:prstGeom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E85DB8B8-8D6E-4EE1-BCAA-59DEDD6E5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35032" y="5934866"/>
              <a:ext cx="399102" cy="399102"/>
            </a:xfrm>
            <a:prstGeom prst="rect">
              <a:avLst/>
            </a:prstGeom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B6849C3-80DE-459B-A9B3-3250AB143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70590" y="5934866"/>
              <a:ext cx="399102" cy="399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083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535DD1A-676D-4B80-9191-7317CE9A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28B24FBA-C1D3-4408-84E5-0B7F3A151AB7}"/>
              </a:ext>
            </a:extLst>
          </p:cNvPr>
          <p:cNvGrpSpPr/>
          <p:nvPr/>
        </p:nvGrpSpPr>
        <p:grpSpPr>
          <a:xfrm>
            <a:off x="1627379" y="2996418"/>
            <a:ext cx="2536440" cy="2142752"/>
            <a:chOff x="1627379" y="2996418"/>
            <a:chExt cx="2536440" cy="2142752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24037F29-99B9-43DB-9B06-B04912E3D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7379" y="2996418"/>
              <a:ext cx="2536440" cy="21427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2D829461-F2B6-48F9-A562-36BDC537EF8B}"/>
                </a:ext>
              </a:extLst>
            </p:cNvPr>
            <p:cNvSpPr/>
            <p:nvPr/>
          </p:nvSpPr>
          <p:spPr>
            <a:xfrm>
              <a:off x="1797269" y="3652296"/>
              <a:ext cx="225446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วิธีที่ 1</a:t>
              </a:r>
              <a:r>
                <a:rPr lang="en-US" sz="3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</a:p>
            <a:p>
              <a:pPr algn="thaiDist"/>
              <a:r>
                <a:rPr lang="th-TH" sz="3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ใช้ประสบการณ์</a:t>
              </a:r>
              <a:endParaRPr lang="en-US" sz="3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51C03316-8D05-4E5A-A6DD-86387EB5AEE7}"/>
              </a:ext>
            </a:extLst>
          </p:cNvPr>
          <p:cNvSpPr/>
          <p:nvPr/>
        </p:nvSpPr>
        <p:spPr>
          <a:xfrm>
            <a:off x="6780628" y="1828689"/>
            <a:ext cx="4791262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ผู้ที่พบกับปัญหาส่วนใหญ่จะใช้ประสบการณ์เดิมในการแก้ปัญหา จึงใช้วิธีการแก้ปัญหาแบบเดิมที่เคยใช้มาแล้ว แม้ว่าการแก้ปัญหาครั้งก่อนจะได้ผลมากหรือน้อยก็ตาม การใช้ประสบการณ์เดิมมีส่วนที่ดีคือทำให้ตัดสินใจได้รวดเร็ว มองเห็นสภาพการณ์ที่จะนำไปเขียนเป็นแผนงานได้โดยไม่ต้องสืบค้นข้อมูลเพิ่มเติม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711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CE23A7E-2893-4298-BEA5-3FC53225D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" y="0"/>
            <a:ext cx="12177931" cy="6858000"/>
          </a:xfrm>
          <a:prstGeom prst="rect">
            <a:avLst/>
          </a:prstGeom>
        </p:spPr>
      </p:pic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51C03316-8D05-4E5A-A6DD-86387EB5AEE7}"/>
              </a:ext>
            </a:extLst>
          </p:cNvPr>
          <p:cNvSpPr/>
          <p:nvPr/>
        </p:nvSpPr>
        <p:spPr>
          <a:xfrm>
            <a:off x="1378276" y="1647580"/>
            <a:ext cx="6868008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การทดสอบหรือการทดลอง เป็นวิธีการทางวิทยาศาสตร์ โดยการตั้งสมมติฐานว่า “วิธีการแก้ปัญหา (ก)”คือ วิธีการที่ดีที่สุด แต่ก่อนนำไปใช้จริงทำการจำลองสถานการณ์และทดสอบวิธีการแก้ปัญหา (ก) ก่อน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FE3DBB2A-77A2-4DCC-9766-52F1BB62C1C6}"/>
              </a:ext>
            </a:extLst>
          </p:cNvPr>
          <p:cNvSpPr/>
          <p:nvPr/>
        </p:nvSpPr>
        <p:spPr>
          <a:xfrm>
            <a:off x="1777870" y="3858870"/>
            <a:ext cx="6418385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ข้อดีของการทดสอบวิธีการแก้ปัญหาก่อนนำไปปฏิบัติจริงคือ ขจัดความไม่แน่ใจ ความไม่แน่นอนหรือใช้เป็นข้อมูลยืนยันกับฝ่ายบริหารในการขออนุมัติงบประมาณ เมื่อผลการทดสอบสอดคล้องกับการแก้ปัญหาอย่างดียิ่ง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674A1D8B-8EBE-4B3B-89B0-49FA0E75BE3C}"/>
              </a:ext>
            </a:extLst>
          </p:cNvPr>
          <p:cNvGrpSpPr/>
          <p:nvPr/>
        </p:nvGrpSpPr>
        <p:grpSpPr>
          <a:xfrm>
            <a:off x="8632136" y="2624035"/>
            <a:ext cx="2536440" cy="2142752"/>
            <a:chOff x="8632136" y="2624035"/>
            <a:chExt cx="2536440" cy="2142752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08A09597-FE6E-47AE-BE5C-D796000E0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2136" y="2624035"/>
              <a:ext cx="2536440" cy="21427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2D829461-F2B6-48F9-A562-36BDC537EF8B}"/>
                </a:ext>
              </a:extLst>
            </p:cNvPr>
            <p:cNvSpPr/>
            <p:nvPr/>
          </p:nvSpPr>
          <p:spPr>
            <a:xfrm>
              <a:off x="8916433" y="3187579"/>
              <a:ext cx="196784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วิธีที่ </a:t>
              </a:r>
              <a:r>
                <a:rPr lang="en-US" sz="3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2 </a:t>
              </a:r>
            </a:p>
            <a:p>
              <a:pPr algn="thaiDist"/>
              <a:r>
                <a:rPr lang="th-TH" sz="3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ใช้การทดสอบ</a:t>
              </a:r>
              <a:endParaRPr lang="en-US" sz="3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0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26A87E1-9BA1-4BED-9036-700807E27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FE3DBB2A-77A2-4DCC-9766-52F1BB62C1C6}"/>
              </a:ext>
            </a:extLst>
          </p:cNvPr>
          <p:cNvSpPr/>
          <p:nvPr/>
        </p:nvSpPr>
        <p:spPr>
          <a:xfrm>
            <a:off x="4152314" y="1060810"/>
            <a:ext cx="611103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D840C2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3000" b="1" dirty="0">
                <a:solidFill>
                  <a:srgbClr val="D840C2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เขียนชื่อแนวทางการแก้ปัญหาแต่ละแนวทาง</a:t>
            </a:r>
            <a:endParaRPr lang="en-US" sz="3000" b="1" dirty="0">
              <a:solidFill>
                <a:srgbClr val="D840C2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F90D727-93D5-4846-BD75-09AB28D58A2E}"/>
              </a:ext>
            </a:extLst>
          </p:cNvPr>
          <p:cNvSpPr/>
          <p:nvPr/>
        </p:nvSpPr>
        <p:spPr>
          <a:xfrm>
            <a:off x="4152315" y="2033896"/>
            <a:ext cx="336783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D840C2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3000" b="1" dirty="0">
                <a:solidFill>
                  <a:srgbClr val="D840C2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กำหนดเกณฑ์การเลือก</a:t>
            </a:r>
            <a:endParaRPr lang="en-US" sz="3000" b="1" dirty="0">
              <a:solidFill>
                <a:srgbClr val="D840C2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7FF8FCF1-D57D-455D-84B3-2292C468E40D}"/>
              </a:ext>
            </a:extLst>
          </p:cNvPr>
          <p:cNvSpPr/>
          <p:nvPr/>
        </p:nvSpPr>
        <p:spPr>
          <a:xfrm>
            <a:off x="4152313" y="3096858"/>
            <a:ext cx="743534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D840C2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3000" b="1" dirty="0">
                <a:solidFill>
                  <a:srgbClr val="D840C2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ให้น้ำหนักของเกณฑ์ทั้ง 5 ข้อ รวมเท่ากับ 100% แต่ละข้อ</a:t>
            </a:r>
            <a:br>
              <a:rPr lang="th-TH" sz="3000" b="1" dirty="0">
                <a:solidFill>
                  <a:srgbClr val="D840C2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sz="3000" b="1" dirty="0">
                <a:solidFill>
                  <a:srgbClr val="D840C2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จะให้ข้อละกี่เปอร์เซ็นต์</a:t>
            </a:r>
            <a:endParaRPr lang="en-US" sz="3000" b="1" dirty="0">
              <a:solidFill>
                <a:srgbClr val="D840C2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1582EE4B-2DBA-445A-989A-093423C756B6}"/>
              </a:ext>
            </a:extLst>
          </p:cNvPr>
          <p:cNvGrpSpPr/>
          <p:nvPr/>
        </p:nvGrpSpPr>
        <p:grpSpPr>
          <a:xfrm>
            <a:off x="807937" y="3804744"/>
            <a:ext cx="2536440" cy="2142752"/>
            <a:chOff x="807937" y="3804744"/>
            <a:chExt cx="2536440" cy="2142752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7A50AF4B-BEEF-49AC-B9DD-C93929B86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937" y="3804744"/>
              <a:ext cx="2536440" cy="21427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2D829461-F2B6-48F9-A562-36BDC537EF8B}"/>
                </a:ext>
              </a:extLst>
            </p:cNvPr>
            <p:cNvSpPr/>
            <p:nvPr/>
          </p:nvSpPr>
          <p:spPr>
            <a:xfrm>
              <a:off x="972267" y="4008504"/>
              <a:ext cx="237210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วิธีที่ </a:t>
              </a:r>
              <a:r>
                <a:rPr lang="en-US" sz="3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3 </a:t>
              </a:r>
            </a:p>
            <a:p>
              <a:pPr algn="thaiDist"/>
              <a:r>
                <a:rPr lang="th-TH" sz="3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การวิเคราะห์ด้วยการให้คะแนน</a:t>
              </a:r>
              <a:endParaRPr lang="en-US" sz="3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61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>
            <a:extLst>
              <a:ext uri="{FF2B5EF4-FFF2-40B4-BE49-F238E27FC236}">
                <a16:creationId xmlns:a16="http://schemas.microsoft.com/office/drawing/2014/main" id="{797C5AA1-7C88-4B09-87C9-CD85D5348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258C13BF-DE89-478E-B660-570EC7F87C02}"/>
              </a:ext>
            </a:extLst>
          </p:cNvPr>
          <p:cNvGrpSpPr/>
          <p:nvPr/>
        </p:nvGrpSpPr>
        <p:grpSpPr>
          <a:xfrm>
            <a:off x="-19051" y="0"/>
            <a:ext cx="9277120" cy="1569660"/>
            <a:chOff x="-19051" y="0"/>
            <a:chExt cx="9277120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492225" y="243832"/>
              <a:ext cx="77658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ความหมายและความสำคัญของการวางแผน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7027B762-4170-4C96-BAE8-F73D1A9B6DEF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6" name="Picture 8">
                <a:extLst>
                  <a:ext uri="{FF2B5EF4-FFF2-40B4-BE49-F238E27FC236}">
                    <a16:creationId xmlns:a16="http://schemas.microsoft.com/office/drawing/2014/main" id="{5618EC8E-E944-482E-8502-4D05D715A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7" name="ตัวแทนหมายเลขสไลด์ 15">
                <a:extLst>
                  <a:ext uri="{FF2B5EF4-FFF2-40B4-BE49-F238E27FC236}">
                    <a16:creationId xmlns:a16="http://schemas.microsoft.com/office/drawing/2014/main" id="{C727D387-B8DE-44A6-A439-B47C0C70160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1.</a:t>
                </a:r>
              </a:p>
            </p:txBody>
          </p:sp>
        </p:grp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91A66864-B95C-425E-A516-A1CEB22125DB}"/>
              </a:ext>
            </a:extLst>
          </p:cNvPr>
          <p:cNvGrpSpPr/>
          <p:nvPr/>
        </p:nvGrpSpPr>
        <p:grpSpPr>
          <a:xfrm>
            <a:off x="403860" y="1685905"/>
            <a:ext cx="4369783" cy="4847676"/>
            <a:chOff x="403860" y="1685905"/>
            <a:chExt cx="4369783" cy="4847676"/>
          </a:xfrm>
        </p:grpSpPr>
        <p:pic>
          <p:nvPicPr>
            <p:cNvPr id="18" name="Picture 1">
              <a:extLst>
                <a:ext uri="{FF2B5EF4-FFF2-40B4-BE49-F238E27FC236}">
                  <a16:creationId xmlns:a16="http://schemas.microsoft.com/office/drawing/2014/main" id="{D356171D-9F14-4366-AFCA-B20511BF4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860" y="1685905"/>
              <a:ext cx="4369783" cy="48476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E074EF49-C847-43B1-B17E-2654539D2099}"/>
                </a:ext>
              </a:extLst>
            </p:cNvPr>
            <p:cNvSpPr/>
            <p:nvPr/>
          </p:nvSpPr>
          <p:spPr>
            <a:xfrm>
              <a:off x="590471" y="2221762"/>
              <a:ext cx="3965763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การวางแผน (</a:t>
              </a:r>
              <a:r>
                <a: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Planning) </a:t>
              </a:r>
            </a:p>
            <a:p>
              <a:pPr algn="thaiDist"/>
              <a:endPara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thaiDist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คือ การกำหนดรายละเอียดของการทำงาน โดยมีการตั้งเป้าหมายและวัตถุประสงค์ไว้อย่างชัดเจน โดยมีรายละเอียดของแผนงาน ประกอบด้วยเรื่องสำคัญดังนี้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8DD30108-5460-4896-B5B7-8C44301F48BE}"/>
              </a:ext>
            </a:extLst>
          </p:cNvPr>
          <p:cNvSpPr/>
          <p:nvPr/>
        </p:nvSpPr>
        <p:spPr>
          <a:xfrm>
            <a:off x="5233477" y="1255142"/>
            <a:ext cx="6664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ระยะเวลา ช่วงเวลา หรือกำหนดวันที่เริ่มทำงานและวันที่เสร็จงาน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72B8F94E-BF88-4781-9444-85A6D2750F88}"/>
              </a:ext>
            </a:extLst>
          </p:cNvPr>
          <p:cNvSpPr/>
          <p:nvPr/>
        </p:nvSpPr>
        <p:spPr>
          <a:xfrm>
            <a:off x="5289452" y="2225093"/>
            <a:ext cx="6835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กิจกรรมที่ต้องทำ ซึ่งจะแบ่งเป็นขั้นตอน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การทำ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หรือแบ่งตามระยะเวลาก็ได้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052DB4D-218F-40D7-9D38-AC8027726B8E}"/>
              </a:ext>
            </a:extLst>
          </p:cNvPr>
          <p:cNvSpPr/>
          <p:nvPr/>
        </p:nvSpPr>
        <p:spPr>
          <a:xfrm>
            <a:off x="5264104" y="3265234"/>
            <a:ext cx="666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ผู้รับผิดชอบงานหรือบุคคลที่เกี่ยวข้อง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A38D5BB4-F7B5-4A06-9BCE-C0A8CFDA4C62}"/>
              </a:ext>
            </a:extLst>
          </p:cNvPr>
          <p:cNvSpPr/>
          <p:nvPr/>
        </p:nvSpPr>
        <p:spPr>
          <a:xfrm>
            <a:off x="5264104" y="3915953"/>
            <a:ext cx="666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สถานที่ที่ไปทำงาน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5F718F06-405A-4309-8094-AE9334CAE091}"/>
              </a:ext>
            </a:extLst>
          </p:cNvPr>
          <p:cNvSpPr/>
          <p:nvPr/>
        </p:nvSpPr>
        <p:spPr>
          <a:xfrm>
            <a:off x="5289452" y="4552568"/>
            <a:ext cx="666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งบประมาณ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EFD6E4F2-3E5D-4A6A-A574-BB0D9308E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705975" y="3819521"/>
            <a:ext cx="2486025" cy="3038480"/>
          </a:xfrm>
          <a:prstGeom prst="rect">
            <a:avLst/>
          </a:prstGeom>
        </p:spPr>
      </p:pic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F1EB75DF-EE05-41ED-ADE0-3BF885B91204}"/>
              </a:ext>
            </a:extLst>
          </p:cNvPr>
          <p:cNvSpPr/>
          <p:nvPr/>
        </p:nvSpPr>
        <p:spPr>
          <a:xfrm>
            <a:off x="5289453" y="5189183"/>
            <a:ext cx="5888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6.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ผลการดำเนินงาน เป็นการบันทึกต่อท้ายกิจกรรมแต่ละช่อง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62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EEB68D4F-0003-4B04-A7B7-118F0A32F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73323FDE-7530-4CB3-9FC1-B40EAED3E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974709"/>
            <a:ext cx="11696700" cy="556260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3743E50-FF04-4F7B-93C0-2C382DEC1106}"/>
              </a:ext>
            </a:extLst>
          </p:cNvPr>
          <p:cNvSpPr/>
          <p:nvPr/>
        </p:nvSpPr>
        <p:spPr>
          <a:xfrm>
            <a:off x="2726786" y="320691"/>
            <a:ext cx="9217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การเขียนส่วนประกอบของแผนงานในแต่ละประเภทจะแตกต่างกันดังนี้</a:t>
            </a:r>
            <a:endParaRPr lang="en-US" sz="32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C34D5C3B-1309-402A-BB39-B96430283480}"/>
              </a:ext>
            </a:extLst>
          </p:cNvPr>
          <p:cNvSpPr/>
          <p:nvPr/>
        </p:nvSpPr>
        <p:spPr>
          <a:xfrm>
            <a:off x="630700" y="1066441"/>
            <a:ext cx="11313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การเขียนแผนงานประจำปี (</a:t>
            </a:r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Year Plan) 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มักให้ความสำคัญกับระยะเวลากิจกรรมและผู้รับผิดชอบ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9BE5816-F45F-44BC-A54A-522AA340D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38" y="1752600"/>
            <a:ext cx="11191524" cy="4705778"/>
          </a:xfrm>
          <a:prstGeom prst="rect">
            <a:avLst/>
          </a:prstGeom>
        </p:spPr>
      </p:pic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EE656EA9-99C0-4E19-BC0B-64DA52C7527D}"/>
              </a:ext>
            </a:extLst>
          </p:cNvPr>
          <p:cNvGrpSpPr/>
          <p:nvPr/>
        </p:nvGrpSpPr>
        <p:grpSpPr>
          <a:xfrm>
            <a:off x="504091" y="434776"/>
            <a:ext cx="1268299" cy="407889"/>
            <a:chOff x="9801393" y="5926079"/>
            <a:chExt cx="1268299" cy="407889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13FECAC1-BB33-48CE-80B0-D0FB30E97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1393" y="5926079"/>
              <a:ext cx="399102" cy="399102"/>
            </a:xfrm>
            <a:prstGeom prst="rect">
              <a:avLst/>
            </a:prstGeom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94381F65-5703-496F-B917-5E699BAB6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35032" y="5934866"/>
              <a:ext cx="399102" cy="399102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1B1DF89-B5A9-495A-B653-B797D2BCB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70590" y="5934866"/>
              <a:ext cx="399102" cy="399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18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>
            <a:extLst>
              <a:ext uri="{FF2B5EF4-FFF2-40B4-BE49-F238E27FC236}">
                <a16:creationId xmlns:a16="http://schemas.microsoft.com/office/drawing/2014/main" id="{A6604282-CDAD-47F3-9F8A-87347CED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4EFAC7B-5669-45F0-9E2F-15D5BC119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974709"/>
            <a:ext cx="11696700" cy="5562600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0AF129F5-BEC8-45F9-BAEE-7202A57C688A}"/>
              </a:ext>
            </a:extLst>
          </p:cNvPr>
          <p:cNvSpPr/>
          <p:nvPr/>
        </p:nvSpPr>
        <p:spPr>
          <a:xfrm>
            <a:off x="504091" y="1108480"/>
            <a:ext cx="11349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การเขียนแผนงานส่วนบุคคล (</a:t>
            </a:r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Personal Plan)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ให้ความสำคัญกับระยะเวลา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กิจกรรม ผู้เกี่ยวข้อง งบประมาณ หรือสถานที่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87B8E70-4BFF-4F8F-A42B-7883CBBA8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02" y="2274051"/>
            <a:ext cx="11038596" cy="4122848"/>
          </a:xfrm>
          <a:prstGeom prst="rect">
            <a:avLst/>
          </a:prstGeom>
        </p:spPr>
      </p:pic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81B17A44-71FC-4529-9896-C7405328D942}"/>
              </a:ext>
            </a:extLst>
          </p:cNvPr>
          <p:cNvGrpSpPr/>
          <p:nvPr/>
        </p:nvGrpSpPr>
        <p:grpSpPr>
          <a:xfrm>
            <a:off x="504091" y="434776"/>
            <a:ext cx="1268299" cy="407889"/>
            <a:chOff x="9801393" y="5926079"/>
            <a:chExt cx="1268299" cy="407889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FB782B9-BEC6-4C04-A49F-F498D979D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1393" y="5926079"/>
              <a:ext cx="399102" cy="399102"/>
            </a:xfrm>
            <a:prstGeom prst="rect">
              <a:avLst/>
            </a:prstGeom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48EF057A-43D6-4445-9B74-546907DC0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35032" y="5934866"/>
              <a:ext cx="399102" cy="399102"/>
            </a:xfrm>
            <a:prstGeom prst="rect">
              <a:avLst/>
            </a:prstGeom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9AD36120-478A-4CA6-BB59-7C71C2E05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70590" y="5934866"/>
              <a:ext cx="399102" cy="399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88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id="{FB32C80D-D2E0-4DD5-BDFF-D07350A9E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0CB1E5C9-D141-49BD-B189-C400317CB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974709"/>
            <a:ext cx="11696700" cy="5562600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0AF129F5-BEC8-45F9-BAEE-7202A57C688A}"/>
              </a:ext>
            </a:extLst>
          </p:cNvPr>
          <p:cNvSpPr/>
          <p:nvPr/>
        </p:nvSpPr>
        <p:spPr>
          <a:xfrm>
            <a:off x="504092" y="1040714"/>
            <a:ext cx="110736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การเขียนแผนปฏิบัติงาน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Action Plan) </a:t>
            </a:r>
            <a:r>
              <a:rPr lang="th-TH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ให้ความสำคัญกับขั้นตอนการทำงาน</a:t>
            </a:r>
            <a:r>
              <a: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ผู้รับผิดชอบงาน วันที่เริ่มต้น วันที่สิ้นสุด ค่าใช้จ่ายและอื่น ๆ</a:t>
            </a:r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1D5D09D-5AA2-46E3-A40C-88EB9191D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612" y="1717837"/>
            <a:ext cx="8290564" cy="4604014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F020859C-939B-4A45-8F9B-0BCB6AC8D9B6}"/>
              </a:ext>
            </a:extLst>
          </p:cNvPr>
          <p:cNvGrpSpPr/>
          <p:nvPr/>
        </p:nvGrpSpPr>
        <p:grpSpPr>
          <a:xfrm>
            <a:off x="504091" y="434776"/>
            <a:ext cx="1268299" cy="407889"/>
            <a:chOff x="9801393" y="5926079"/>
            <a:chExt cx="1268299" cy="407889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650C314-CA35-431B-9C8E-FE7510382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1393" y="5926079"/>
              <a:ext cx="399102" cy="399102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26918F1-BC67-4B4D-B65F-AD8FEE1CB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35032" y="5934866"/>
              <a:ext cx="399102" cy="399102"/>
            </a:xfrm>
            <a:prstGeom prst="rect">
              <a:avLst/>
            </a:prstGeom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72EE0384-5A5A-4B87-B1EE-2D0078DA1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70590" y="5934866"/>
              <a:ext cx="399102" cy="399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69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>
            <a:extLst>
              <a:ext uri="{FF2B5EF4-FFF2-40B4-BE49-F238E27FC236}">
                <a16:creationId xmlns:a16="http://schemas.microsoft.com/office/drawing/2014/main" id="{DF273E87-83C9-4114-AADB-4C836560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A70CB966-6669-4282-A9EC-31D5543AB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974709"/>
            <a:ext cx="11696700" cy="556260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3743E50-FF04-4F7B-93C0-2C382DEC1106}"/>
              </a:ext>
            </a:extLst>
          </p:cNvPr>
          <p:cNvSpPr/>
          <p:nvPr/>
        </p:nvSpPr>
        <p:spPr>
          <a:xfrm>
            <a:off x="1038663" y="1214732"/>
            <a:ext cx="9948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การวางแผนมีความสำคัญต่อการปฏิบัติงาน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ทั้งในระดับบุคคล องค์การและประเทศ เพราะการวางแผนจะช่วยให้การปฏิบัติงานประสบผลสำเร็จและมีประสิทธิภาพ เนื่องจาก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6D97B766-369B-4592-9454-102611E59813}"/>
              </a:ext>
            </a:extLst>
          </p:cNvPr>
          <p:cNvSpPr/>
          <p:nvPr/>
        </p:nvSpPr>
        <p:spPr>
          <a:xfrm>
            <a:off x="1038663" y="2356736"/>
            <a:ext cx="10665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การวางแผนเป็นการกำหนดกิจกรรม หรือขั้นตอนการทำงานล่วงหน้า ทำาให้เกิดการเตรียมงานก่อนการลงมือปฏิบัติ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2F15A2E8-F687-473E-ABEC-DB9C742EDE41}"/>
              </a:ext>
            </a:extLst>
          </p:cNvPr>
          <p:cNvSpPr/>
          <p:nvPr/>
        </p:nvSpPr>
        <p:spPr>
          <a:xfrm>
            <a:off x="1038663" y="3372920"/>
            <a:ext cx="10665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การวางแผนงานเกิดจากการตั้งเป้าหมายและวัตถุประสงค์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EF36D026-9018-4284-8BFA-15DF12022169}"/>
              </a:ext>
            </a:extLst>
          </p:cNvPr>
          <p:cNvSpPr/>
          <p:nvPr/>
        </p:nvSpPr>
        <p:spPr>
          <a:xfrm>
            <a:off x="1038663" y="4051975"/>
            <a:ext cx="10665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การวางแผนงานต้องใช้ข้อมูลที่ถูกต้องและแม่นยำ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3FC9EBCA-9326-4276-9A40-326DE893F826}"/>
              </a:ext>
            </a:extLst>
          </p:cNvPr>
          <p:cNvSpPr/>
          <p:nvPr/>
        </p:nvSpPr>
        <p:spPr>
          <a:xfrm>
            <a:off x="1038663" y="4696797"/>
            <a:ext cx="10665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การวางแผนงานทำให้เกิดการจินตนาการลักษณะงานและผลงาน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E0DB8CA9-2530-4F52-88EB-E05EAB37CFEF}"/>
              </a:ext>
            </a:extLst>
          </p:cNvPr>
          <p:cNvSpPr/>
          <p:nvPr/>
        </p:nvSpPr>
        <p:spPr>
          <a:xfrm>
            <a:off x="1038663" y="5404549"/>
            <a:ext cx="10665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การวางแผนงานเป็นการพิจารณากำหนดกิจกรรม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110A5941-B08D-47E2-97D5-E98C9C8561DA}"/>
              </a:ext>
            </a:extLst>
          </p:cNvPr>
          <p:cNvGrpSpPr/>
          <p:nvPr/>
        </p:nvGrpSpPr>
        <p:grpSpPr>
          <a:xfrm>
            <a:off x="504091" y="434776"/>
            <a:ext cx="1268299" cy="407889"/>
            <a:chOff x="9801393" y="5926079"/>
            <a:chExt cx="1268299" cy="407889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819C2A6D-8F24-43B9-A653-1A327351F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01393" y="5926079"/>
              <a:ext cx="399102" cy="399102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7BA5B135-214C-4030-87D9-71B4B9071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35032" y="5934866"/>
              <a:ext cx="399102" cy="399102"/>
            </a:xfrm>
            <a:prstGeom prst="rect">
              <a:avLst/>
            </a:prstGeom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B8BAC08-C15A-4033-82DD-9E3040E77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70590" y="5934866"/>
              <a:ext cx="399102" cy="399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5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>
            <a:extLst>
              <a:ext uri="{FF2B5EF4-FFF2-40B4-BE49-F238E27FC236}">
                <a16:creationId xmlns:a16="http://schemas.microsoft.com/office/drawing/2014/main" id="{F8055DDA-32DA-4CFF-9751-0CDEFC54A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5633991" y="1183807"/>
            <a:ext cx="61332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การวางแผนพัฒนางานเป็นแผนปฏิบัติการของหน่วยงานหรือองค์การ ที่เขียนขึ้นมาใช้ประกอบการพัฒนางานหรือปรับปรุงงาน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3D93C484-C905-43A1-A231-B282771CA4A9}"/>
              </a:ext>
            </a:extLst>
          </p:cNvPr>
          <p:cNvSpPr/>
          <p:nvPr/>
        </p:nvSpPr>
        <p:spPr>
          <a:xfrm>
            <a:off x="5633991" y="4738968"/>
            <a:ext cx="63246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การพัฒนางาน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การปรับเปลี่ยนวิธีการทำงาน เพื่อเพิ่มประสิทธิภาพให้แก่บุคลากร เทคโนโลยีหรือทั้งสองอย่าง เพื่อให้เกิดประสิทธิผล คือ ผลงานมีคุณภาพตรงกับความต้องการของลูกค้า/ผู้เกี่ยวข้อง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F5D7947B-F7DE-410F-AEFE-F374FE0EAEA4}"/>
              </a:ext>
            </a:extLst>
          </p:cNvPr>
          <p:cNvGrpSpPr/>
          <p:nvPr/>
        </p:nvGrpSpPr>
        <p:grpSpPr>
          <a:xfrm>
            <a:off x="-19051" y="0"/>
            <a:ext cx="7437708" cy="1569660"/>
            <a:chOff x="-19051" y="0"/>
            <a:chExt cx="7437708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439888" y="312913"/>
              <a:ext cx="59787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กระบวนการวางแผนพัฒนางาน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F5680757-4407-42DD-B27F-A711CD485A15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987A4F0C-D029-4B81-BA59-F42B25982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2" name="ตัวแทนหมายเลขสไลด์ 15">
                <a:extLst>
                  <a:ext uri="{FF2B5EF4-FFF2-40B4-BE49-F238E27FC236}">
                    <a16:creationId xmlns:a16="http://schemas.microsoft.com/office/drawing/2014/main" id="{64D17F8A-CBCC-44D8-B48F-7A1A68B5B5B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2.</a:t>
                </a:r>
              </a:p>
            </p:txBody>
          </p:sp>
        </p:grp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87C73BDB-4AAB-4F3A-84C4-6453DC295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45086"/>
            <a:ext cx="12192000" cy="312913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716E5EA6-3FF9-4458-B106-9D7BBBE82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32" y="1833280"/>
            <a:ext cx="4849636" cy="4098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09D1157-AA76-4BB5-8472-12D9B927B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6537" y="2568802"/>
            <a:ext cx="4048184" cy="2090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88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CC79A41-FD58-4DA5-A158-32F7DC34E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5"/>
            <a:ext cx="12192000" cy="682219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2881531" y="80124"/>
            <a:ext cx="582103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กระบวนการวางแผนพัฒนางาน ประกอบด้วย</a:t>
            </a:r>
            <a:endParaRPr lang="en-US" sz="3200" b="1" dirty="0">
              <a:solidFill>
                <a:srgbClr val="FF000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868AB58-38A3-437A-86F8-5E018EA9E647}"/>
              </a:ext>
            </a:extLst>
          </p:cNvPr>
          <p:cNvSpPr/>
          <p:nvPr/>
        </p:nvSpPr>
        <p:spPr>
          <a:xfrm>
            <a:off x="577572" y="542778"/>
            <a:ext cx="2721512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สำรวจสภาพปัญหา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1BB21D5E-8273-44C6-9FAA-B5A96B0271FB}"/>
              </a:ext>
            </a:extLst>
          </p:cNvPr>
          <p:cNvSpPr/>
          <p:nvPr/>
        </p:nvSpPr>
        <p:spPr>
          <a:xfrm>
            <a:off x="624870" y="1147104"/>
            <a:ext cx="2721512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การวิเคราะห์ปัญหา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8660A5FA-3647-40C8-86B3-07995B412995}"/>
              </a:ext>
            </a:extLst>
          </p:cNvPr>
          <p:cNvSpPr/>
          <p:nvPr/>
        </p:nvSpPr>
        <p:spPr>
          <a:xfrm>
            <a:off x="624870" y="1735664"/>
            <a:ext cx="5758344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แนวทางการแก้ปัญหา</a:t>
            </a:r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และเลือกแนวทางที่เหมาะสมที่สุด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EFE2E89F-787A-4980-B528-27F9993BBF54}"/>
              </a:ext>
            </a:extLst>
          </p:cNvPr>
          <p:cNvSpPr/>
          <p:nvPr/>
        </p:nvSpPr>
        <p:spPr>
          <a:xfrm>
            <a:off x="609104" y="2339990"/>
            <a:ext cx="544302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กำหนดกระบวนการหรือขั้นตอนการแก้ปัญหา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BB719EF5-FAE5-40C1-B92D-485B7DDCC4FA}"/>
              </a:ext>
            </a:extLst>
          </p:cNvPr>
          <p:cNvSpPr/>
          <p:nvPr/>
        </p:nvSpPr>
        <p:spPr>
          <a:xfrm>
            <a:off x="6383214" y="575299"/>
            <a:ext cx="5206220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กำหนดทรัพยากรที่จำเป็นต้องใช้ในการแก้ปัญหา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FF76A933-7AEC-45F0-BD68-4724CE6E7DC9}"/>
              </a:ext>
            </a:extLst>
          </p:cNvPr>
          <p:cNvSpPr/>
          <p:nvPr/>
        </p:nvSpPr>
        <p:spPr>
          <a:xfrm>
            <a:off x="6383214" y="1085029"/>
            <a:ext cx="3422938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6.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กำหนดระยะเวลาหรือช่วงเวลา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65E8B121-DA1E-4C4C-8D2A-74F28E292765}"/>
              </a:ext>
            </a:extLst>
          </p:cNvPr>
          <p:cNvSpPr/>
          <p:nvPr/>
        </p:nvSpPr>
        <p:spPr>
          <a:xfrm>
            <a:off x="6383214" y="1563227"/>
            <a:ext cx="307609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7</a:t>
            </a:r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ปฏิบัติการแก้ปัญหา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B330E4A3-B0B0-416E-A89D-201969689DE4}"/>
              </a:ext>
            </a:extLst>
          </p:cNvPr>
          <p:cNvSpPr/>
          <p:nvPr/>
        </p:nvSpPr>
        <p:spPr>
          <a:xfrm>
            <a:off x="6383214" y="2136021"/>
            <a:ext cx="2886910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8.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ติดตามผลการแก้ปัญหา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C2068BA5-2B99-4246-8193-B6791A54F8B1}"/>
              </a:ext>
            </a:extLst>
          </p:cNvPr>
          <p:cNvSpPr/>
          <p:nvPr/>
        </p:nvSpPr>
        <p:spPr>
          <a:xfrm>
            <a:off x="6383214" y="2645751"/>
            <a:ext cx="4667744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9.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ผลสรุปและกำหนดมาตรฐานการทำงานใหม่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7DE65262-3A73-4FAA-89C8-4D8D59890944}"/>
              </a:ext>
            </a:extLst>
          </p:cNvPr>
          <p:cNvGrpSpPr/>
          <p:nvPr/>
        </p:nvGrpSpPr>
        <p:grpSpPr>
          <a:xfrm>
            <a:off x="10617319" y="6110288"/>
            <a:ext cx="1268299" cy="407889"/>
            <a:chOff x="9801393" y="5926079"/>
            <a:chExt cx="1268299" cy="407889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6BDA81B4-2781-4771-8E97-344CCBC34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01393" y="5926079"/>
              <a:ext cx="399102" cy="399102"/>
            </a:xfrm>
            <a:prstGeom prst="rect">
              <a:avLst/>
            </a:prstGeom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B36974BA-FD10-4DA3-9080-06552D6B7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35032" y="5934866"/>
              <a:ext cx="399102" cy="399102"/>
            </a:xfrm>
            <a:prstGeom prst="rect">
              <a:avLst/>
            </a:prstGeom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4292D37E-43B4-4539-846D-B81688EAD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70590" y="5934866"/>
              <a:ext cx="399102" cy="399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838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>
            <a:extLst>
              <a:ext uri="{FF2B5EF4-FFF2-40B4-BE49-F238E27FC236}">
                <a16:creationId xmlns:a16="http://schemas.microsoft.com/office/drawing/2014/main" id="{019C294F-9916-4727-9FF3-8D1C3C0D7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705975" y="3819521"/>
            <a:ext cx="2486025" cy="3038480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3869B366-FD23-41C7-B356-711F7E3B6351}"/>
              </a:ext>
            </a:extLst>
          </p:cNvPr>
          <p:cNvGrpSpPr/>
          <p:nvPr/>
        </p:nvGrpSpPr>
        <p:grpSpPr>
          <a:xfrm>
            <a:off x="2767546" y="247951"/>
            <a:ext cx="6678917" cy="584775"/>
            <a:chOff x="2767546" y="247951"/>
            <a:chExt cx="6678917" cy="584775"/>
          </a:xfrm>
        </p:grpSpPr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id="{63743E50-FF04-4F7B-93C0-2C382DEC1106}"/>
                </a:ext>
              </a:extLst>
            </p:cNvPr>
            <p:cNvSpPr/>
            <p:nvPr/>
          </p:nvSpPr>
          <p:spPr>
            <a:xfrm>
              <a:off x="4065926" y="247951"/>
              <a:ext cx="40018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การวิเคราะห์ประเด็นปัญหา</a:t>
              </a:r>
              <a:endParaRPr lang="en-US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A4FD3A78-DF67-42CA-8C72-68F50C5C0310}"/>
                </a:ext>
              </a:extLst>
            </p:cNvPr>
            <p:cNvGrpSpPr/>
            <p:nvPr/>
          </p:nvGrpSpPr>
          <p:grpSpPr>
            <a:xfrm>
              <a:off x="2767546" y="279233"/>
              <a:ext cx="1268299" cy="407889"/>
              <a:chOff x="9801393" y="5926079"/>
              <a:chExt cx="1268299" cy="407889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9DE5AC11-5F61-4134-8299-6F8C69610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01393" y="5926079"/>
                <a:ext cx="399102" cy="399102"/>
              </a:xfrm>
              <a:prstGeom prst="rect">
                <a:avLst/>
              </a:prstGeom>
            </p:spPr>
          </p:pic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10E19112-AC44-4F54-AC73-A06279C86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35032" y="5934866"/>
                <a:ext cx="399102" cy="399102"/>
              </a:xfrm>
              <a:prstGeom prst="rect">
                <a:avLst/>
              </a:prstGeom>
            </p:spPr>
          </p:pic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CAA6E12E-2E7B-4402-9923-B2D5FB8E83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70590" y="5934866"/>
                <a:ext cx="399102" cy="399102"/>
              </a:xfrm>
              <a:prstGeom prst="rect">
                <a:avLst/>
              </a:prstGeom>
            </p:spPr>
          </p:pic>
        </p:grpSp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3034E17D-38D8-4597-93E3-D0E858C12719}"/>
                </a:ext>
              </a:extLst>
            </p:cNvPr>
            <p:cNvGrpSpPr/>
            <p:nvPr/>
          </p:nvGrpSpPr>
          <p:grpSpPr>
            <a:xfrm>
              <a:off x="8067802" y="279233"/>
              <a:ext cx="1378661" cy="407889"/>
              <a:chOff x="10621225" y="5926079"/>
              <a:chExt cx="1378661" cy="407889"/>
            </a:xfrm>
          </p:grpSpPr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3444BF92-6E31-495C-BBEF-2CC05B64B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21225" y="5926079"/>
                <a:ext cx="399102" cy="399102"/>
              </a:xfrm>
              <a:prstGeom prst="rect">
                <a:avLst/>
              </a:prstGeom>
            </p:spPr>
          </p:pic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5C12D304-C74E-40AA-BA5D-98AFB07974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33694" y="5934866"/>
                <a:ext cx="399102" cy="399102"/>
              </a:xfrm>
              <a:prstGeom prst="rect">
                <a:avLst/>
              </a:prstGeom>
            </p:spPr>
          </p:pic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9CB3D0C7-A0FF-427E-82D8-85AC3581C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00784" y="5934866"/>
                <a:ext cx="399102" cy="399102"/>
              </a:xfrm>
              <a:prstGeom prst="rect">
                <a:avLst/>
              </a:prstGeom>
            </p:spPr>
          </p:pic>
        </p:grp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F5F1E62D-7FD5-4020-BE91-38BC05528E98}"/>
              </a:ext>
            </a:extLst>
          </p:cNvPr>
          <p:cNvGrpSpPr/>
          <p:nvPr/>
        </p:nvGrpSpPr>
        <p:grpSpPr>
          <a:xfrm>
            <a:off x="0" y="626380"/>
            <a:ext cx="4433004" cy="5943600"/>
            <a:chOff x="0" y="626380"/>
            <a:chExt cx="4433004" cy="5943600"/>
          </a:xfrm>
        </p:grpSpPr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A6278BEA-FBEB-4995-A6C3-E053C3E3C695}"/>
                </a:ext>
              </a:extLst>
            </p:cNvPr>
            <p:cNvGrpSpPr/>
            <p:nvPr/>
          </p:nvGrpSpPr>
          <p:grpSpPr>
            <a:xfrm>
              <a:off x="0" y="626380"/>
              <a:ext cx="4433004" cy="5943600"/>
              <a:chOff x="1" y="476250"/>
              <a:chExt cx="4433004" cy="5943600"/>
            </a:xfrm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C7C542C6-D347-4A64-B34A-EE5032AFE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" y="476250"/>
                <a:ext cx="2724150" cy="5943600"/>
              </a:xfrm>
              <a:prstGeom prst="rect">
                <a:avLst/>
              </a:prstGeom>
            </p:spPr>
          </p:pic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id="{3A676953-A152-4A66-91EB-58A76D32D0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6694" y="894644"/>
                <a:ext cx="3646311" cy="5068711"/>
              </a:xfrm>
              <a:prstGeom prst="rect">
                <a:avLst/>
              </a:prstGeom>
            </p:spPr>
          </p:pic>
          <p:pic>
            <p:nvPicPr>
              <p:cNvPr id="18" name="Picture 7">
                <a:extLst>
                  <a:ext uri="{FF2B5EF4-FFF2-40B4-BE49-F238E27FC236}">
                    <a16:creationId xmlns:a16="http://schemas.microsoft.com/office/drawing/2014/main" id="{5A5533FC-12DD-4EB8-A2A5-543B1E54A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5625" y="1190976"/>
                <a:ext cx="3233475" cy="4515593"/>
              </a:xfrm>
              <a:prstGeom prst="rect">
                <a:avLst/>
              </a:prstGeom>
            </p:spPr>
          </p:pic>
        </p:grpSp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id="{EB9DE87A-A914-44EF-A8E4-C384136EC4FB}"/>
                </a:ext>
              </a:extLst>
            </p:cNvPr>
            <p:cNvSpPr/>
            <p:nvPr/>
          </p:nvSpPr>
          <p:spPr>
            <a:xfrm>
              <a:off x="1140499" y="2213185"/>
              <a:ext cx="2925427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en-US" sz="6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01</a:t>
              </a:r>
            </a:p>
            <a:p>
              <a:pPr algn="thaiDist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แผนภูมิก้างปลา (</a:t>
              </a:r>
              <a:r>
                <a:rPr lang="en-US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Fishbone diagram) </a:t>
              </a:r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หรือ </a:t>
              </a:r>
              <a:r>
                <a:rPr lang="en-US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Ishikawa diagram</a:t>
              </a:r>
            </a:p>
          </p:txBody>
        </p:sp>
      </p:grp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C5BE0E39-0810-487D-A16C-3670373EC530}"/>
              </a:ext>
            </a:extLst>
          </p:cNvPr>
          <p:cNvSpPr/>
          <p:nvPr/>
        </p:nvSpPr>
        <p:spPr>
          <a:xfrm>
            <a:off x="4674796" y="1166744"/>
            <a:ext cx="67394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Ishikawa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ผู้พัฒนาแผนภูมินี้ขึ้นมาใช้ควบคู่กับ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การทำ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กิจกรรมกลุ่ม 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QCC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แผนภูมิก้างปลาคือ การวิเคราะห์สาเหตุแห่งปัญหา โดยการระดมปัญญาจากสมาชิกของกลุ่ม เริ่มจากลูกศรหรือกระดูกสันหลังปลา หัวลูกศร หรือหัวปลา คือปัญหาที่นำมาวิเคราะห์ ก้างปลาใหญ่ที่แยกออกจากกระดูกสันหลัง 4 ก้าง คือต้นเหตุหลัก 4 ด้าน คือ คน อุปกรณ์หรือเครื่องจักร วัสดุ วิธีการหรือพฤติกรรมตามภาพแผนภูมิที่ 2 จากก้างต้นเหตุหลัก 4 ก้าง ให้คิดถึงสาเหตุจากคน อุปกรณ์ วัสดุและวิธีการเขียนใส่ก้างย่อยก้างละ 1 สาเหตุ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084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กล่อง">
  <a:themeElements>
    <a:clrScheme name="กล่อง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กล่อง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กล่อง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TM10001115[[fn=กล่อง]]</Template>
  <TotalTime>2049</TotalTime>
  <Words>994</Words>
  <Application>Microsoft Office PowerPoint</Application>
  <PresentationFormat>แบบจอกว้าง</PresentationFormat>
  <Paragraphs>76</Paragraphs>
  <Slides>18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4" baseType="lpstr">
      <vt:lpstr>Arial</vt:lpstr>
      <vt:lpstr>Browallia New</vt:lpstr>
      <vt:lpstr>Calibri</vt:lpstr>
      <vt:lpstr>Gill Sans MT</vt:lpstr>
      <vt:lpstr>PSLxText</vt:lpstr>
      <vt:lpstr>กล่อง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ToMTaM</dc:creator>
  <cp:lastModifiedBy>Admin</cp:lastModifiedBy>
  <cp:revision>148</cp:revision>
  <dcterms:created xsi:type="dcterms:W3CDTF">2020-05-09T04:07:26Z</dcterms:created>
  <dcterms:modified xsi:type="dcterms:W3CDTF">2023-01-23T06:42:03Z</dcterms:modified>
</cp:coreProperties>
</file>