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80" r:id="rId2"/>
    <p:sldId id="281" r:id="rId3"/>
    <p:sldId id="343" r:id="rId4"/>
    <p:sldId id="319" r:id="rId5"/>
    <p:sldId id="375" r:id="rId6"/>
    <p:sldId id="376" r:id="rId7"/>
    <p:sldId id="321" r:id="rId8"/>
    <p:sldId id="360" r:id="rId9"/>
    <p:sldId id="377" r:id="rId10"/>
    <p:sldId id="378" r:id="rId11"/>
    <p:sldId id="3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66CC"/>
    <a:srgbClr val="FF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94301" autoAdjust="0"/>
  </p:normalViewPr>
  <p:slideViewPr>
    <p:cSldViewPr snapToGrid="0">
      <p:cViewPr varScale="1">
        <p:scale>
          <a:sx n="68" d="100"/>
          <a:sy n="68" d="100"/>
        </p:scale>
        <p:origin x="55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F4EBC-1767-439B-8993-6B078815F6D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B834A-AA53-49AC-8942-3312957F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7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834A-AA53-49AC-8942-3312957FE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4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09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9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6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4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3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7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0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3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016CBA6-C48D-4E4B-ABF3-468D0190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016CBA6-C48D-4E4B-ABF3-468D0190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016CBA6-C48D-4E4B-ABF3-468D0190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4" b="7568"/>
          <a:stretch/>
        </p:blipFill>
        <p:spPr>
          <a:xfrm>
            <a:off x="-63030" y="0"/>
            <a:ext cx="1225503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3801" y="3811142"/>
            <a:ext cx="6287949" cy="2076171"/>
            <a:chOff x="220752" y="3799736"/>
            <a:chExt cx="6287949" cy="2137393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B016CBA6-C48D-4E4B-ABF3-468D0190D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752" y="3799736"/>
              <a:ext cx="6287948" cy="2137393"/>
            </a:xfrm>
            <a:prstGeom prst="rect">
              <a:avLst/>
            </a:prstGeom>
          </p:spPr>
        </p:pic>
        <p:sp>
          <p:nvSpPr>
            <p:cNvPr id="16" name="ตัวแทนหมายเลขสไลด์ 15">
              <a:extLst>
                <a:ext uri="{FF2B5EF4-FFF2-40B4-BE49-F238E27FC236}">
                  <a16:creationId xmlns:a16="http://schemas.microsoft.com/office/drawing/2014/main" id="{B1F027F1-EBC8-44C4-8F92-ECF146743CE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0753" y="3844963"/>
              <a:ext cx="6287948" cy="819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th-TH" sz="6600" b="1" dirty="0">
                  <a:solidFill>
                    <a:srgbClr val="0066CC"/>
                  </a:solidFill>
                  <a:cs typeface="PSLxText" panose="02000000000000000000" pitchFamily="2" charset="-34"/>
                </a:rPr>
                <a:t>กิจกรรมกลุ่มเพื่อเพิ่มประสิทธิภาพการทำงาน</a:t>
              </a:r>
              <a:endParaRPr lang="en-US" sz="6600" b="1" dirty="0">
                <a:solidFill>
                  <a:srgbClr val="0066CC"/>
                </a:solidFill>
                <a:cs typeface="PSLxText" panose="02000000000000000000" pitchFamily="2" charset="-34"/>
              </a:endParaRPr>
            </a:p>
          </p:txBody>
        </p:sp>
      </p:grpSp>
      <p:sp>
        <p:nvSpPr>
          <p:cNvPr id="17" name="ตัวแทนหมายเลขสไลด์ 15">
            <a:extLst>
              <a:ext uri="{FF2B5EF4-FFF2-40B4-BE49-F238E27FC236}">
                <a16:creationId xmlns:a16="http://schemas.microsoft.com/office/drawing/2014/main" id="{5569DFCA-72BB-4A57-92E8-119E505A1741}"/>
              </a:ext>
            </a:extLst>
          </p:cNvPr>
          <p:cNvSpPr txBox="1">
            <a:spLocks/>
          </p:cNvSpPr>
          <p:nvPr/>
        </p:nvSpPr>
        <p:spPr bwMode="auto">
          <a:xfrm>
            <a:off x="49746" y="330401"/>
            <a:ext cx="2078599" cy="68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/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หน่วยที่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 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xText" panose="02000000000000000000" pitchFamily="2" charset="-34"/>
              <a:cs typeface="PSLxText" panose="02000000000000000000" pitchFamily="2" charset="-34"/>
            </a:endParaRPr>
          </a:p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2119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>
            <a:extLst>
              <a:ext uri="{FF2B5EF4-FFF2-40B4-BE49-F238E27FC236}">
                <a16:creationId xmlns:a16="http://schemas.microsoft.com/office/drawing/2014/main" id="{5D0536A7-2747-464C-B0D7-222523A51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CCD1AE3C-4E3C-4335-9D3B-C05992DE752B}"/>
              </a:ext>
            </a:extLst>
          </p:cNvPr>
          <p:cNvGrpSpPr/>
          <p:nvPr/>
        </p:nvGrpSpPr>
        <p:grpSpPr>
          <a:xfrm>
            <a:off x="-19051" y="0"/>
            <a:ext cx="10501010" cy="1569660"/>
            <a:chOff x="-19051" y="0"/>
            <a:chExt cx="10501010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492225" y="201229"/>
              <a:ext cx="898973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กิจกรรมการบำรุงรักษาแบบทวีผลทุกคนมีส่วนร่วม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8" name="กลุ่ม 7">
              <a:extLst>
                <a:ext uri="{FF2B5EF4-FFF2-40B4-BE49-F238E27FC236}">
                  <a16:creationId xmlns:a16="http://schemas.microsoft.com/office/drawing/2014/main" id="{D4038DC6-1FA7-4EDF-B785-6C991B17B71A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C42BDCC5-D7AE-447F-8702-F557180397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1" name="ตัวแทนหมายเลขสไลด์ 15">
                <a:extLst>
                  <a:ext uri="{FF2B5EF4-FFF2-40B4-BE49-F238E27FC236}">
                    <a16:creationId xmlns:a16="http://schemas.microsoft.com/office/drawing/2014/main" id="{11C88A28-D4E8-4983-980C-CFEAA0CAC54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4.</a:t>
                </a:r>
              </a:p>
            </p:txBody>
          </p:sp>
        </p:grp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38796CFB-56C1-43C1-A4C1-72D9F401DB86}"/>
              </a:ext>
            </a:extLst>
          </p:cNvPr>
          <p:cNvGrpSpPr/>
          <p:nvPr/>
        </p:nvGrpSpPr>
        <p:grpSpPr>
          <a:xfrm>
            <a:off x="6476105" y="1325906"/>
            <a:ext cx="5185184" cy="4847676"/>
            <a:chOff x="6476105" y="1325906"/>
            <a:chExt cx="5185184" cy="4847676"/>
          </a:xfrm>
        </p:grpSpPr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6F1BB68B-BB4D-4DA2-B78E-03357DB42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6105" y="1325906"/>
              <a:ext cx="5185184" cy="48476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35123ECA-EF01-461E-8E80-9D422858AE3B}"/>
                </a:ext>
              </a:extLst>
            </p:cNvPr>
            <p:cNvSpPr/>
            <p:nvPr/>
          </p:nvSpPr>
          <p:spPr>
            <a:xfrm>
              <a:off x="6583680" y="1577210"/>
              <a:ext cx="4808668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เครื่องจักร หรืออุปกรณ์สำนักงาน </a:t>
              </a:r>
              <a:endPara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thaiDist"/>
              <a:endPara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thaiDist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เช่น คอมพิวเตอร์ เครื่องถ่ายเอกสาร เครื่องโทรสาร เป็นเทคโนโลยีราคาสูง เป็นต้นทุน (</a:t>
              </a:r>
              <a:r>
                <a:rPr lang="en-US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Cost) </a:t>
              </a:r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สำคัญของการประกอบการ ดังนั้นประสิทธิภาพและอายุการใช้งานคือเครื่องวัดความคุ้มทุน ประสิทธิภาพและอายุการใช้งานขึ้นอยู่กับการบำรุงรักษาที่ได้ผล ต้องเป็นการบำรุงรักษาแบบมีส่วนร่วมของพนักงานทุกคนที่ร่วมกันใช้อุปกรณ์นั้น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0A555AE-6D6B-4077-BF03-43522AE5D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848" y="1315623"/>
            <a:ext cx="4369783" cy="48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697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D44C2E6-05CB-4779-86AF-F63CF5A18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6080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35123ECA-EF01-461E-8E80-9D422858AE3B}"/>
              </a:ext>
            </a:extLst>
          </p:cNvPr>
          <p:cNvSpPr/>
          <p:nvPr/>
        </p:nvSpPr>
        <p:spPr>
          <a:xfrm>
            <a:off x="909222" y="198490"/>
            <a:ext cx="8353112" cy="18774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32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T (Total) </a:t>
            </a: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ความร่วมมือของผู้ใช้เครื่องจักรหรืออุปกรณ์สำนักงานและผู้เกี่ยวข้อง ได้แก่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พนักงานซ่อมบำรุง หัวหน้างาน ผู้จัดการและวิศวกรผู้กำหนดการใช้เทคโนโลยี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73E3D087-7C79-4484-BB86-D3D86E43B2C6}"/>
              </a:ext>
            </a:extLst>
          </p:cNvPr>
          <p:cNvSpPr/>
          <p:nvPr/>
        </p:nvSpPr>
        <p:spPr>
          <a:xfrm>
            <a:off x="1037495" y="2311745"/>
            <a:ext cx="4617718" cy="27392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32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P (Productive) </a:t>
            </a: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ประสิทธิภาพสูงสุดของเครื่องจักร หรืออุปกรณ์สำนักงานทั้งด้านการทำงาน การผลิตผลงาน และความคงทน โดยใช้งบประมาณซ่อมบำรุงและเปลี่ยนแปลงอุปกรณ์น้อยที่สุด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608B927F-BB2E-440E-BADB-5D088AD46387}"/>
              </a:ext>
            </a:extLst>
          </p:cNvPr>
          <p:cNvSpPr/>
          <p:nvPr/>
        </p:nvSpPr>
        <p:spPr>
          <a:xfrm>
            <a:off x="6791373" y="2024624"/>
            <a:ext cx="5095828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32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M (Maintenance) </a:t>
            </a:r>
          </a:p>
          <a:p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ระบบการดูแลบำรุงรักษา เปลี่ยนอุปกรณ์ และซ่อมแซมให้เครื่องจักรหรืออุปกรณ์สำนักงานมีความพร้อมใช้งานและเกิดความสูญเสียระหว่างการทำงานให้น้อยที่สุด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234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>
            <a:extLst>
              <a:ext uri="{FF2B5EF4-FFF2-40B4-BE49-F238E27FC236}">
                <a16:creationId xmlns:a16="http://schemas.microsoft.com/office/drawing/2014/main" id="{AC3C9AD2-B740-4577-BFB0-28E0A1B49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E01F1C9F-BBC3-479A-A47B-6D9404AB790A}"/>
              </a:ext>
            </a:extLst>
          </p:cNvPr>
          <p:cNvGrpSpPr/>
          <p:nvPr/>
        </p:nvGrpSpPr>
        <p:grpSpPr>
          <a:xfrm>
            <a:off x="-19051" y="0"/>
            <a:ext cx="4591051" cy="1569660"/>
            <a:chOff x="-19051" y="0"/>
            <a:chExt cx="4591051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603239" y="334776"/>
              <a:ext cx="296876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กิจกรรม 7 ส.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C984232A-E4D2-4B16-A55B-419B23F22DA8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19CC4C41-A7EB-4112-9744-597BF51D3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1" name="ตัวแทนหมายเลขสไลด์ 15">
                <a:extLst>
                  <a:ext uri="{FF2B5EF4-FFF2-40B4-BE49-F238E27FC236}">
                    <a16:creationId xmlns:a16="http://schemas.microsoft.com/office/drawing/2014/main" id="{D3F1215B-4A85-41F3-968D-3CEAF05204B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1.</a:t>
                </a:r>
              </a:p>
            </p:txBody>
          </p:sp>
        </p:grpSp>
      </p:grpSp>
      <p:pic>
        <p:nvPicPr>
          <p:cNvPr id="12" name="Picture 1">
            <a:extLst>
              <a:ext uri="{FF2B5EF4-FFF2-40B4-BE49-F238E27FC236}">
                <a16:creationId xmlns:a16="http://schemas.microsoft.com/office/drawing/2014/main" id="{354014D1-2B2A-4716-90F5-92A3EA553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431" y="0"/>
            <a:ext cx="6283569" cy="685800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A4E1E061-41BC-4709-A495-A5DD60216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3350" y="0"/>
            <a:ext cx="628650" cy="685800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493845" y="1858159"/>
            <a:ext cx="504678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กิจกรรม 7 ส. </a:t>
            </a:r>
            <a:endParaRPr lang="en-US" sz="3200" b="1" dirty="0">
              <a:solidFill>
                <a:srgbClr val="FF0066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 กิจกรรมที่มุ่งปรับปรุงสภาพและสถานที่ทำงาน เพื่อเอื้ออำนวยต่อการปฏิบัติงานอย่างมีประสิทธิภาพ เกิดความปลอดภัย สร้างความมั่นใจและภาคภูมิใจแก่พนักงาน และยังทำให้ลูกค้าและชุมชนยอมรับและให้ความเชื่อมั่นกับองค์การหรือหน่วยงานด้วย กิจกรรม 7 ส. ยังเป็นกิจกรรมพื้นฐานที่นำไปสู่ระบบการประกันคุณภาพขององค์การ มีรายละเอียดดังนี้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3011344-ADE9-4A46-97C1-9C0C4D9DA8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9875" y="1569660"/>
            <a:ext cx="4572360" cy="3718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62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D8E5D813-B96A-4D3E-BF2E-47677BCB2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17"/>
            <a:ext cx="12192000" cy="685800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3743E50-FF04-4F7B-93C0-2C382DEC1106}"/>
              </a:ext>
            </a:extLst>
          </p:cNvPr>
          <p:cNvSpPr/>
          <p:nvPr/>
        </p:nvSpPr>
        <p:spPr>
          <a:xfrm>
            <a:off x="2206281" y="473579"/>
            <a:ext cx="2970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th-TH" sz="3200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การสะสาง</a:t>
            </a:r>
            <a:endParaRPr lang="en-US" sz="3200" b="1" dirty="0">
              <a:solidFill>
                <a:srgbClr val="FF0066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B586B38A-6568-44D9-8A7A-E1F14FD090AB}"/>
              </a:ext>
            </a:extLst>
          </p:cNvPr>
          <p:cNvSpPr/>
          <p:nvPr/>
        </p:nvSpPr>
        <p:spPr>
          <a:xfrm>
            <a:off x="2206281" y="1202754"/>
            <a:ext cx="2970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3200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ความสะดวก</a:t>
            </a:r>
            <a:endParaRPr lang="en-US" sz="3200" b="1" dirty="0">
              <a:solidFill>
                <a:srgbClr val="FF0066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64606B85-85AF-4821-AD01-085F34C7CB66}"/>
              </a:ext>
            </a:extLst>
          </p:cNvPr>
          <p:cNvSpPr/>
          <p:nvPr/>
        </p:nvSpPr>
        <p:spPr>
          <a:xfrm>
            <a:off x="2206281" y="1931929"/>
            <a:ext cx="2970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</a:t>
            </a:r>
            <a:r>
              <a:rPr lang="th-TH" sz="3200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ความสะอาด</a:t>
            </a:r>
            <a:endParaRPr lang="en-US" sz="3200" b="1" dirty="0">
              <a:solidFill>
                <a:srgbClr val="FF0066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20C18702-C30D-4E2D-BB73-43780F2315D2}"/>
              </a:ext>
            </a:extLst>
          </p:cNvPr>
          <p:cNvSpPr/>
          <p:nvPr/>
        </p:nvSpPr>
        <p:spPr>
          <a:xfrm>
            <a:off x="2206281" y="2661104"/>
            <a:ext cx="2970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 </a:t>
            </a:r>
            <a:r>
              <a:rPr lang="th-TH" sz="3200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สุขลักษณะ</a:t>
            </a:r>
            <a:endParaRPr lang="en-US" sz="3200" b="1" dirty="0">
              <a:solidFill>
                <a:srgbClr val="FF0066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C3D96749-1807-4DE8-BF4C-FAA55B761853}"/>
              </a:ext>
            </a:extLst>
          </p:cNvPr>
          <p:cNvSpPr/>
          <p:nvPr/>
        </p:nvSpPr>
        <p:spPr>
          <a:xfrm>
            <a:off x="7141699" y="1693224"/>
            <a:ext cx="2844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5. </a:t>
            </a:r>
            <a:r>
              <a:rPr lang="th-TH" sz="3200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สร้างนิสัย</a:t>
            </a:r>
            <a:endParaRPr lang="en-US" sz="3200" b="1" dirty="0">
              <a:solidFill>
                <a:srgbClr val="FF0066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CA65254D-1C07-4C19-BBED-4B7A7968B860}"/>
              </a:ext>
            </a:extLst>
          </p:cNvPr>
          <p:cNvSpPr/>
          <p:nvPr/>
        </p:nvSpPr>
        <p:spPr>
          <a:xfrm>
            <a:off x="7141698" y="2469069"/>
            <a:ext cx="4308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6. </a:t>
            </a:r>
            <a:r>
              <a:rPr lang="th-TH" sz="3200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สร้างความประทับใจ</a:t>
            </a:r>
            <a:endParaRPr lang="en-US" sz="3200" b="1" dirty="0">
              <a:solidFill>
                <a:srgbClr val="FF0066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06DD1C72-3822-42B0-B213-64EB593BD3E2}"/>
              </a:ext>
            </a:extLst>
          </p:cNvPr>
          <p:cNvSpPr/>
          <p:nvPr/>
        </p:nvSpPr>
        <p:spPr>
          <a:xfrm>
            <a:off x="7141699" y="3244914"/>
            <a:ext cx="2844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7. </a:t>
            </a:r>
            <a:r>
              <a:rPr lang="th-TH" sz="3200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สิ่งแวดล้อมชุมชน</a:t>
            </a:r>
            <a:endParaRPr lang="en-US" sz="3200" b="1" dirty="0">
              <a:solidFill>
                <a:srgbClr val="FF0066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188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>
            <a:extLst>
              <a:ext uri="{FF2B5EF4-FFF2-40B4-BE49-F238E27FC236}">
                <a16:creationId xmlns:a16="http://schemas.microsoft.com/office/drawing/2014/main" id="{07E72B7E-2A32-4EE7-AA60-F3ACA50FE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1043208" y="1992441"/>
            <a:ext cx="641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QCC (Quality Control Circle) </a:t>
            </a:r>
          </a:p>
          <a:p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การควบคุมคุณภาพด้วยกิจกรรมกลุ่ม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3D93C484-C905-43A1-A231-B282771CA4A9}"/>
              </a:ext>
            </a:extLst>
          </p:cNvPr>
          <p:cNvSpPr/>
          <p:nvPr/>
        </p:nvSpPr>
        <p:spPr>
          <a:xfrm>
            <a:off x="996461" y="3322761"/>
            <a:ext cx="66872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การควบคุมคุณภาพ </a:t>
            </a:r>
            <a:endParaRPr lang="en-US" sz="2800" b="1" dirty="0">
              <a:solidFill>
                <a:srgbClr val="FF000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 การบริหารงานด้านวัตถุดิบ กระบวนการผลิตและผลผลิตให้ได้คุณภาพตามความต้องการของลูกค้า ผู้เกี่ยวข้องหรือข้อกำาหนดมาตรฐานที่ตั้งไว้ โดยมีเป้าหมายและลดปัญหาการสูญเสียทั้งวัตถุดิบ ต้นทุนการผลิต เวลาการทำงานและผลผลิต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2979F210-E34C-42BA-88D7-91E246B8043F}"/>
              </a:ext>
            </a:extLst>
          </p:cNvPr>
          <p:cNvGrpSpPr/>
          <p:nvPr/>
        </p:nvGrpSpPr>
        <p:grpSpPr>
          <a:xfrm>
            <a:off x="-19051" y="0"/>
            <a:ext cx="4942743" cy="1569660"/>
            <a:chOff x="-19051" y="0"/>
            <a:chExt cx="4942743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617785" y="416320"/>
              <a:ext cx="330590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กิจกรรม </a:t>
              </a:r>
              <a:r>
                <a:rPr lang="en-US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QCC</a:t>
              </a:r>
            </a:p>
          </p:txBody>
        </p:sp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id="{94B17EB1-4C11-4688-BAD8-516B0D1FA1C5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2" name="Picture 8">
                <a:extLst>
                  <a:ext uri="{FF2B5EF4-FFF2-40B4-BE49-F238E27FC236}">
                    <a16:creationId xmlns:a16="http://schemas.microsoft.com/office/drawing/2014/main" id="{3B4AD9C2-A5B5-40ED-A7F2-FDA1CA86D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3" name="ตัวแทนหมายเลขสไลด์ 15">
                <a:extLst>
                  <a:ext uri="{FF2B5EF4-FFF2-40B4-BE49-F238E27FC236}">
                    <a16:creationId xmlns:a16="http://schemas.microsoft.com/office/drawing/2014/main" id="{C1794074-2C0D-479E-874E-9437AE4017A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2.</a:t>
                </a:r>
              </a:p>
            </p:txBody>
          </p:sp>
        </p:grp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69D13B7F-F112-4BF7-B8BE-990FD921125E}"/>
              </a:ext>
            </a:extLst>
          </p:cNvPr>
          <p:cNvGrpSpPr/>
          <p:nvPr/>
        </p:nvGrpSpPr>
        <p:grpSpPr>
          <a:xfrm>
            <a:off x="7979976" y="1219434"/>
            <a:ext cx="3646311" cy="5068711"/>
            <a:chOff x="7979976" y="1219434"/>
            <a:chExt cx="3646311" cy="5068711"/>
          </a:xfrm>
        </p:grpSpPr>
        <p:grpSp>
          <p:nvGrpSpPr>
            <p:cNvPr id="2" name="กลุ่ม 1">
              <a:extLst>
                <a:ext uri="{FF2B5EF4-FFF2-40B4-BE49-F238E27FC236}">
                  <a16:creationId xmlns:a16="http://schemas.microsoft.com/office/drawing/2014/main" id="{3332E7F4-3890-429E-9AAC-B92DEA1EF689}"/>
                </a:ext>
              </a:extLst>
            </p:cNvPr>
            <p:cNvGrpSpPr/>
            <p:nvPr/>
          </p:nvGrpSpPr>
          <p:grpSpPr>
            <a:xfrm>
              <a:off x="7979976" y="1219434"/>
              <a:ext cx="3646311" cy="5068711"/>
              <a:chOff x="7979976" y="1219434"/>
              <a:chExt cx="3646311" cy="5068711"/>
            </a:xfrm>
          </p:grpSpPr>
          <p:pic>
            <p:nvPicPr>
              <p:cNvPr id="16" name="Picture 2">
                <a:extLst>
                  <a:ext uri="{FF2B5EF4-FFF2-40B4-BE49-F238E27FC236}">
                    <a16:creationId xmlns:a16="http://schemas.microsoft.com/office/drawing/2014/main" id="{C07275A3-56CF-4F75-BBE1-E47C1BAF8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9976" y="1219434"/>
                <a:ext cx="3646311" cy="5068711"/>
              </a:xfrm>
              <a:prstGeom prst="rect">
                <a:avLst/>
              </a:prstGeom>
            </p:spPr>
          </p:pic>
          <p:pic>
            <p:nvPicPr>
              <p:cNvPr id="17" name="Picture 7">
                <a:extLst>
                  <a:ext uri="{FF2B5EF4-FFF2-40B4-BE49-F238E27FC236}">
                    <a16:creationId xmlns:a16="http://schemas.microsoft.com/office/drawing/2014/main" id="{7396A759-865C-4BA5-94D8-B6CA96B672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88907" y="1515766"/>
                <a:ext cx="3233475" cy="4515593"/>
              </a:xfrm>
              <a:prstGeom prst="rect">
                <a:avLst/>
              </a:prstGeom>
            </p:spPr>
          </p:pic>
        </p:grpSp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AB8D1D4B-B70B-443A-8BDF-63399DA54104}"/>
                </a:ext>
              </a:extLst>
            </p:cNvPr>
            <p:cNvSpPr/>
            <p:nvPr/>
          </p:nvSpPr>
          <p:spPr>
            <a:xfrm>
              <a:off x="8315828" y="2946548"/>
              <a:ext cx="273885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ความหมายและ</a:t>
              </a:r>
              <a:br>
                <a: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</a:br>
              <a:r>
                <a:rPr lang="th-TH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ความเป็นมาของกิจกรรม </a:t>
              </a:r>
              <a:r>
                <a: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QCC</a:t>
              </a:r>
            </a:p>
          </p:txBody>
        </p:sp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34E8A2FC-EB01-4B0B-90BF-BB07194F3DE8}"/>
              </a:ext>
            </a:extLst>
          </p:cNvPr>
          <p:cNvGrpSpPr/>
          <p:nvPr/>
        </p:nvGrpSpPr>
        <p:grpSpPr>
          <a:xfrm>
            <a:off x="3140204" y="6111908"/>
            <a:ext cx="1268299" cy="407889"/>
            <a:chOff x="9801393" y="5926079"/>
            <a:chExt cx="1268299" cy="407889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182C4C6A-8C80-4E6B-89BE-CE11C8160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01393" y="5926079"/>
              <a:ext cx="399102" cy="399102"/>
            </a:xfrm>
            <a:prstGeom prst="rect">
              <a:avLst/>
            </a:prstGeom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09ACA03D-BC30-475D-951D-DAB73E8B9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35032" y="5934866"/>
              <a:ext cx="399102" cy="399102"/>
            </a:xfrm>
            <a:prstGeom prst="rect">
              <a:avLst/>
            </a:prstGeom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C1B7C985-C600-4CD3-AAD7-CC634D175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70590" y="5934866"/>
              <a:ext cx="399102" cy="399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88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6140BCF-0B1F-4626-8A29-CF474CA4C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EC1C8F8F-7C59-43B4-8C39-1818E10EF019}"/>
              </a:ext>
            </a:extLst>
          </p:cNvPr>
          <p:cNvGrpSpPr/>
          <p:nvPr/>
        </p:nvGrpSpPr>
        <p:grpSpPr>
          <a:xfrm>
            <a:off x="413429" y="365761"/>
            <a:ext cx="4388835" cy="2785338"/>
            <a:chOff x="413429" y="365761"/>
            <a:chExt cx="4388835" cy="2785338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D1352F43-D8D8-4A1C-B235-CE8DF85F9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429" y="365761"/>
              <a:ext cx="4388835" cy="27260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E074EF49-C847-43B1-B17E-2654539D2099}"/>
                </a:ext>
              </a:extLst>
            </p:cNvPr>
            <p:cNvSpPr/>
            <p:nvPr/>
          </p:nvSpPr>
          <p:spPr>
            <a:xfrm>
              <a:off x="517622" y="411888"/>
              <a:ext cx="4180448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1" dirty="0">
                  <a:solidFill>
                    <a:srgbClr val="FF000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กิจกรรมกลุ่ม </a:t>
              </a:r>
              <a:endParaRPr lang="en-US" sz="32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thaiDist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คือ ความร่วมมือร่วมใจในการทำงานหรือสร้างผลงานตามเป้าหมาย ซึ่งประกอบด้วยผู้บริหาร พนักงาน วิธีการทำงาน เครื่องจักร เครื่องใช้ ระเบียบกฎเกณฑ์และอื่น ๆ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58F7FC06-1E79-4E8B-A38B-E289042FB634}"/>
              </a:ext>
            </a:extLst>
          </p:cNvPr>
          <p:cNvGrpSpPr/>
          <p:nvPr/>
        </p:nvGrpSpPr>
        <p:grpSpPr>
          <a:xfrm>
            <a:off x="7202566" y="2893325"/>
            <a:ext cx="4369783" cy="3626748"/>
            <a:chOff x="7202566" y="2893325"/>
            <a:chExt cx="4369783" cy="3626748"/>
          </a:xfrm>
        </p:grpSpPr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id="{0ADB7A00-FA3D-4814-9810-AD5EC0ABA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2566" y="2893325"/>
              <a:ext cx="4369783" cy="36267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3D93C484-C905-43A1-A231-B282771CA4A9}"/>
                </a:ext>
              </a:extLst>
            </p:cNvPr>
            <p:cNvSpPr/>
            <p:nvPr/>
          </p:nvSpPr>
          <p:spPr>
            <a:xfrm>
              <a:off x="7381638" y="2919087"/>
              <a:ext cx="4011637" cy="3600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กิจกรรม </a:t>
              </a:r>
              <a:r>
                <a: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QCC </a:t>
              </a:r>
            </a:p>
            <a:p>
              <a:pPr algn="thaiDist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คือ กิจกรรมที่สร้างความร่วมมือร่วมใจในการสร้างผลงานให้ได้คุณภาพตามเป้าหมาย โดยการค้นหาจุดอ่อน และหาสาเหตุแห่งปัญหา แล้วระดมปัญญาแก้ไข ปรับปรุงและวางแผนคุณภาพอย่างเป็นระบบ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66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0ABA691-7577-44B0-B301-4C635A54F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298" y="954922"/>
            <a:ext cx="7797380" cy="5068710"/>
          </a:xfrm>
          <a:prstGeom prst="rect">
            <a:avLst/>
          </a:prstGeom>
        </p:spPr>
      </p:pic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41B7FB86-C5F2-4FB5-8150-0C0778903BFE}"/>
              </a:ext>
            </a:extLst>
          </p:cNvPr>
          <p:cNvGrpSpPr/>
          <p:nvPr/>
        </p:nvGrpSpPr>
        <p:grpSpPr>
          <a:xfrm>
            <a:off x="234462" y="954922"/>
            <a:ext cx="3646311" cy="5068711"/>
            <a:chOff x="7979976" y="1219434"/>
            <a:chExt cx="3646311" cy="5068711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B0750EB7-3B7A-4927-808B-74F99CBF2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9976" y="1219434"/>
              <a:ext cx="3646311" cy="5068711"/>
            </a:xfrm>
            <a:prstGeom prst="rect">
              <a:avLst/>
            </a:prstGeom>
          </p:spPr>
        </p:pic>
        <p:pic>
          <p:nvPicPr>
            <p:cNvPr id="16" name="Picture 7">
              <a:extLst>
                <a:ext uri="{FF2B5EF4-FFF2-40B4-BE49-F238E27FC236}">
                  <a16:creationId xmlns:a16="http://schemas.microsoft.com/office/drawing/2014/main" id="{6A8A040A-FB5D-4804-A9CB-5D102C481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88907" y="1515766"/>
              <a:ext cx="3233475" cy="4515593"/>
            </a:xfrm>
            <a:prstGeom prst="rect">
              <a:avLst/>
            </a:prstGeom>
          </p:spPr>
        </p:pic>
      </p:grp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778375" y="2812266"/>
            <a:ext cx="2558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ขั้นตอนและวิธีดำเนินกิจกรรม 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QCC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3D93C484-C905-43A1-A231-B282771CA4A9}"/>
              </a:ext>
            </a:extLst>
          </p:cNvPr>
          <p:cNvSpPr/>
          <p:nvPr/>
        </p:nvSpPr>
        <p:spPr>
          <a:xfrm>
            <a:off x="5034986" y="1290133"/>
            <a:ext cx="382241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th-TH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การจัดตั้งกลุ่มกิจกรรม </a:t>
            </a:r>
            <a:r>
              <a:rPr lang="en-US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QCC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81CB41E9-A5AD-4ED9-88D1-CE27F6199B99}"/>
              </a:ext>
            </a:extLst>
          </p:cNvPr>
          <p:cNvSpPr/>
          <p:nvPr/>
        </p:nvSpPr>
        <p:spPr>
          <a:xfrm>
            <a:off x="5034986" y="1961494"/>
            <a:ext cx="213008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ค้นหาปัญหา</a:t>
            </a:r>
            <a:endParaRPr lang="en-US" sz="2800" b="1" dirty="0">
              <a:solidFill>
                <a:srgbClr val="FF66CC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E2FFB299-643E-4E16-BF9F-C18D66A77F3A}"/>
              </a:ext>
            </a:extLst>
          </p:cNvPr>
          <p:cNvSpPr/>
          <p:nvPr/>
        </p:nvSpPr>
        <p:spPr>
          <a:xfrm>
            <a:off x="5034986" y="2617101"/>
            <a:ext cx="213008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</a:t>
            </a:r>
            <a:r>
              <a:rPr lang="th-TH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รวบรวมข้อมูล</a:t>
            </a:r>
            <a:endParaRPr lang="en-US" sz="2800" b="1" dirty="0">
              <a:solidFill>
                <a:srgbClr val="FF66CC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DCC115F7-B694-4B38-A3B3-6A9F1F9F0A78}"/>
              </a:ext>
            </a:extLst>
          </p:cNvPr>
          <p:cNvSpPr/>
          <p:nvPr/>
        </p:nvSpPr>
        <p:spPr>
          <a:xfrm>
            <a:off x="5034986" y="3235006"/>
            <a:ext cx="596511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 </a:t>
            </a:r>
            <a:r>
              <a:rPr lang="th-TH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ใช้แผนภูมิก้างปลาในการวิเคราะห์และแก้ปัญหา </a:t>
            </a:r>
            <a:br>
              <a:rPr lang="en-US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en-US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  </a:t>
            </a:r>
            <a:r>
              <a:rPr lang="th-TH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en-US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Cause-Effect Diagrams)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F8701652-77C1-45FC-8703-DA5E56DF6F90}"/>
              </a:ext>
            </a:extLst>
          </p:cNvPr>
          <p:cNvSpPr/>
          <p:nvPr/>
        </p:nvSpPr>
        <p:spPr>
          <a:xfrm>
            <a:off x="5034987" y="4311388"/>
            <a:ext cx="596511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5. </a:t>
            </a:r>
            <a:r>
              <a:rPr lang="th-TH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ดำเนินการแก้ปัญหาหรือปรับปรุงการทำงาน</a:t>
            </a:r>
            <a:endParaRPr lang="en-US" sz="2800" b="1" dirty="0">
              <a:solidFill>
                <a:srgbClr val="FF66CC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33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9">
            <a:extLst>
              <a:ext uri="{FF2B5EF4-FFF2-40B4-BE49-F238E27FC236}">
                <a16:creationId xmlns:a16="http://schemas.microsoft.com/office/drawing/2014/main" id="{209F5B21-7EE1-44D3-A2FF-6B3EF1012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0F072D60-2A26-4F31-8076-ED91D799905A}"/>
              </a:ext>
            </a:extLst>
          </p:cNvPr>
          <p:cNvGrpSpPr/>
          <p:nvPr/>
        </p:nvGrpSpPr>
        <p:grpSpPr>
          <a:xfrm>
            <a:off x="-19051" y="0"/>
            <a:ext cx="7728147" cy="1569660"/>
            <a:chOff x="-19051" y="0"/>
            <a:chExt cx="7728147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645442" y="400109"/>
              <a:ext cx="60636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กิจกรรมข้อเสนอแนะปรับปรุงงาน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id="{47A4B4E1-A067-4154-A47E-8CD9B19FD406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2" name="Picture 8">
                <a:extLst>
                  <a:ext uri="{FF2B5EF4-FFF2-40B4-BE49-F238E27FC236}">
                    <a16:creationId xmlns:a16="http://schemas.microsoft.com/office/drawing/2014/main" id="{16AFC762-39FD-43C0-8D99-23E5F56537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3" name="ตัวแทนหมายเลขสไลด์ 15">
                <a:extLst>
                  <a:ext uri="{FF2B5EF4-FFF2-40B4-BE49-F238E27FC236}">
                    <a16:creationId xmlns:a16="http://schemas.microsoft.com/office/drawing/2014/main" id="{F31E5C04-8017-4511-8C89-42F52CDF373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3.</a:t>
                </a:r>
              </a:p>
            </p:txBody>
          </p:sp>
        </p:grp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CD38C3B7-EC69-43A7-B520-3F27A04FDE29}"/>
              </a:ext>
            </a:extLst>
          </p:cNvPr>
          <p:cNvGrpSpPr/>
          <p:nvPr/>
        </p:nvGrpSpPr>
        <p:grpSpPr>
          <a:xfrm>
            <a:off x="628992" y="1969769"/>
            <a:ext cx="3646311" cy="3558834"/>
            <a:chOff x="628992" y="1969769"/>
            <a:chExt cx="3646311" cy="3558834"/>
          </a:xfrm>
        </p:grpSpPr>
        <p:grpSp>
          <p:nvGrpSpPr>
            <p:cNvPr id="2" name="กลุ่ม 1">
              <a:extLst>
                <a:ext uri="{FF2B5EF4-FFF2-40B4-BE49-F238E27FC236}">
                  <a16:creationId xmlns:a16="http://schemas.microsoft.com/office/drawing/2014/main" id="{CA129420-1101-42A4-AEBF-69B4CDD078B2}"/>
                </a:ext>
              </a:extLst>
            </p:cNvPr>
            <p:cNvGrpSpPr/>
            <p:nvPr/>
          </p:nvGrpSpPr>
          <p:grpSpPr>
            <a:xfrm>
              <a:off x="628992" y="1969769"/>
              <a:ext cx="3646311" cy="3558834"/>
              <a:chOff x="628992" y="1969769"/>
              <a:chExt cx="3646311" cy="3558834"/>
            </a:xfrm>
          </p:grpSpPr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67F4B353-19EE-49AD-86A4-92822DA3C4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992" y="1969769"/>
                <a:ext cx="3646311" cy="3558834"/>
              </a:xfrm>
              <a:prstGeom prst="rect">
                <a:avLst/>
              </a:prstGeom>
            </p:spPr>
          </p:pic>
          <p:pic>
            <p:nvPicPr>
              <p:cNvPr id="19" name="Picture 1">
                <a:extLst>
                  <a:ext uri="{FF2B5EF4-FFF2-40B4-BE49-F238E27FC236}">
                    <a16:creationId xmlns:a16="http://schemas.microsoft.com/office/drawing/2014/main" id="{A7614ACD-E659-402C-83D0-DECB2832B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5308" y="2213883"/>
                <a:ext cx="3143985" cy="3089640"/>
              </a:xfrm>
              <a:prstGeom prst="rect">
                <a:avLst/>
              </a:prstGeom>
            </p:spPr>
          </p:pic>
        </p:grp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2D829461-F2B6-48F9-A562-36BDC537EF8B}"/>
                </a:ext>
              </a:extLst>
            </p:cNvPr>
            <p:cNvSpPr/>
            <p:nvPr/>
          </p:nvSpPr>
          <p:spPr>
            <a:xfrm>
              <a:off x="882655" y="2397947"/>
              <a:ext cx="299331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1" dirty="0">
                  <a:solidFill>
                    <a:srgbClr val="FF0066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ความหมายและหลักการของกิจกรรมข้อเสนอแนะปรับปรุงงาน</a:t>
              </a:r>
              <a:endParaRPr lang="en-US" sz="3200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65DBBEC4-6287-482C-9907-123B438D8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1619" y="1501129"/>
            <a:ext cx="7179634" cy="4653632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35123ECA-EF01-461E-8E80-9D422858AE3B}"/>
              </a:ext>
            </a:extLst>
          </p:cNvPr>
          <p:cNvSpPr/>
          <p:nvPr/>
        </p:nvSpPr>
        <p:spPr>
          <a:xfrm>
            <a:off x="4779056" y="1613117"/>
            <a:ext cx="5932867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ความหมายของกิจกรรมข้อเสนอแนะปรับปรุงงาน </a:t>
            </a:r>
            <a:endParaRPr lang="en-US" sz="2800" b="1" dirty="0">
              <a:solidFill>
                <a:srgbClr val="FF000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 การเปิดโอกาสให้พนักงานทุกระดับมีส่วนร่วม</a:t>
            </a:r>
            <a:b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ในการบริหาร โดยการนำเสนอความคิดเห็นของ</a:t>
            </a:r>
            <a:b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ตนเองต่อฝ่ายบริหาร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3509A189-F55F-4FDB-9ECE-51C3F17391E5}"/>
              </a:ext>
            </a:extLst>
          </p:cNvPr>
          <p:cNvSpPr/>
          <p:nvPr/>
        </p:nvSpPr>
        <p:spPr>
          <a:xfrm>
            <a:off x="4677269" y="4198440"/>
            <a:ext cx="593286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หลักการของกิจกรรมข้อเสนอแนะปรับปรุงงาน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083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389AA3A-7F0F-4326-82F2-FC9321A50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51C03316-8D05-4E5A-A6DD-86387EB5AEE7}"/>
              </a:ext>
            </a:extLst>
          </p:cNvPr>
          <p:cNvSpPr/>
          <p:nvPr/>
        </p:nvSpPr>
        <p:spPr>
          <a:xfrm>
            <a:off x="959531" y="395435"/>
            <a:ext cx="587799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th-TH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ให้พนักงานมีส่วนร่วมบริหารและพัฒนาองค์การ</a:t>
            </a:r>
            <a:endParaRPr lang="en-US" sz="2800" b="1" dirty="0">
              <a:solidFill>
                <a:srgbClr val="FF66CC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F142AE1C-016E-4911-A030-C07000572608}"/>
              </a:ext>
            </a:extLst>
          </p:cNvPr>
          <p:cNvSpPr/>
          <p:nvPr/>
        </p:nvSpPr>
        <p:spPr>
          <a:xfrm>
            <a:off x="959530" y="1140845"/>
            <a:ext cx="630107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ให้พนักงานเกิดจิตสำนึก “ความเป็นเจ้าขององค์การ”</a:t>
            </a:r>
            <a:endParaRPr lang="en-US" sz="2800" b="1" dirty="0">
              <a:solidFill>
                <a:srgbClr val="FF66CC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BC80706-6055-4472-8DD7-27E39C521DFA}"/>
              </a:ext>
            </a:extLst>
          </p:cNvPr>
          <p:cNvSpPr/>
          <p:nvPr/>
        </p:nvSpPr>
        <p:spPr>
          <a:xfrm>
            <a:off x="959530" y="1844816"/>
            <a:ext cx="643755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</a:t>
            </a:r>
            <a:r>
              <a:rPr lang="th-TH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สร้างระบบความสัมพันธ์ระหว่างพนักงานและผู้บริหาร</a:t>
            </a:r>
            <a:endParaRPr lang="en-US" sz="2800" b="1" dirty="0">
              <a:solidFill>
                <a:srgbClr val="FF66CC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9BCAC2D-5CC2-4BB9-BCF9-730FEEC6B47A}"/>
              </a:ext>
            </a:extLst>
          </p:cNvPr>
          <p:cNvSpPr/>
          <p:nvPr/>
        </p:nvSpPr>
        <p:spPr>
          <a:xfrm>
            <a:off x="959531" y="2570971"/>
            <a:ext cx="662662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 </a:t>
            </a:r>
            <a:r>
              <a:rPr lang="th-TH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ได้ทราบปัญหาเชิงลึก และสามารถแก้ไขปัญหาได้ง่ายขึ้น</a:t>
            </a:r>
            <a:endParaRPr lang="en-US" sz="2800" b="1" dirty="0">
              <a:solidFill>
                <a:srgbClr val="FF66CC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43FE13A-5F2A-41CC-A530-3EBD271DCBAB}"/>
              </a:ext>
            </a:extLst>
          </p:cNvPr>
          <p:cNvSpPr/>
          <p:nvPr/>
        </p:nvSpPr>
        <p:spPr>
          <a:xfrm>
            <a:off x="959530" y="3297126"/>
            <a:ext cx="662662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5. </a:t>
            </a:r>
            <a:r>
              <a:rPr lang="th-TH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พัฒนาทรัพยากรมนุษย์จากการคิด ค้นหา คิดสร้างสรรค์</a:t>
            </a:r>
            <a:endParaRPr lang="en-US" sz="2800" b="1" dirty="0">
              <a:solidFill>
                <a:srgbClr val="FF66CC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EBDABA07-ADC4-47C7-A459-2C83A4FC5759}"/>
              </a:ext>
            </a:extLst>
          </p:cNvPr>
          <p:cNvSpPr/>
          <p:nvPr/>
        </p:nvSpPr>
        <p:spPr>
          <a:xfrm>
            <a:off x="959530" y="3974433"/>
            <a:ext cx="444498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6. </a:t>
            </a:r>
            <a:r>
              <a:rPr lang="th-TH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สร้างขวัญและกำลังใจในการทำงาน</a:t>
            </a:r>
            <a:endParaRPr lang="en-US" sz="2800" b="1" dirty="0">
              <a:solidFill>
                <a:srgbClr val="FF66CC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BD621992-7F98-4FAE-8C0B-1540CCDAE1D8}"/>
              </a:ext>
            </a:extLst>
          </p:cNvPr>
          <p:cNvSpPr/>
          <p:nvPr/>
        </p:nvSpPr>
        <p:spPr>
          <a:xfrm>
            <a:off x="959531" y="4702510"/>
            <a:ext cx="353716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7. </a:t>
            </a:r>
            <a:r>
              <a:rPr lang="th-TH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พัฒนาคุณภาพการทำงาน</a:t>
            </a:r>
            <a:endParaRPr lang="en-US" sz="2800" b="1" dirty="0">
              <a:solidFill>
                <a:srgbClr val="FF66CC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399A2116-7E65-4724-B773-E60D0DFE0EA9}"/>
              </a:ext>
            </a:extLst>
          </p:cNvPr>
          <p:cNvSpPr/>
          <p:nvPr/>
        </p:nvSpPr>
        <p:spPr>
          <a:xfrm>
            <a:off x="959530" y="5430587"/>
            <a:ext cx="6437557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8. </a:t>
            </a:r>
            <a:r>
              <a:rPr lang="th-TH" sz="2800" b="1" dirty="0">
                <a:solidFill>
                  <a:srgbClr val="FF66CC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ลดต้นทุนการผลิต ลดการสูญเสียในกระบวนการผลิต และลดประมาณผลิตภัณฑ์ที่ไม่ได้มาตรฐาน</a:t>
            </a:r>
            <a:endParaRPr lang="en-US" sz="2800" b="1" dirty="0">
              <a:solidFill>
                <a:srgbClr val="FF66CC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147F7560-4B79-42B3-8BD1-3E6A26366ECF}"/>
              </a:ext>
            </a:extLst>
          </p:cNvPr>
          <p:cNvGrpSpPr/>
          <p:nvPr/>
        </p:nvGrpSpPr>
        <p:grpSpPr>
          <a:xfrm>
            <a:off x="7586154" y="1092907"/>
            <a:ext cx="3646311" cy="3558834"/>
            <a:chOff x="628992" y="1969769"/>
            <a:chExt cx="3646311" cy="3558834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1B341BD3-0A1B-42BC-9926-4CED0AA03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992" y="1969769"/>
              <a:ext cx="3646311" cy="3558834"/>
            </a:xfrm>
            <a:prstGeom prst="rect">
              <a:avLst/>
            </a:prstGeom>
          </p:spPr>
        </p:pic>
        <p:pic>
          <p:nvPicPr>
            <p:cNvPr id="15" name="Picture 1">
              <a:extLst>
                <a:ext uri="{FF2B5EF4-FFF2-40B4-BE49-F238E27FC236}">
                  <a16:creationId xmlns:a16="http://schemas.microsoft.com/office/drawing/2014/main" id="{9BE2605F-DADA-4863-ADA7-DDD414665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5308" y="2213883"/>
              <a:ext cx="3143985" cy="3089640"/>
            </a:xfrm>
            <a:prstGeom prst="rect">
              <a:avLst/>
            </a:prstGeom>
          </p:spPr>
        </p:pic>
      </p:grp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2D829461-F2B6-48F9-A562-36BDC537EF8B}"/>
              </a:ext>
            </a:extLst>
          </p:cNvPr>
          <p:cNvSpPr/>
          <p:nvPr/>
        </p:nvSpPr>
        <p:spPr>
          <a:xfrm>
            <a:off x="7957798" y="2364918"/>
            <a:ext cx="28733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เป้าหมายของกิจกรรมข้อเสนอแนะปรับปรุงงาน</a:t>
            </a:r>
            <a:endParaRPr lang="en-US" sz="3200" b="1" dirty="0">
              <a:solidFill>
                <a:srgbClr val="FF0066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711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E347F19D-603A-4419-8CB9-52F92D9D6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438"/>
            <a:ext cx="12192000" cy="6392562"/>
          </a:xfrm>
          <a:prstGeom prst="rect">
            <a:avLst/>
          </a:prstGeom>
        </p:spPr>
      </p:pic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B267879D-DD11-4ED8-BD6A-B1FADF3C9E2F}"/>
              </a:ext>
            </a:extLst>
          </p:cNvPr>
          <p:cNvGrpSpPr/>
          <p:nvPr/>
        </p:nvGrpSpPr>
        <p:grpSpPr>
          <a:xfrm>
            <a:off x="616293" y="465438"/>
            <a:ext cx="3646311" cy="3558834"/>
            <a:chOff x="628992" y="1969769"/>
            <a:chExt cx="3646311" cy="355883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EE4873A8-8B62-4740-95AB-94C4886ED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992" y="1969769"/>
              <a:ext cx="3646311" cy="3558834"/>
            </a:xfrm>
            <a:prstGeom prst="rect">
              <a:avLst/>
            </a:prstGeom>
          </p:spPr>
        </p:pic>
        <p:pic>
          <p:nvPicPr>
            <p:cNvPr id="11" name="Picture 1">
              <a:extLst>
                <a:ext uri="{FF2B5EF4-FFF2-40B4-BE49-F238E27FC236}">
                  <a16:creationId xmlns:a16="http://schemas.microsoft.com/office/drawing/2014/main" id="{F7754253-0453-47E4-A933-62E6E10B8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5308" y="2213883"/>
              <a:ext cx="3143985" cy="3089640"/>
            </a:xfrm>
            <a:prstGeom prst="rect">
              <a:avLst/>
            </a:prstGeom>
          </p:spPr>
        </p:pic>
      </p:grp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2D829461-F2B6-48F9-A562-36BDC537EF8B}"/>
              </a:ext>
            </a:extLst>
          </p:cNvPr>
          <p:cNvSpPr/>
          <p:nvPr/>
        </p:nvSpPr>
        <p:spPr>
          <a:xfrm>
            <a:off x="923485" y="1829356"/>
            <a:ext cx="2755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หลักเกณฑ์การพิจารณาข้อเสนอแนะปรับปรุงงาน</a:t>
            </a:r>
            <a:endParaRPr lang="en-US" sz="2400" b="1" dirty="0">
              <a:solidFill>
                <a:srgbClr val="FF0066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51C03316-8D05-4E5A-A6DD-86387EB5AEE7}"/>
              </a:ext>
            </a:extLst>
          </p:cNvPr>
          <p:cNvSpPr/>
          <p:nvPr/>
        </p:nvSpPr>
        <p:spPr>
          <a:xfrm>
            <a:off x="4878896" y="582587"/>
            <a:ext cx="6271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th-TH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ตรง หรือไม่ขัดกับนโยบายขององค์การ</a:t>
            </a:r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F142AE1C-016E-4911-A030-C07000572608}"/>
              </a:ext>
            </a:extLst>
          </p:cNvPr>
          <p:cNvSpPr/>
          <p:nvPr/>
        </p:nvSpPr>
        <p:spPr>
          <a:xfrm>
            <a:off x="4878896" y="1272429"/>
            <a:ext cx="6271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เป็นข้อเสนอแนะที่เป็นประโยชน์ต่อองค์การ หน่วยงาน หรือชุมชน</a:t>
            </a:r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BC80706-6055-4472-8DD7-27E39C521DFA}"/>
              </a:ext>
            </a:extLst>
          </p:cNvPr>
          <p:cNvSpPr/>
          <p:nvPr/>
        </p:nvSpPr>
        <p:spPr>
          <a:xfrm>
            <a:off x="4878896" y="1996462"/>
            <a:ext cx="6271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</a:t>
            </a:r>
            <a:r>
              <a:rPr lang="th-TH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เป็นข้อเสนอแนะใหม่ที่ยังไม่มีใครเสนอมาก่อน</a:t>
            </a:r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9BCAC2D-5CC2-4BB9-BCF9-730FEEC6B47A}"/>
              </a:ext>
            </a:extLst>
          </p:cNvPr>
          <p:cNvSpPr/>
          <p:nvPr/>
        </p:nvSpPr>
        <p:spPr>
          <a:xfrm>
            <a:off x="4878896" y="2739158"/>
            <a:ext cx="6271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 </a:t>
            </a:r>
            <a:r>
              <a:rPr lang="th-TH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เป็นความคิดริเริ่มสร้างสรรค์</a:t>
            </a:r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43FE13A-5F2A-41CC-A530-3EBD271DCBAB}"/>
              </a:ext>
            </a:extLst>
          </p:cNvPr>
          <p:cNvSpPr/>
          <p:nvPr/>
        </p:nvSpPr>
        <p:spPr>
          <a:xfrm>
            <a:off x="4878896" y="3429000"/>
            <a:ext cx="6271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5. </a:t>
            </a:r>
            <a:r>
              <a:rPr lang="th-TH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นำไปปรับปรุงการทำงานได้ หรือปฏิบัติจริงได้ หรือมีความเป็นไปได้</a:t>
            </a:r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635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กล่อง">
  <a:themeElements>
    <a:clrScheme name="กล่อง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กล่อง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กล่อง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TM10001115[[fn=กล่อง]]</Template>
  <TotalTime>1982</TotalTime>
  <Words>680</Words>
  <Application>Microsoft Office PowerPoint</Application>
  <PresentationFormat>แบบจอกว้าง</PresentationFormat>
  <Paragraphs>65</Paragraphs>
  <Slides>11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7" baseType="lpstr">
      <vt:lpstr>Arial</vt:lpstr>
      <vt:lpstr>Browallia New</vt:lpstr>
      <vt:lpstr>Calibri</vt:lpstr>
      <vt:lpstr>Gill Sans MT</vt:lpstr>
      <vt:lpstr>PSLxText</vt:lpstr>
      <vt:lpstr>กล่อง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ToMTaM</dc:creator>
  <cp:lastModifiedBy>Admin</cp:lastModifiedBy>
  <cp:revision>147</cp:revision>
  <dcterms:created xsi:type="dcterms:W3CDTF">2020-05-09T04:07:26Z</dcterms:created>
  <dcterms:modified xsi:type="dcterms:W3CDTF">2023-01-23T06:42:17Z</dcterms:modified>
</cp:coreProperties>
</file>