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D0"/>
    <a:srgbClr val="513C8B"/>
    <a:srgbClr val="23CFB5"/>
    <a:srgbClr val="72AB38"/>
    <a:srgbClr val="EDA039"/>
    <a:srgbClr val="E5651C"/>
    <a:srgbClr val="FC976A"/>
    <a:srgbClr val="F668AE"/>
    <a:srgbClr val="00C5FB"/>
    <a:srgbClr val="924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41" autoAdjust="0"/>
  </p:normalViewPr>
  <p:slideViewPr>
    <p:cSldViewPr snapToGrid="0">
      <p:cViewPr varScale="1">
        <p:scale>
          <a:sx n="117" d="100"/>
          <a:sy n="117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2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4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39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7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2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0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11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9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9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06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1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202201" y="3459231"/>
            <a:ext cx="7931265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409726" y="3424471"/>
            <a:ext cx="7520250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21470" y="530656"/>
            <a:ext cx="8504478" cy="2690098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การต่อแบบ</a:t>
            </a:r>
            <a:r>
              <a:rPr lang="th-TH" sz="3200" b="1" dirty="0" err="1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(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Delta Connection) 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ขดลวด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จะต่อเข้า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ด้วย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กัน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เป็นแบบอนุกรมวงจรปิด 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โดย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ต่อ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ขั้วด้าน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ปลายของหม้อแปลงตัวที่ 1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ต่อเข้ากับ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ขั้วด้านต้นของหม้อแปลงตัวที่ 2 ต่อขั้วด้านปลายของหม้อ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แปลง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ตัว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ที่ 2 เข้ากับขั้วด้านต้นของหม้อแปลงตัวที่ 3 และต่อขั้วด้านปลาย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ของ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หม้อ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แปลงตัวที่ 3 เข้ากับขั้วด้าน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ต้นของ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หม้อแปลงตัวที่ 1 และจุดต่อ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ร่วม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ทั้ง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สามจะต่อเข้ากับแหล่งจ่ายไฟ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868124" y="4250277"/>
            <a:ext cx="7608506" cy="2145268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ต่อวงจรขดลวดด้านปฐมภูมิเป็น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แบบ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วาย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หรือสตาร์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และ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การต่อวงจรขดลวด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ด้าน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ทุติยภูมิเป็น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แบบวายหรือสตาร์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เช่นเดียวกัน</a:t>
            </a: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9726" y="3443128"/>
            <a:ext cx="76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5.5.1 การต่อหม้อแปลงไฟฟ้าสามเฟสแบบ</a:t>
            </a:r>
            <a:r>
              <a:rPr lang="th-TH" sz="32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สตาร์-สตาร์ </a:t>
            </a:r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(</a:t>
            </a:r>
            <a:r>
              <a:rPr lang="en-US" sz="32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Y-Y</a:t>
            </a:r>
            <a:r>
              <a:rPr lang="en-US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)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6" y="925516"/>
            <a:ext cx="2384659" cy="204446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45" y="4363475"/>
            <a:ext cx="2954152" cy="203207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build="p" animBg="1"/>
      <p:bldP spid="3" grpId="0" build="p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238840" y="679558"/>
            <a:ext cx="8249178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446364" y="644798"/>
            <a:ext cx="7853128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42003" y="1641520"/>
            <a:ext cx="8339827" cy="4188381"/>
          </a:xfrm>
          <a:prstGeom prst="roundRect">
            <a:avLst/>
          </a:prstGeom>
          <a:solidFill>
            <a:schemeClr val="bg1"/>
          </a:solidFill>
          <a:effectLst>
            <a:glow rad="254000"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ขดลวด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ด้านปฐมภูมิและขดลวดทุติยภูมิจะต่อแบบ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(</a:t>
            </a:r>
            <a:r>
              <a:rPr lang="th-TH" sz="240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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ขดลวดทั้งสองด้านจะต่อ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เข้าด้วยกันเป็นแบบอนุกรมวงจรปิด โดยต่อขั้วเข้าด้านปลายของหม้อแปลงไฟฟ้าตัวที่ 1 เข้า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กับ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ขั้ว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ด้าน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ต้นของ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หม้อแปลงไฟฟ้าตัวที่ 2 ต่อขั้วปลายของหม้อแปลงไฟฟ้าตัวที่ 2 เข้ากับขั้วด้าน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ต้น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ของ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ไฟฟ้าตัว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ที่ 3 และต่อขั้วด้านปลายของหม้อแปลงไฟฟ้าตัวที่ 3 เข้ากับขั้วด้าน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ต้น</a:t>
            </a: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6364" y="698660"/>
            <a:ext cx="813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5.5.2 การต่อหม้อแปลงไฟฟ้าสามเฟสแบบ</a:t>
            </a:r>
            <a:r>
              <a:rPr lang="th-TH" sz="3200" b="1" dirty="0" err="1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32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ตา-</a:t>
            </a:r>
            <a:r>
              <a:rPr lang="th-TH" sz="3200" b="1" dirty="0" err="1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</a:t>
            </a:r>
            <a:r>
              <a:rPr lang="th-TH" b="1" dirty="0">
                <a:solidFill>
                  <a:srgbClr val="0080D0"/>
                </a:solidFill>
                <a:latin typeface="CordiaNew,Bold"/>
              </a:rPr>
              <a:t>(</a:t>
            </a:r>
            <a:r>
              <a:rPr lang="th-TH" dirty="0">
                <a:solidFill>
                  <a:srgbClr val="0080D0"/>
                </a:solidFill>
                <a:latin typeface="Symbol" panose="05050102010706020507" pitchFamily="18" charset="2"/>
              </a:rPr>
              <a:t></a:t>
            </a:r>
            <a:r>
              <a:rPr lang="th-TH" b="1" dirty="0">
                <a:solidFill>
                  <a:srgbClr val="0080D0"/>
                </a:solidFill>
                <a:latin typeface="CordiaNew,Bold"/>
              </a:rPr>
              <a:t>–</a:t>
            </a:r>
            <a:r>
              <a:rPr lang="th-TH" dirty="0">
                <a:solidFill>
                  <a:srgbClr val="0080D0"/>
                </a:solidFill>
                <a:latin typeface="Symbol" panose="05050102010706020507" pitchFamily="18" charset="2"/>
              </a:rPr>
              <a:t></a:t>
            </a:r>
            <a:r>
              <a:rPr lang="th-TH" b="1" dirty="0">
                <a:solidFill>
                  <a:srgbClr val="0080D0"/>
                </a:solidFill>
                <a:latin typeface="CordiaNew,Bold"/>
              </a:rPr>
              <a:t>)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9" y="3460163"/>
            <a:ext cx="3262200" cy="23109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16" y="3460163"/>
            <a:ext cx="3089874" cy="203341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build="p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276985" y="607079"/>
            <a:ext cx="8308509" cy="5403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431861" y="574518"/>
            <a:ext cx="7998755" cy="6054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76985" y="1579634"/>
            <a:ext cx="8628476" cy="4188381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ขดลวด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ด้านปฐมภูมิจะต่อเข้าด้วยกันเป็นแบบวาย ส่วนทางด้านทุติยภูมิจะเป็นแบบ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ซึ่งจะต่อขดลวดแบบอนุกรมวงจรปิด ลักษณะการต่อเป็นแบบตรงกันข้ามแบบ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ตา-สตาร์ 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กล่าวคือสลับ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วงจรด้านปฐมภูมิและด้านทุติย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ภูมิ</a:t>
            </a: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4730" y="607079"/>
            <a:ext cx="8050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New,Bold"/>
              </a:rPr>
              <a:t>5.5.3 การต่อหม้อแปลงไฟฟ้าสามเฟสแบบสตาร์–</a:t>
            </a:r>
            <a:r>
              <a:rPr lang="th-TH" sz="3200" b="1" dirty="0" err="1">
                <a:solidFill>
                  <a:srgbClr val="0080D0"/>
                </a:solidFill>
                <a:latin typeface="CordiaNew,Bold"/>
              </a:rPr>
              <a:t>เดล</a:t>
            </a:r>
            <a:r>
              <a:rPr lang="th-TH" sz="3200" b="1" dirty="0">
                <a:solidFill>
                  <a:srgbClr val="0080D0"/>
                </a:solidFill>
                <a:latin typeface="CordiaNew,Bold"/>
              </a:rPr>
              <a:t>ตา </a:t>
            </a:r>
            <a:r>
              <a:rPr lang="th-TH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(</a:t>
            </a:r>
            <a:r>
              <a:rPr lang="en-US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Y</a:t>
            </a:r>
            <a:r>
              <a:rPr lang="en-US" b="1" dirty="0">
                <a:solidFill>
                  <a:srgbClr val="0080D0"/>
                </a:solidFill>
                <a:latin typeface="CordiaNew,Bold"/>
              </a:rPr>
              <a:t>–</a:t>
            </a:r>
            <a:r>
              <a:rPr lang="en-US" sz="2400" dirty="0">
                <a:solidFill>
                  <a:srgbClr val="0080D0"/>
                </a:solidFill>
                <a:latin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)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3" b="40167"/>
          <a:stretch/>
        </p:blipFill>
        <p:spPr>
          <a:xfrm>
            <a:off x="958634" y="3009604"/>
            <a:ext cx="4110322" cy="262588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67804" r="28077" b="6083"/>
          <a:stretch/>
        </p:blipFill>
        <p:spPr>
          <a:xfrm>
            <a:off x="4595229" y="3442078"/>
            <a:ext cx="4152323" cy="176093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build="p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212579" y="658257"/>
            <a:ext cx="8308509" cy="5403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46765" y="627894"/>
            <a:ext cx="7998755" cy="6054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31650" y="658257"/>
            <a:ext cx="7713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5.5.4 การต่อหม้อแปลงไฟฟ้าสามเฟสแบบ</a:t>
            </a:r>
            <a:r>
              <a:rPr lang="th-TH" sz="3200" b="1" dirty="0" err="1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32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ตา-สตาร์ </a:t>
            </a:r>
            <a:r>
              <a:rPr lang="th-TH" b="1" dirty="0">
                <a:solidFill>
                  <a:srgbClr val="0080D0"/>
                </a:solidFill>
                <a:latin typeface="CordiaNew,Bold"/>
              </a:rPr>
              <a:t>(</a:t>
            </a:r>
            <a:r>
              <a:rPr lang="th-TH" sz="2000" dirty="0">
                <a:solidFill>
                  <a:srgbClr val="0080D0"/>
                </a:solidFill>
                <a:latin typeface="Symbol" panose="05050102010706020507" pitchFamily="18" charset="2"/>
              </a:rPr>
              <a:t></a:t>
            </a:r>
            <a:r>
              <a:rPr lang="th-TH" b="1" dirty="0">
                <a:solidFill>
                  <a:srgbClr val="0080D0"/>
                </a:solidFill>
                <a:latin typeface="CordiaNew,Bold"/>
              </a:rPr>
              <a:t>–</a:t>
            </a:r>
            <a:r>
              <a:rPr lang="en-US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Y</a:t>
            </a:r>
            <a:r>
              <a:rPr lang="en-US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)</a:t>
            </a:r>
            <a:endParaRPr lang="en-US" b="1" dirty="0">
              <a:solidFill>
                <a:srgbClr val="0080D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15728" y="1595263"/>
            <a:ext cx="8083766" cy="459700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ขดลวดด้านปฐมภูมิจะต่อแบบ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(</a:t>
            </a:r>
            <a:r>
              <a:rPr lang="th-TH" sz="240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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และขดลวดด้านทุติยภูมิจะต่อแบบสตาร์ (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Y)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ตา-สตาร์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เป็นวิธีที่นิยมใช้กันมากที่สุดโดยเฉพาะในระบบการส่งจ่าย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ขนาด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ใหญ่ ซึ่ง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จะต่อ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วงจรด้านแรงสูงเป็นแบบ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ด้านแรงต่ำจะต่อเป็นแบบวายหรือ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สตาร์</a:t>
            </a: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3" y="3045993"/>
            <a:ext cx="4518666" cy="303377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319277" y="566195"/>
            <a:ext cx="8019653" cy="5403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463403" y="535832"/>
            <a:ext cx="7720668" cy="6054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97265" y="1475484"/>
            <a:ext cx="8738014" cy="3779758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นำหม้อแปลงไฟฟ้าหนึ่งเฟสสองตัวมาต่อแบบตัววี (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V: Open Delta)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สาเหตุเกิดมาจาก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หม้อแปลงไฟฟ้าหนึ่งเฟสตัวใดตัวหนึ่งเกิดขัดข้องหรือชำรุด จึงต้องปลดหม้อแปลงไฟฟ้าที่ชำรุด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ออก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จากระบบ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 ส่วนหม้อแปลงไฟฟ้าอีกสองตัวที่เหลืออยู่สามารถนำมาต่อให้เป็นระบบไฟฟ้า 3 เฟส </a:t>
            </a:r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ใน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ต่อขดลวด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หม้อแปลงแบบ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หากเกิดความเสียหายในขณะใช้งานกับขดลวด 1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ชุด</a:t>
            </a: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35664" y="573889"/>
            <a:ext cx="7376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5.5.5 การต่อหม้อแปลงไฟฟ้าสามเฟสแบบ</a:t>
            </a:r>
            <a:r>
              <a:rPr lang="th-TH" sz="3200" b="1" dirty="0" err="1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โอเพนเดล</a:t>
            </a:r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ตา (</a:t>
            </a:r>
            <a:r>
              <a:rPr lang="en-US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V)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90" y="3151113"/>
            <a:ext cx="6661025" cy="198553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build="p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-168713" y="630792"/>
            <a:ext cx="5739804" cy="6393050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4536672" y="5635901"/>
            <a:ext cx="3881905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513C8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513C8B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5.5 </a:t>
            </a:r>
            <a:r>
              <a:rPr lang="th-TH" b="1" dirty="0">
                <a:solidFill>
                  <a:srgbClr val="513C8B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การต่อหม้อแปลงไฟฟ้า 3 เฟส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536672" y="1348280"/>
            <a:ext cx="4160068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54000">
              <a:srgbClr val="E5651C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E5651C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5.1 การตรวจสอบขั้วหม้อแปลงไฟฟ้า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9249" y="2431347"/>
            <a:ext cx="3387864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EDA039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EDA039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5.2 การขนานหม้อแปลงไฟฟ้า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188670" y="3488181"/>
            <a:ext cx="4577907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72AB38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2AB38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5.3 ข้อควรรู้ในการขนานหม้อแปลงไฟฟ้า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997256" y="4585562"/>
            <a:ext cx="2595198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23CFB5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23CFB5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5.4 ระบบไฟฟ้า 3 เฟส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r="38617" b="78338"/>
          <a:stretch/>
        </p:blipFill>
        <p:spPr>
          <a:xfrm>
            <a:off x="2118699" y="928451"/>
            <a:ext cx="2366557" cy="140370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7" t="22899" r="4662" b="61884"/>
          <a:stretch/>
        </p:blipFill>
        <p:spPr>
          <a:xfrm>
            <a:off x="3865444" y="2244333"/>
            <a:ext cx="3070889" cy="98606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42609" r="38317" b="38115"/>
          <a:stretch/>
        </p:blipFill>
        <p:spPr>
          <a:xfrm>
            <a:off x="1665265" y="3303025"/>
            <a:ext cx="2451076" cy="124901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61884" r="18612" b="18985"/>
          <a:stretch/>
        </p:blipFill>
        <p:spPr>
          <a:xfrm>
            <a:off x="3737113" y="4221601"/>
            <a:ext cx="2394729" cy="1239626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0" t="82319" r="40235"/>
          <a:stretch/>
        </p:blipFill>
        <p:spPr>
          <a:xfrm>
            <a:off x="3301978" y="5461227"/>
            <a:ext cx="1126932" cy="114571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05" y="360426"/>
            <a:ext cx="3518453" cy="937668"/>
          </a:xfrm>
          <a:prstGeom prst="rect">
            <a:avLst/>
          </a:prstGeom>
        </p:spPr>
      </p:pic>
      <p:sp>
        <p:nvSpPr>
          <p:cNvPr id="18" name="กล่องข้อความ 17"/>
          <p:cNvSpPr txBox="1"/>
          <p:nvPr/>
        </p:nvSpPr>
        <p:spPr>
          <a:xfrm>
            <a:off x="486897" y="560918"/>
            <a:ext cx="235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หัวข้อเรื่อง</a:t>
            </a:r>
            <a:endParaRPr lang="th-TH" sz="5400" b="1" dirty="0">
              <a:solidFill>
                <a:schemeClr val="bg1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269581" y="556935"/>
            <a:ext cx="7154949" cy="708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6" y="231752"/>
            <a:ext cx="5464066" cy="134456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008765" y="557966"/>
            <a:ext cx="518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ตรวจสอบขั้วหม้อแปลงไฟฟ้า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5430" y="331106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5.1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83443" y="1757264"/>
            <a:ext cx="8143723" cy="459700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การต่อหม้อแปลงไฟฟ้าใช้งานร่วมกันมีจุดประสงค์เพื่อเพิ่มประสิทธิภาพในการจ่าย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พลังงาน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ไฟฟ้าให้มาก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ขึ้น ในกรณีที่มีความต้องการใช้พลังงานไฟฟ้าเพิ่มขึ้น จึงมีความจำเป็นที่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จะต้อง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เปลี่ยน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ไฟฟ้าตัว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ใหม่ที่สามารถรองรับความต้องการพลังงานไฟฟ้า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ได้</a:t>
            </a:r>
            <a:r>
              <a:rPr lang="th-TH" sz="2400" dirty="0">
                <a:latin typeface="CordiaNew"/>
              </a:rPr>
              <a:t>ซึ่งอาจจะ</a:t>
            </a:r>
            <a:r>
              <a:rPr lang="th-TH" sz="2400" dirty="0" smtClean="0">
                <a:latin typeface="CordiaNew"/>
              </a:rPr>
              <a:t>เป็น</a:t>
            </a:r>
          </a:p>
          <a:p>
            <a:r>
              <a:rPr lang="th-TH" sz="2400" dirty="0" smtClean="0">
                <a:latin typeface="CordiaNew"/>
              </a:rPr>
              <a:t>การ</a:t>
            </a:r>
            <a:r>
              <a:rPr lang="th-TH" sz="2400" dirty="0">
                <a:latin typeface="CordiaNew"/>
              </a:rPr>
              <a:t>เพิ่มค่าใช้จ่ายและต้นทุนที่</a:t>
            </a:r>
            <a:r>
              <a:rPr lang="th-TH" sz="2400" dirty="0" smtClean="0">
                <a:latin typeface="CordiaNew"/>
              </a:rPr>
              <a:t>สูงขึ้นใน</a:t>
            </a:r>
            <a:r>
              <a:rPr lang="th-TH" sz="2400" dirty="0">
                <a:latin typeface="CordiaNew"/>
              </a:rPr>
              <a:t>การติดตั้ง แต่ถ้าต้องการประหยัดสามารถทำได้</a:t>
            </a:r>
            <a:r>
              <a:rPr lang="th-TH" sz="2400" dirty="0" smtClean="0">
                <a:latin typeface="CordiaNew"/>
              </a:rPr>
              <a:t>โดย</a:t>
            </a:r>
          </a:p>
          <a:p>
            <a:r>
              <a:rPr lang="th-TH" sz="2400" dirty="0" smtClean="0">
                <a:latin typeface="CordiaNew"/>
              </a:rPr>
              <a:t>การ</a:t>
            </a:r>
            <a:r>
              <a:rPr lang="th-TH" sz="2400" dirty="0">
                <a:latin typeface="CordiaNew"/>
              </a:rPr>
              <a:t>จัดหาหม้อแปลงไฟฟ้าที่เป็นชนิดและขนาด</a:t>
            </a:r>
            <a:r>
              <a:rPr lang="th-TH" sz="2400" dirty="0" smtClean="0">
                <a:latin typeface="CordiaNew"/>
              </a:rPr>
              <a:t>พิกัดเดียวกัน</a:t>
            </a:r>
            <a:r>
              <a:rPr lang="th-TH" sz="2400" dirty="0">
                <a:latin typeface="CordiaNew"/>
              </a:rPr>
              <a:t>มาต่อใช้งาน</a:t>
            </a:r>
            <a:r>
              <a:rPr lang="th-TH" sz="2400" dirty="0" smtClean="0">
                <a:latin typeface="CordiaNew"/>
              </a:rPr>
              <a:t>ร่วมกัน</a:t>
            </a:r>
          </a:p>
          <a:p>
            <a:endParaRPr lang="th-TH" sz="2400" dirty="0">
              <a:latin typeface="CordiaNew"/>
            </a:endParaRPr>
          </a:p>
          <a:p>
            <a:endParaRPr lang="th-TH" sz="2400" dirty="0" smtClean="0">
              <a:latin typeface="CordiaNew"/>
            </a:endParaRPr>
          </a:p>
          <a:p>
            <a:endParaRPr lang="th-TH" sz="2400" dirty="0">
              <a:latin typeface="CordiaNew"/>
            </a:endParaRPr>
          </a:p>
          <a:p>
            <a:endParaRPr lang="th-TH" sz="2400" dirty="0" smtClean="0">
              <a:latin typeface="CordiaNew"/>
            </a:endParaRPr>
          </a:p>
          <a:p>
            <a:endParaRPr lang="th-TH" sz="2400" dirty="0">
              <a:latin typeface="CordiaNew"/>
            </a:endParaRPr>
          </a:p>
          <a:p>
            <a:endParaRPr lang="th-TH" sz="2400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24" y="3968633"/>
            <a:ext cx="6038100" cy="211226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269582" y="517179"/>
            <a:ext cx="6161036" cy="708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6" y="191996"/>
            <a:ext cx="5464066" cy="134456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851061" y="538088"/>
            <a:ext cx="4254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การขนานหม้อแปลงไฟฟ้า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062" y="336228"/>
            <a:ext cx="102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5.2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0738" y="1576313"/>
            <a:ext cx="8924114" cy="500562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จุดประสงค์ในการนำหม้อแปลงไฟฟ้าตัวใหม่มาต่อขนานเข้ากับหม้อแปลงไฟฟ้าตัวเดิม เนื่อง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ด้วยหม้อ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แปลงไฟฟ้าตัวเดิมมีพิกัดกำลังไม่เพียงพอกับความต้องการพลังงานไฟฟ้าที่เพิ่มขึ้นในการ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ขนานหม้อ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แปลง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ไฟฟ้า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ขึ้นอยู่กับสภาวะและความจำเป็นในการนำหม้อแปลงไฟฟ้ามาต่อขนานด้วยมีเหตุผลดังนี้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1. ดำเนินการซ่อมแซมและบำรุงรักษาหม้อแปลงไฟฟ้า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2. เพิ่มประสิทธิภาพการจ่ายพลังงานไฟฟ้าเมื่อมีความต้องการเพิ่มขึ้น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3. ลดต้นทุนการติดตั้งหม้อแปลงไฟฟ้าตัวใหม่ที่มีน้ำหนักและขนาดใหญ่กว่าเดิม</a:t>
            </a:r>
          </a:p>
          <a:p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2" y="3994380"/>
            <a:ext cx="3526543" cy="24170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สี่เหลี่ยมผืนผ้ามุมมน 1"/>
              <p:cNvSpPr/>
              <p:nvPr/>
            </p:nvSpPr>
            <p:spPr>
              <a:xfrm>
                <a:off x="159026" y="598164"/>
                <a:ext cx="8766313" cy="45970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254000">
                  <a:srgbClr val="0080D0">
                    <a:alpha val="40000"/>
                  </a:srgb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การนำหม้อแปลงไฟฟ้าหนึ่งเฟสสองตัวมาต่อขนานร่วมกัน เพื่อให้สามารถจ่ายพลังงานไฟฟ้าได้</a:t>
                </a:r>
              </a:p>
              <a:p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มากขึ้น จากรูปที่ 5.2 เป็นหม้อแปลงไฟฟ้าที่มีขั้วเป็นแบบซับแทรก</a:t>
                </a:r>
                <a:r>
                  <a:rPr lang="th-TH" sz="2400" dirty="0" err="1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ทีฟ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 โพลา</a:t>
                </a:r>
                <a:r>
                  <a:rPr lang="th-TH" sz="2400" dirty="0" err="1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ริตี้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 มีลำดับขั้ว</a:t>
                </a:r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เหมือนกัน</a:t>
                </a:r>
              </a:p>
              <a:p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ทั้ง 2 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ตัว การนำหม้อแปลงไฟฟ้ามาต่อขนานกัน สามารถทำได้ด้วยการนำปลายสายขั้ว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ordia News" panose="020B0304020202020204" pitchFamily="34" charset="-34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ordia News" panose="020B0304020202020204" pitchFamily="34" charset="-34"/>
                            <a:cs typeface="Cordia News" panose="020B0304020202020204" pitchFamily="34" charset="-34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Cordia News" panose="020B0304020202020204" pitchFamily="34" charset="-34"/>
                            <a:cs typeface="Cordia News" panose="020B0304020202020204" pitchFamily="34" charset="-34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 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ของ</a:t>
                </a:r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หม้อ</a:t>
                </a:r>
              </a:p>
              <a:p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แปลงไฟฟ้า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ทั้งสองตัวมาต่อร่วมกันแล้วนำไปต่อเข้ากับสายไฟมีไฟหรือสาย</a:t>
                </a:r>
                <a:r>
                  <a:rPr lang="th-TH" sz="2400" dirty="0" err="1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ไลน์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 (</a:t>
                </a:r>
                <a:r>
                  <a:rPr lang="en-US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L) 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และขั้ว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ordia News" panose="020B0304020202020204" pitchFamily="34" charset="-34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ordia News" panose="020B0304020202020204" pitchFamily="34" charset="-34"/>
                            <a:cs typeface="Cordia News" panose="020B0304020202020204" pitchFamily="34" charset="-34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Cordia News" panose="020B0304020202020204" pitchFamily="34" charset="-34"/>
                            <a:cs typeface="Cordia News" panose="020B0304020202020204" pitchFamily="34" charset="-34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 </a:t>
                </a:r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ของ</a:t>
                </a:r>
              </a:p>
              <a:p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หม้อแปลงไฟฟ้า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ทั้งสองตัวต่อร่วมกัน แล้วนำไปต่อกับสาย</a:t>
                </a:r>
                <a:r>
                  <a:rPr lang="th-TH" sz="2400" dirty="0" err="1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นิวทรัล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 (</a:t>
                </a:r>
                <a:r>
                  <a:rPr lang="en-US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N) </a:t>
                </a:r>
                <a:r>
                  <a:rPr lang="th-TH" sz="2400" dirty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ในวิธีการเดียวกัน</a:t>
                </a:r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ด้าน</a:t>
                </a:r>
              </a:p>
              <a:p>
                <a:r>
                  <a:rPr lang="th-TH" sz="2400" dirty="0" smtClean="0">
                    <a:latin typeface="Cordia News" panose="020B0304020202020204" pitchFamily="34" charset="-34"/>
                    <a:cs typeface="Cordia News" panose="020B0304020202020204" pitchFamily="34" charset="-34"/>
                  </a:rPr>
                  <a:t>แรงดันไฟฟ้าต่ำ</a:t>
                </a:r>
              </a:p>
              <a:p>
                <a:endParaRPr lang="th-TH" sz="2400" dirty="0">
                  <a:latin typeface="Cordia News" panose="020B0304020202020204" pitchFamily="34" charset="-34"/>
                  <a:cs typeface="Cordia News" panose="020B0304020202020204" pitchFamily="34" charset="-34"/>
                </a:endParaRPr>
              </a:p>
              <a:p>
                <a:endParaRPr lang="th-TH" sz="2400" dirty="0" smtClean="0">
                  <a:latin typeface="Cordia News" panose="020B0304020202020204" pitchFamily="34" charset="-34"/>
                  <a:cs typeface="Cordia News" panose="020B0304020202020204" pitchFamily="34" charset="-34"/>
                </a:endParaRPr>
              </a:p>
              <a:p>
                <a:endParaRPr lang="th-TH" sz="2400" dirty="0">
                  <a:latin typeface="Cordia News" panose="020B0304020202020204" pitchFamily="34" charset="-34"/>
                  <a:cs typeface="Cordia News" panose="020B0304020202020204" pitchFamily="34" charset="-34"/>
                </a:endParaRPr>
              </a:p>
              <a:p>
                <a:endParaRPr lang="th-TH" sz="2400" dirty="0" smtClean="0">
                  <a:latin typeface="Cordia News" panose="020B0304020202020204" pitchFamily="34" charset="-34"/>
                  <a:cs typeface="Cordia News" panose="020B0304020202020204" pitchFamily="34" charset="-34"/>
                </a:endParaRPr>
              </a:p>
              <a:p>
                <a:endParaRPr lang="th-TH" sz="2400" dirty="0">
                  <a:latin typeface="Cordia News" panose="020B0304020202020204" pitchFamily="34" charset="-34"/>
                  <a:cs typeface="Cordia News" panose="020B0304020202020204" pitchFamily="34" charset="-34"/>
                </a:endParaRPr>
              </a:p>
            </p:txBody>
          </p:sp>
        </mc:Choice>
        <mc:Fallback xmlns="">
          <p:sp>
            <p:nvSpPr>
              <p:cNvPr id="2" name="สี่เหลี่ยมผืนผ้ามุมมน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" y="598164"/>
                <a:ext cx="8766313" cy="459700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54000">
                  <a:srgbClr val="0080D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06" y="2934721"/>
            <a:ext cx="4148336" cy="220675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0" y="1302601"/>
            <a:ext cx="5113639" cy="5695621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269581" y="556935"/>
            <a:ext cx="7470895" cy="708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6" y="231752"/>
            <a:ext cx="5464066" cy="134456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826678" y="579906"/>
            <a:ext cx="5913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ข้อควรรู้ในการขนานหม้อแปลงไฟฟ้า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0557" y="346167"/>
            <a:ext cx="102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5.3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220687" y="1757264"/>
            <a:ext cx="6597564" cy="350734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ข้อควรรู้ในการขนานหม้อแปลงไฟฟ้า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มีดังนี้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1. ลำดับขั้วของหม้อแปลงไฟฟ้าจะต้องเหมือนกัน ถ้าต่างกันจะทำให้เกิดการลัดวงจร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2. อัตราส่วนแรงดันไฟฟ้าของหม้อแปลงไฟฟ้าทั้งสองต้องมีค่าเท่ากัน และถ้าต่างกัน ตัวที่มีค่า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ของแรงดันไฟฟ้า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ต่ำจะกลายเป็นโหลด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แทน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3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ค่าเปอร์เซ็นต์อิมพีแดนซ์ของหม้อแปลงไฟฟ้าทั้งสองตัวมีค่าเท่ากัน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4. หลักวิธีการจะต้องถือปฏิบัติอย่างเคร่งครัดเพื่อให้เกิดความปลอดภัยในขณะปฏิบัติงาน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0" y="1297821"/>
            <a:ext cx="5113639" cy="5695621"/>
          </a:xfrm>
          <a:prstGeom prst="rect">
            <a:avLst/>
          </a:prstGeom>
        </p:spPr>
      </p:pic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205596" y="3482509"/>
            <a:ext cx="8308509" cy="5403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มนมุมสี่เหลี่ยมผืนผ้าด้านทแยงมุม 9"/>
          <p:cNvSpPr/>
          <p:nvPr/>
        </p:nvSpPr>
        <p:spPr>
          <a:xfrm>
            <a:off x="339782" y="3452146"/>
            <a:ext cx="7998755" cy="6054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59034" y="557966"/>
            <a:ext cx="5206880" cy="708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8" y="301864"/>
            <a:ext cx="5123010" cy="126063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933862" y="557966"/>
            <a:ext cx="3086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ระบบไฟฟ้า 3 เฟส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8777" y="351895"/>
            <a:ext cx="102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5.4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280832" y="1572693"/>
            <a:ext cx="6286854" cy="17366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การนำหม้อแปลงไฟฟ้ามาต่อใช้งานกับระบบไฟฟ้า 3 เฟส นิยมใช้กับอาคารสำนักงานหรือ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ภายในโรงงาน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อุตสาหกรรมที่มีอุปกรณ์ไฟฟ้าและเครื่องจักร ซึ่งต้องอาศัยพลังงานไฟฟ้าภายในระบบ 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เพื่อให้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สามารถ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ทำงานได้อย่างต่อเนื่อง ระบบไฟฟ้า 3 เฟส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084889" y="4214876"/>
            <a:ext cx="6678740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ไฟฟ้าส่วนภูมิภาคจะจำหน่ายให้กับโรงงานอุตสาหกรรมหรือสถานประกอบการขนาด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เล็กมี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พิกัดแรงดันไฟฟ้า 3 เฟส 230 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V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และ 1 เฟส 230 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V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ถ้าต้องการใช้แรงดันไฟฟ้า 3 เฟส 230 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V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05016" y="3492702"/>
            <a:ext cx="8109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5.4.1 ระบบไฟฟ้า 3 เฟส 3 สาย (</a:t>
            </a:r>
            <a:r>
              <a:rPr lang="en-US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Three phase three wire system)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4" grpId="0"/>
      <p:bldP spid="5" grpId="0"/>
      <p:bldP spid="6" grpId="0" build="p" animBg="1"/>
      <p:bldP spid="7" grpId="0" build="p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277466" y="3135154"/>
            <a:ext cx="8339184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35295" y="3100394"/>
            <a:ext cx="8042208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248225" y="644704"/>
            <a:ext cx="8269609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435871" y="609944"/>
            <a:ext cx="7883181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97345" y="1496944"/>
            <a:ext cx="8290064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ระบบ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ไฟฟ้าที่มีสายเส้นไฟจำนวน 3 สาย สาย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นิวทรัล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 1 สาย มีแรงดันไฟฟ้าระหว่างสาย (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Line to</a:t>
            </a:r>
          </a:p>
          <a:p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Line)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เท่ากับ 380 โวลต์ และแรงดันไฟฟ้าระหว่างสายเส้นไฟกับสาย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นิวทรัล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 (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Line to Neutral) </a:t>
            </a:r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เท่ากับ 220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โวลต์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97345" y="4022152"/>
            <a:ext cx="8528603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เป็น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ระบบไฟฟ้าที่มีสายเส้นไฟจำนวน 3 สาย สาย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นิวทรัล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 1 สายและมีสายดินของระบบ</a:t>
            </a:r>
          </a:p>
          <a:p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(Protective Earth; PE)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เพิ่มเข้ามาเพื่อป้องกันอันตรายจากการใช้งานเครื่องกลไฟฟ้าที่เกิดจากกระแสไฟฟ้า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รั่วใน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ขณะที่กำลังทำงานมีแรงดันไฟฟ้าระหว่างสาย (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Line to Line)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เท่ากับ 400 โวลต์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5262" y="654121"/>
            <a:ext cx="7982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5.4.2 ระบบไฟฟ้า 3 เฟส 4 สาย (</a:t>
            </a:r>
            <a:r>
              <a:rPr lang="en-US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Three phase four wire system)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4638" y="3143177"/>
            <a:ext cx="8101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5.4.3 ระบบไฟฟ้า 3 เฟส 5 สาย (</a:t>
            </a:r>
            <a:r>
              <a:rPr lang="en-US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Three phase five wire system)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  <p:bldP spid="2" grpId="0" build="p" animBg="1"/>
      <p:bldP spid="3" grpId="0" build="p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8531" y="1300900"/>
            <a:ext cx="5113639" cy="5695621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6383064" y="2651971"/>
            <a:ext cx="2474843" cy="20806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54000">
              <a:srgbClr val="0080D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69581" y="556935"/>
            <a:ext cx="6747445" cy="708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6" y="231752"/>
            <a:ext cx="5464066" cy="1344561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2110222" y="2640336"/>
            <a:ext cx="3995530" cy="2145268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การใช้หม้อแปลงไฟฟ้าหนึ่งเฟสสามตัวมา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ต่อเป็น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หม้อ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แปลงไฟฟ้า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3 เฟส มีข้อดี คือ ที่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เมื่อมี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ตรวจซ่อม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ไฟฟ้าตัว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ใดตัว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หนึ่งสามารถ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ปลดหม้อแปลงไฟฟ้าตัวที่ชำรุดออก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จากระบบ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ไฟฟ้าได้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84223" y="593014"/>
            <a:ext cx="4812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 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การต่อหม้อแปลงไฟฟ้า 3 เฟส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0094" y="346792"/>
            <a:ext cx="102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5.5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96198" y="5117136"/>
            <a:ext cx="8299932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การต่อแบบวายหรือสตาร์ (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Wye or Star Connection)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ขดลวดจะต่อเข้าด้วยกันเป็นแบบสตาร์ 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โดย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จะ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ต่อปลายของขดลวดตัวที่ 1, 2 และ 3 เข้าด้วยกัน ส่วนด้านต้นของขดลวดตัวที่ 1, 2 และ 3 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ของ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หม้อแปลงถ้า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เป็นขดปฐมภูมิจะต่อเข้ากับแหล่งจ่ายไฟแต่ถ้าเป็นขดลวดทุติยภูมิจะต่อเข้ากับโหลด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51" y="2640336"/>
            <a:ext cx="2288144" cy="20922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5" y="0"/>
            <a:ext cx="945972" cy="9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build="p" animBg="1"/>
      <p:bldP spid="5" grpId="0"/>
      <p:bldP spid="6" grpId="0"/>
      <p:bldP spid="7" grpId="0" build="p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1271</Words>
  <Application>Microsoft Office PowerPoint</Application>
  <PresentationFormat>นำเสนอทางหน้าจอ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Cambria Math</vt:lpstr>
      <vt:lpstr>Cordia New</vt:lpstr>
      <vt:lpstr>Cordia News</vt:lpstr>
      <vt:lpstr>CordiaNew</vt:lpstr>
      <vt:lpstr>CordiaNew,Bold</vt:lpstr>
      <vt:lpstr>Symbol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Amm1</dc:creator>
  <cp:lastModifiedBy>Amm1</cp:lastModifiedBy>
  <cp:revision>498</cp:revision>
  <dcterms:created xsi:type="dcterms:W3CDTF">2022-03-02T09:05:20Z</dcterms:created>
  <dcterms:modified xsi:type="dcterms:W3CDTF">2022-03-07T07:52:24Z</dcterms:modified>
</cp:coreProperties>
</file>