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0" r:id="rId11"/>
    <p:sldId id="261" r:id="rId12"/>
    <p:sldId id="265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D0"/>
    <a:srgbClr val="6854B2"/>
    <a:srgbClr val="6081BA"/>
    <a:srgbClr val="67AFE2"/>
    <a:srgbClr val="78C9BC"/>
    <a:srgbClr val="D2DB50"/>
    <a:srgbClr val="F0C055"/>
    <a:srgbClr val="DE9C24"/>
    <a:srgbClr val="E15E0B"/>
    <a:srgbClr val="1C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5672" autoAdjust="0"/>
  </p:normalViewPr>
  <p:slideViewPr>
    <p:cSldViewPr snapToGrid="0">
      <p:cViewPr varScale="1">
        <p:scale>
          <a:sx n="117" d="100"/>
          <a:sy n="117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2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4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39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7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2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0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11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9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9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06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5B90-3670-4832-A03A-9AD61FEC42A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2A09-5617-46CD-861D-4C37D5B6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7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0" y="2743929"/>
            <a:ext cx="3784544" cy="4215263"/>
          </a:xfrm>
          <a:prstGeom prst="rect">
            <a:avLst/>
          </a:prstGeom>
        </p:spPr>
      </p:pic>
      <p:sp>
        <p:nvSpPr>
          <p:cNvPr id="12" name="มนมุมสี่เหลี่ยมผืนผ้าด้านทแยงมุม 11"/>
          <p:cNvSpPr/>
          <p:nvPr/>
        </p:nvSpPr>
        <p:spPr>
          <a:xfrm>
            <a:off x="280971" y="593423"/>
            <a:ext cx="4748229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มนมุมสี่เหลี่ยมผืนผ้าด้านทแยงมุม 12"/>
          <p:cNvSpPr/>
          <p:nvPr/>
        </p:nvSpPr>
        <p:spPr>
          <a:xfrm>
            <a:off x="386426" y="558663"/>
            <a:ext cx="4526351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80971" y="1541589"/>
            <a:ext cx="8628434" cy="3779758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1. ตรวจสอบ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ของเหลวภายในหม้อแปลงไฟฟ้า ชนิดของน้ำมัน </a:t>
            </a:r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ลักษณะ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สีของน้ำมัน ความ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หนืดและ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สิ่งที่เจือปนในน้ำมัน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2. ตรวจสอบความเป็นฉนวนของน้ำมัน ซึ่งควร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ดำเนิน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ภายในระยะเวลาทุก ๆ 6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เดือนสำหรับ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หม้อ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แปลง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ขนาดใหญ่ และ 1 ปี สำหรับหม้อแปลงไฟฟ้าขนาดเล็ก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3. ตรวจสอบระดับน้ำมันภายในตัวถังของหม้อแปลงไฟฟ้า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4. ตรวจสอบมูลน้ำมัน (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Sludge)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ที่เป็นสาเหตุให้สมบัติความเป็นฉนวนของน้ำมัน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นั้นอาจ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เสื่อมสภาพลงและไม่สามารถระบายความร้อนได้ดี มูลน้ำมันปรากฏขึ้นที่บริเวณของแกนเหล็ก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5. ตรวจสอบไม่ให้มีแก๊สสะสมในถังมากผิดปกติ ศัตรูตัวสำคัญที่สุด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ใน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0509" y="593423"/>
            <a:ext cx="3829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7.5.2 การตรวจสอบภายใน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2410" b="5246"/>
          <a:stretch/>
        </p:blipFill>
        <p:spPr>
          <a:xfrm>
            <a:off x="5914417" y="1757320"/>
            <a:ext cx="2412459" cy="2019242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build="p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442744" y="1553129"/>
            <a:ext cx="8088414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ลักษณะพิเศษของน้ำมันหม้อแปลงไฟฟ้า คือ ช่วยกระจายความร้อนออกจากหม้อแปลง และ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ทำความเย็นให้แก่ขดลวด ถ้าหมั่นดูแลรักษาต่อเนื่องจะช่วยให้หม้อแปลงมีประสิทธิภาพ และ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มี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อายุ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ใช้งาน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ที่ยาวนาน หน้าที่ของน้ำมันในหม้อแปลงโดยตรง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69582" y="3206335"/>
            <a:ext cx="8438609" cy="337113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1. สามารถระบายความร้อนได้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ดี      2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มีความเป็นฉนวนไฟฟ้าได้ดี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3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ทนต่ออุณหภูมิได้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สูง                   4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การระเหยต่ำและความหนืด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ต่ำ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5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มีจุดวาบไฟ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สูง                            6.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ไหลง่ายและพาความร้อนได้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ดี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7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ต้านการทำปฏิกิริยากับออกซิเจนสามารถใช้งานได้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ยาวนาน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8. ถ้าสัมผัสความชื้นและสิ่งสกปรกจะทำให้ความเป็นฉนวนไฟฟ้า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ลดลง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9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มีความแข็งแรงเชิงไฟฟ้า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สูง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10.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ไม่มีส่วนผสมของ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กำมะถัน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11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มาตรฐานคุณภาพของน้ำมันที่มีทั้งทางเคมีและทางไฟฟ้าตามมาตรฐาน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BS148/1972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69582" y="556936"/>
            <a:ext cx="6841337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6" y="231753"/>
            <a:ext cx="4922183" cy="121121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816263" y="520060"/>
            <a:ext cx="518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คุณสมบัติน้ำมันหม้อแปลงไฟฟ้า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4605" y="273838"/>
            <a:ext cx="102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New"/>
              </a:rPr>
              <a:t>7.6</a:t>
            </a:r>
            <a:endParaRPr lang="th-TH" sz="7200" b="1" dirty="0">
              <a:solidFill>
                <a:schemeClr val="bg1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54" y="3493849"/>
            <a:ext cx="1746508" cy="2438405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980197" y="1652401"/>
            <a:ext cx="7385590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พิกัดของหม้อแปลงไฟฟ้ากำหนดไว้โดยบริษัทผู้ผลิต การนำไปใช้งานจะแสดงไว้ด้วย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ค่า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ของกำลังไฟฟ้าปรากฏ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(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Apparent Power)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คือ ค่าที่สามารถวัดได้จากเครื่องวัดไฟฟ้า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และ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แสดงรายละเอียดไว้ใน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แผ่นป้าย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ชื่อ (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Name Plate) 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76667" y="3232939"/>
            <a:ext cx="8444757" cy="337113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1. หม้อ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แปลงตัวนี้ผลิตขึ้นตามมาตรฐาน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ANSI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หรือ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ASA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ซึ่งเป็นระบบอเมริกัน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2. คลาสของการระบายความร้อนเป็น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OA/FA1/FA2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คือ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OA/FA/FA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โดยเลข 1 และ 2 หมายถึง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ลำดับของ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FA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ซึ่งมี 2 ลำดับ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3. จะเห็นความสัมพันธ์ของวิธีการระบายความ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ร้อน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กับ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ขนาดของหม้อ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แปลง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4.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พิกัด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แรงดันไฟฟ้า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69582" y="556936"/>
            <a:ext cx="6286861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6" y="231753"/>
            <a:ext cx="4922183" cy="1211218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944632" y="556936"/>
            <a:ext cx="4299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ข้อมูล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พิกัดหม้อแปลงไฟฟ้า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1602" y="261963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7.7 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4970" b="1423"/>
          <a:stretch/>
        </p:blipFill>
        <p:spPr>
          <a:xfrm>
            <a:off x="5068111" y="3630767"/>
            <a:ext cx="3443591" cy="2575480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  <p:bldP spid="6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รูปภาพ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0" y="0"/>
            <a:ext cx="6323342" cy="7043000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3182356" y="5646459"/>
            <a:ext cx="3554321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6854B2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6854B2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7.7 </a:t>
            </a:r>
            <a:r>
              <a:rPr lang="th-TH" b="1" dirty="0">
                <a:solidFill>
                  <a:srgbClr val="6854B2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ข้อมูลพิกัดหม้อแปลงไฟฟ้า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82356" y="852421"/>
            <a:ext cx="5136204" cy="578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54000">
              <a:srgbClr val="E15E0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E15E0B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7.1 การระบายความร้อนของหม้อแปลงไฟฟ้า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182356" y="1651427"/>
            <a:ext cx="5296326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F0C055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0C055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7.2 การควบคุมและบำรุงรักษาหม้อแปลงไฟฟ้า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182356" y="2450433"/>
            <a:ext cx="5080260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D2DB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D2DB5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7.3 วิธีการตรวจสอบหม้อแปลงไฟฟ้าเบื้องต้น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182356" y="3249439"/>
            <a:ext cx="4855305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78C9BC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8C9BC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7.4 ผลดีของการบำรุงรักษาหม้อ</a:t>
            </a:r>
            <a:r>
              <a:rPr lang="th-TH" b="1" dirty="0" smtClean="0">
                <a:solidFill>
                  <a:srgbClr val="78C9BC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แปลงไฟฟ้า</a:t>
            </a:r>
            <a:endParaRPr lang="th-TH" b="1" dirty="0">
              <a:solidFill>
                <a:srgbClr val="78C9BC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182356" y="4048445"/>
            <a:ext cx="5770925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67AFE2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67AFE2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7.5 ข้อแนะนำสำหรับการบำรุงรักษาหม้อแปลงไฟฟ้า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182356" y="4847451"/>
            <a:ext cx="4068585" cy="578882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6081BA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6081BA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7.6 คุณสมบัติน้ำมันหม้อแปลงไฟฟ้า</a:t>
            </a:r>
          </a:p>
        </p:txBody>
      </p:sp>
      <p:cxnSp>
        <p:nvCxnSpPr>
          <p:cNvPr id="22" name="ตัวเชื่อมต่อตรง 21"/>
          <p:cNvCxnSpPr>
            <a:stCxn id="24" idx="0"/>
          </p:cNvCxnSpPr>
          <p:nvPr/>
        </p:nvCxnSpPr>
        <p:spPr>
          <a:xfrm flipH="1">
            <a:off x="2402732" y="883876"/>
            <a:ext cx="17802" cy="495765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09" y="883876"/>
            <a:ext cx="191250" cy="20250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157" y="1739947"/>
            <a:ext cx="191250" cy="19125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834" y="2605572"/>
            <a:ext cx="191250" cy="20250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562" y="3386006"/>
            <a:ext cx="191250" cy="20250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562" y="4135069"/>
            <a:ext cx="191250" cy="191250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7158" y="5045972"/>
            <a:ext cx="191250" cy="202500"/>
          </a:xfrm>
          <a:prstGeom prst="rect">
            <a:avLst/>
          </a:prstGeom>
        </p:spPr>
      </p:pic>
      <p:sp>
        <p:nvSpPr>
          <p:cNvPr id="30" name="วงรี 29"/>
          <p:cNvSpPr/>
          <p:nvPr/>
        </p:nvSpPr>
        <p:spPr>
          <a:xfrm>
            <a:off x="2317158" y="5795035"/>
            <a:ext cx="202500" cy="202500"/>
          </a:xfrm>
          <a:prstGeom prst="ellipse">
            <a:avLst/>
          </a:prstGeom>
          <a:solidFill>
            <a:srgbClr val="685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50203" y="2567855"/>
            <a:ext cx="2193157" cy="9194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หัวข้อเรื่อง</a:t>
            </a:r>
            <a:endParaRPr lang="th-TH" sz="4800" b="1" dirty="0">
              <a:solidFill>
                <a:srgbClr val="0080D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>
            <a:off x="2486975" y="1004582"/>
            <a:ext cx="460504" cy="0"/>
          </a:xfrm>
          <a:prstGeom prst="straightConnector1">
            <a:avLst/>
          </a:prstGeom>
          <a:ln w="38100">
            <a:solidFill>
              <a:srgbClr val="E15E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2486975" y="1825237"/>
            <a:ext cx="460504" cy="0"/>
          </a:xfrm>
          <a:prstGeom prst="straightConnector1">
            <a:avLst/>
          </a:prstGeom>
          <a:ln w="38100">
            <a:solidFill>
              <a:srgbClr val="F0C0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2508084" y="2713410"/>
            <a:ext cx="460504" cy="0"/>
          </a:xfrm>
          <a:prstGeom prst="straightConnector1">
            <a:avLst/>
          </a:prstGeom>
          <a:ln w="38100">
            <a:solidFill>
              <a:srgbClr val="D2D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2506431" y="3496984"/>
            <a:ext cx="460504" cy="0"/>
          </a:xfrm>
          <a:prstGeom prst="straightConnector1">
            <a:avLst/>
          </a:prstGeom>
          <a:ln w="38100">
            <a:solidFill>
              <a:srgbClr val="78C9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2506431" y="4230926"/>
            <a:ext cx="460504" cy="0"/>
          </a:xfrm>
          <a:prstGeom prst="straightConnector1">
            <a:avLst/>
          </a:prstGeom>
          <a:ln w="38100">
            <a:solidFill>
              <a:srgbClr val="67AF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2486975" y="5155053"/>
            <a:ext cx="460504" cy="0"/>
          </a:xfrm>
          <a:prstGeom prst="straightConnector1">
            <a:avLst/>
          </a:prstGeom>
          <a:ln w="38100">
            <a:solidFill>
              <a:srgbClr val="6081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2506431" y="5894356"/>
            <a:ext cx="460504" cy="0"/>
          </a:xfrm>
          <a:prstGeom prst="straightConnector1">
            <a:avLst/>
          </a:prstGeom>
          <a:ln w="38100">
            <a:solidFill>
              <a:srgbClr val="6854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>
            <a:off x="3404196" y="615926"/>
            <a:ext cx="5739804" cy="6393050"/>
          </a:xfrm>
          <a:prstGeom prst="rect">
            <a:avLst/>
          </a:prstGeom>
        </p:spPr>
      </p:pic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193422" y="3719636"/>
            <a:ext cx="7471974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มนมุมสี่เหลี่ยมผืนผ้าด้านทแยงมุม 9"/>
          <p:cNvSpPr/>
          <p:nvPr/>
        </p:nvSpPr>
        <p:spPr>
          <a:xfrm>
            <a:off x="347510" y="3684876"/>
            <a:ext cx="7122818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69582" y="1711387"/>
            <a:ext cx="5751839" cy="173664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ในการบำรุงรักษาหม้อแปลงไฟฟ้า มีวัตถุประสงค์สำคัญ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เพื่อให้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หม้อ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แปลงไฟฟ้ามีอายุการใช้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งานที่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ยืนยาว ถึงแม้ว่าหม้อ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แปลง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ไฟฟ้า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จะไม่มีส่วนใดเคลื่อนที่ แต่การสูญเสียที่เกิดขึ้นในแกน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เหล็ก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และขด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ลวดทองแดงของหม้อแปลงไฟฟ้าจะอยู่ในรูปของความร้อน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47510" y="4515913"/>
            <a:ext cx="6921902" cy="173664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เหมาะ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สำหรับหม้อแปลงไฟฟ้าที่มีขนาดเล็ก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ความ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ร้อนที่เกิดขึ้นใน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แกนเหล็กและขดลวดจะ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ถูกถ่ายเท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ออกสู่บรรยากาศซึ่งอยู่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รอบ ๆ หม้อแปลง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เหมาะสำหรับ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เครื่องใช้ไฟฟ้าภายใน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บ้าน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69582" y="556936"/>
            <a:ext cx="7985124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6" y="231753"/>
            <a:ext cx="4922183" cy="121121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853595" y="537369"/>
            <a:ext cx="6401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ระบายความร้อนของหม้อแปลงไฟฟ้า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31496" y="268953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7.1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8629" y="3763811"/>
            <a:ext cx="7159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7.1.1 แบบใช้อากาศเป็นตัวกลางสำหรับระบายความร้อน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"/>
          <a:stretch/>
        </p:blipFill>
        <p:spPr>
          <a:xfrm>
            <a:off x="4824919" y="4560421"/>
            <a:ext cx="2108399" cy="1649749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build="p" animBg="1"/>
      <p:bldP spid="3" grpId="0" animBg="1"/>
      <p:bldP spid="4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50007" b="20138"/>
          <a:stretch/>
        </p:blipFill>
        <p:spPr>
          <a:xfrm>
            <a:off x="3927931" y="626156"/>
            <a:ext cx="5216069" cy="6393050"/>
          </a:xfrm>
          <a:prstGeom prst="rect">
            <a:avLst/>
          </a:prstGeom>
        </p:spPr>
      </p:pic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280971" y="3155389"/>
            <a:ext cx="7189872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415609" y="3130357"/>
            <a:ext cx="6907578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280971" y="593423"/>
            <a:ext cx="7481702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444793" y="558663"/>
            <a:ext cx="7132092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03492" y="1543108"/>
            <a:ext cx="6967352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เหมาะ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สำหรับหม้อแปลงไฟฟ้าในระบบจำหน่ายที่ใช้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กัน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อย่าง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แพร่หลาย มีขนาดพิกัดเป็น </a:t>
            </a:r>
            <a:r>
              <a:rPr lang="en-US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kVA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เนื่อง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ด้วย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น้ำมัน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ที่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ใช้ในหม้อแปลงไฟฟ้านั้นมีความเป็นฉนวนที่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ดี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22946" y="4065996"/>
            <a:ext cx="7053940" cy="2145268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endParaRPr lang="th-TH" sz="2400" dirty="0" smtClean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เหมาะ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สำหรับหม้อแปลงไฟฟ้าในระบบจำหน่ายที่มี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ขนาด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พิกัด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สูงเป็น 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kVA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สามารถที่จะ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จ่ายพลังงาน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ไฟฟ้าได้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อย่าง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ต่อเนื่อง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ในเวลานาน ๆ ใช้หลักการเดียวกับข้อที่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2</a:t>
            </a:r>
          </a:p>
          <a:p>
            <a:endParaRPr lang="th-TH" sz="2400" dirty="0">
              <a:solidFill>
                <a:srgbClr val="000000"/>
              </a:solidFill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3491" y="645612"/>
            <a:ext cx="7073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7.1.2 แบบใช้น้ำมันเป็นตัวกลางสำหรับระบายความร้อน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3491" y="3215540"/>
            <a:ext cx="6848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7.1.3 แบบใช้น้ำมันและพัดลมสำหรับระบายความร้อน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" r="5917" b="72192"/>
          <a:stretch/>
        </p:blipFill>
        <p:spPr>
          <a:xfrm>
            <a:off x="5337015" y="1559196"/>
            <a:ext cx="1887034" cy="1305480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61909" r="20040" b="2746"/>
          <a:stretch/>
        </p:blipFill>
        <p:spPr>
          <a:xfrm>
            <a:off x="5618985" y="4178296"/>
            <a:ext cx="1605064" cy="1920667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  <p:bldP spid="2" grpId="0" animBg="1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>
            <a:off x="2694562" y="-158295"/>
            <a:ext cx="6449438" cy="7183447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232333" y="624762"/>
            <a:ext cx="7355242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337786" y="590002"/>
            <a:ext cx="7113546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98557" y="1607538"/>
            <a:ext cx="4863829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เหมาะ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สำหรับหม้อแปลงไฟฟ้าที่มีขนาดใหญ่และมีพิกัดกำลังสูง ๆ ขนาด </a:t>
            </a:r>
            <a:r>
              <a:rPr lang="en-US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MVA 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ซึ่งใน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การระบาย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ความร้อนแบบนี้ใช้วิธีการปั้มน้ำมันผ่านแกนเหล็กและขดลวด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32333" y="3237436"/>
            <a:ext cx="8679022" cy="337113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อักษรย่อของระบบระบายความร้อนของหม้อแปลง หรือ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Cooling System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หม้อแปลงแต่ละ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ยี่ห้อจะ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ใช้อักษรตามมาตรฐานต่าง ๆ กันถ้าดูตามแผ่นป้ายชื่อ (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Name Plate)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ที่ติดมากับตัวหม้อ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แปลงหลักเกณฑ์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การกำหนดอักษรย่อของแต่ละมาตรฐานจะแตกต่างกัน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ASA Standard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จะใช้อักษร 2 ตัว 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หรือ3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ตัว แล้วแต่กรณี อักษรแต่ละตัวมีความหมาย ดังนี้</a:t>
            </a:r>
          </a:p>
          <a:p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O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Oil            BA </a:t>
            </a:r>
            <a:r>
              <a:rPr lang="en-US" sz="2400" dirty="0" err="1" smtClean="0">
                <a:latin typeface="Cordia News" panose="020B0304020202020204" pitchFamily="34" charset="-34"/>
                <a:cs typeface="Cordia News" panose="020B0304020202020204" pitchFamily="34" charset="-34"/>
              </a:rPr>
              <a:t>Standa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   ใช้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ตัวอักษรที่มีความหมาย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ดังนี้</a:t>
            </a:r>
            <a:endParaRPr lang="en-US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A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Air             O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Oil</a:t>
            </a:r>
            <a:endParaRPr lang="en-US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W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Water       N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Natural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Air</a:t>
            </a:r>
            <a:endParaRPr lang="en-US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F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Forced      B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หมายถึง </a:t>
            </a:r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Blast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8557" y="651558"/>
            <a:ext cx="7257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7.1.4 แบบใช้น้ำมันและพัดลมช่วยทำให้น้ำมันหมุนเวียน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6244" r="9478" b="6220"/>
          <a:stretch/>
        </p:blipFill>
        <p:spPr>
          <a:xfrm>
            <a:off x="6352161" y="4659550"/>
            <a:ext cx="2013625" cy="1828800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594630" y="1787299"/>
            <a:ext cx="8033801" cy="1328023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การทำงานของหม้อแปลงแบบแช่น้ำมันนี้ จำนวนครั้งการดูแลเอาใจใส่ในการบำรุงรักษาจะ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ไม่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เหมือนเครื่องใช้ไฟฟ้า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ชนิดอื่น เพราะว่าหม้อแปลงไม่มีส่วนหนึ่งส่วนใดเคลื่อนที่ในระหว่าง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การ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ทำงานของ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หม้อแปลงในการทำงานของหม้อแปลงจะกล่าวไว้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ดังนี้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08489" y="3487936"/>
            <a:ext cx="8553409" cy="2553891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1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ความถี่ที่ใช้จะต้องไม่ต่ำกว่าหรือสูงกว่าค่าความถี่ที่ได้กำหนดไว้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2. แรงดันที่ใช้ต้องไม่มากกว่า 5 เปอร์เซ็นต์ ในขณะที่มีโหลดอยู่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3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การติดตั้งหม้อแปลงไฟฟ้าจะต้องไม่สูงกว่า 3,300 ฟุต (100 เมตร) เหนือระดับน้ำทะเล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4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อุณหภูมิ ณ ที่ปฏิบัติงานต้องไม่เกิน 40 องศาเซลเซียส และค่าเฉลี่ยของอุณหภูมิ ณ ที่ปฏิบัติงาน</a:t>
            </a:r>
          </a:p>
          <a:p>
            <a:r>
              <a:rPr lang="en-US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5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Load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ที่นำมาต่อเข้ากับหม้อแปลงจะต้องไม่เกินค่า </a:t>
            </a:r>
            <a:r>
              <a:rPr lang="en-US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kVA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ของหม้อแปลงที่กำหนด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6. หม้อแปลงที่ถูกสร้างขึ้นในแบบที่ไม่มีระบบป้องกันควรจะติดตั้งเครื่องป้องกันไว้ด้วย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08489" y="634757"/>
            <a:ext cx="8251848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3" y="309574"/>
            <a:ext cx="4922183" cy="121121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702336" y="627488"/>
            <a:ext cx="6926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การควบคุมและบำรุงรักษาหม้อแปลงไฟฟ้า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59265" y="360981"/>
            <a:ext cx="102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7.2</a:t>
            </a:r>
            <a:endParaRPr lang="th-TH" sz="7200" dirty="0">
              <a:solidFill>
                <a:schemeClr val="bg1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3731" r="5836" b="4962"/>
          <a:stretch/>
        </p:blipFill>
        <p:spPr>
          <a:xfrm>
            <a:off x="6196519" y="2724314"/>
            <a:ext cx="2363818" cy="1527243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366655" y="1374204"/>
            <a:ext cx="4859428" cy="173664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การบำรุงรักษาหม้อแปลงไฟฟ้าเป็นสิ่งสำคัญมากเพื่อให้มีสภาวะปกติ และมีอายุการใช้งาน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ที่ยาวนาน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ในระบบฉนวนของหม้อแปลงไฟฟ้านั้นมีส่วนประกอบหลักคือ น้ำมันฉนวน กระดาษฉนวน ซี</a:t>
            </a:r>
            <a:r>
              <a:rPr lang="th-TH" sz="2400" dirty="0" err="1" smtClean="0">
                <a:latin typeface="Cordia News" panose="020B0304020202020204" pitchFamily="34" charset="-34"/>
                <a:cs typeface="Cordia News" panose="020B0304020202020204" pitchFamily="34" charset="-34"/>
              </a:rPr>
              <a:t>ลยาง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ฉนวนทองแดง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03167" y="3317735"/>
            <a:ext cx="8434140" cy="3166824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1. สารดูดความชื้น (</a:t>
            </a:r>
            <a:r>
              <a:rPr lang="en-US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Silica Gel) 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ถ้าเสื่อมคุณภาพจะเปลี่ยนจากสีน้ำเงินเป็นสีชมพู หรือสี</a:t>
            </a:r>
            <a:r>
              <a:rPr lang="th-TH" sz="20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ดำควร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เปลี่ยนใหม่ทันที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2. ถังอะไหล่น้ำมันหม้อแปลงมีระดับน้ำมันต่ำจะต้องเติมน้ำมัน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3. อาร์</a:t>
            </a:r>
            <a:r>
              <a:rPr lang="th-TH" sz="20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กซิง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ฮอร์นชำรุดหรือบิดงอไม่ได้ระยะ (15.5 ซม.)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4. ครีบระบายความร้อนสกปรกหรือรั่วซึม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5. ถังหม้อแปลงขึ้นสนิม ผุ ชำรุด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6. </a:t>
            </a:r>
            <a:r>
              <a:rPr lang="th-TH" sz="20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บุช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ชิงแรง</a:t>
            </a:r>
            <a:r>
              <a:rPr lang="th-TH" sz="20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สูง-แรง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ต่ำ บิ่นหรือแตก ชำรุด หรือมีฝุ่นเกาะหนาอาจเป็นตัวนำให้ไฟรั่วลงดินทำ</a:t>
            </a:r>
            <a:r>
              <a:rPr lang="th-TH" sz="20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ให้ไฟดับ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ได้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7. ขั้วต่อสายแรงดันไฟฟ้า</a:t>
            </a:r>
            <a:r>
              <a:rPr lang="th-TH" sz="20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สูง-แรงดันไฟฟ้า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ต่ำที่</a:t>
            </a:r>
            <a:r>
              <a:rPr lang="th-TH" sz="20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บุช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ชิงหลวมหรือเกิดออกไซด์จะทำให้เกิด</a:t>
            </a:r>
            <a:r>
              <a:rPr lang="th-TH" sz="20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อาร์ก</a:t>
            </a:r>
            <a:endParaRPr lang="th-TH" sz="20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8. ซี</a:t>
            </a:r>
            <a:r>
              <a:rPr lang="th-TH" sz="20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ลยาง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ชำรุดทำให้น้ำมันไหลซึมออกมา</a:t>
            </a:r>
          </a:p>
          <a:p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9. </a:t>
            </a:r>
            <a:r>
              <a:rPr lang="th-TH" sz="20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ปะเก็น</a:t>
            </a:r>
            <a:r>
              <a:rPr lang="th-TH" sz="2000" dirty="0">
                <a:latin typeface="Cordia News" panose="020B0304020202020204" pitchFamily="34" charset="-34"/>
                <a:cs typeface="Cordia News" panose="020B0304020202020204" pitchFamily="34" charset="-34"/>
              </a:rPr>
              <a:t>ฝาถังกรอบหรือหมดสภาพหรือชำรุดน้ำมันจะไหลซึมออกมา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69582" y="556936"/>
            <a:ext cx="7985124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6" y="231753"/>
            <a:ext cx="4922183" cy="1211218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753905" y="261963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7.3 </a:t>
            </a:r>
            <a:endParaRPr lang="th-TH" sz="72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48445" y="556936"/>
            <a:ext cx="695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วิธีการ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ตรวจสอบหม้อแปลงไฟฟ้าเบื้องต้น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3426" r="5156" b="4841"/>
          <a:stretch/>
        </p:blipFill>
        <p:spPr>
          <a:xfrm>
            <a:off x="5457217" y="1274323"/>
            <a:ext cx="3103124" cy="1974715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 animBg="1"/>
      <p:bldP spid="8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>
            <a:off x="3102777" y="251209"/>
            <a:ext cx="6098064" cy="6792084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87641" y="3103617"/>
            <a:ext cx="8591248" cy="337113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                                              ผลดี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ของการบำรุงรักษาหม้อแปลงไฟฟ้า ดัง</a:t>
            </a:r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รูป มี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ผลดีดังนี้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1. สามารถรับและจ่ายไฟฟ้าได้อย่างต่อเนื่องทำให้ระบบไฟฟ้ามีเสถียรภาพ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2. ยืดอายุการใช้งานให้ยาวนานขึ้นและคุ้มค่า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3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เป็นการป้องกันไม่ให้เกิดความเสียหายต่อตัวหม้อแปลงไฟฟ้า</a:t>
            </a:r>
          </a:p>
          <a:p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4. ป้องกันความเสียหายต่อกระบวนการผลิตที่อาจมาจากสาเหตุของหม้อแปลงไฟฟ้า</a:t>
            </a:r>
            <a:r>
              <a:rPr lang="th-TH" sz="2400" dirty="0" err="1">
                <a:latin typeface="Cordia News" panose="020B0304020202020204" pitchFamily="34" charset="-34"/>
                <a:cs typeface="Cordia News" panose="020B0304020202020204" pitchFamily="34" charset="-34"/>
              </a:rPr>
              <a:t>ช็อต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5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ป้องกันความเสียหายโอกาสในการผลิต ในโรงงานอุตสาหกรรมจะเดินเครื่องจักรผลิตตลอดเวลา</a:t>
            </a: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6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รับทราบสภาพโหลดและการใช้งานจริงของหม้อแปลงไฟฟ้า </a:t>
            </a:r>
            <a:endParaRPr lang="th-TH" sz="2400" dirty="0" smtClean="0">
              <a:latin typeface="Cordia News" panose="020B0304020202020204" pitchFamily="34" charset="-34"/>
              <a:cs typeface="Cordia News" panose="020B0304020202020204" pitchFamily="34" charset="-34"/>
            </a:endParaRPr>
          </a:p>
          <a:p>
            <a:r>
              <a:rPr lang="th-TH" sz="2400" dirty="0" smtClean="0">
                <a:latin typeface="Cordia News" panose="020B0304020202020204" pitchFamily="34" charset="-34"/>
                <a:cs typeface="Cordia News" panose="020B0304020202020204" pitchFamily="34" charset="-34"/>
              </a:rPr>
              <a:t>7</a:t>
            </a:r>
            <a:r>
              <a:rPr lang="th-TH" sz="2400" dirty="0">
                <a:latin typeface="Cordia News" panose="020B0304020202020204" pitchFamily="34" charset="-34"/>
                <a:cs typeface="Cordia News" panose="020B0304020202020204" pitchFamily="34" charset="-34"/>
              </a:rPr>
              <a:t>. ป้องกันการเกิดอัคคีภัยและอุบัติเหตุในขณะที่มีการจ่ายพลังงานไฟฟ้าอย่างต่อเนื่อง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69582" y="556936"/>
            <a:ext cx="7882197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6" y="231753"/>
            <a:ext cx="4922183" cy="121121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812906" y="556936"/>
            <a:ext cx="6186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ผลดี</a:t>
            </a:r>
            <a:r>
              <a:rPr lang="th-TH" sz="4000" b="1" dirty="0">
                <a:solidFill>
                  <a:srgbClr val="0080D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dia News" panose="020B0304020202020204" pitchFamily="34" charset="-34"/>
                <a:cs typeface="Cordia News" panose="020B0304020202020204" pitchFamily="34" charset="-34"/>
              </a:rPr>
              <a:t>ของการบำรุงรักษาหม้อแปลงไฟฟ้า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0994" y="277617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New"/>
              </a:rPr>
              <a:t>7.4 </a:t>
            </a:r>
            <a:endParaRPr lang="th-TH" sz="7200" b="1" dirty="0">
              <a:solidFill>
                <a:schemeClr val="bg1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325" r="5785"/>
          <a:stretch/>
        </p:blipFill>
        <p:spPr>
          <a:xfrm>
            <a:off x="768485" y="1536969"/>
            <a:ext cx="2101175" cy="2022879"/>
          </a:xfrm>
          <a:prstGeom prst="rect">
            <a:avLst/>
          </a:prstGeom>
          <a:ln w="28575">
            <a:solidFill>
              <a:srgbClr val="0080D0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0972" r="46389" b="20138"/>
          <a:stretch/>
        </p:blipFill>
        <p:spPr>
          <a:xfrm flipH="1">
            <a:off x="0" y="621357"/>
            <a:ext cx="5739804" cy="6393050"/>
          </a:xfrm>
          <a:prstGeom prst="rect">
            <a:avLst/>
          </a:prstGeom>
        </p:spPr>
      </p:pic>
      <p:sp>
        <p:nvSpPr>
          <p:cNvPr id="11" name="มนมุมสี่เหลี่ยมผืนผ้าด้านทแยงมุม 10"/>
          <p:cNvSpPr/>
          <p:nvPr/>
        </p:nvSpPr>
        <p:spPr>
          <a:xfrm>
            <a:off x="2376474" y="2738136"/>
            <a:ext cx="4769347" cy="5768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D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12" name="มนมุมสี่เหลี่ยมผืนผ้าด้านทแยงมุม 11"/>
          <p:cNvSpPr/>
          <p:nvPr/>
        </p:nvSpPr>
        <p:spPr>
          <a:xfrm>
            <a:off x="2481928" y="2703376"/>
            <a:ext cx="4546482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80D0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217906" y="3539636"/>
            <a:ext cx="6634263" cy="1736646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1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. ตรวจสอบ</a:t>
            </a:r>
            <a:r>
              <a:rPr lang="th-TH" sz="2400" dirty="0" err="1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บุช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ชิง และส่วนประกอบอื่น ๆ ให้ยึดติดแน่นก่อนจะนำไปใช้งาน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2. ตรวจสอบตัวถังของหม้อแปลงไฟฟ้าว่ามีรอยกระแทกหรือรอยรั่ว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3. ตรวจสอบสภาพพื้นที่บริเวณในการติดตั้งหม้อแปลงไฟฟ้าว่ามีสิ่งสกปรก 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ฝุ่นผง</a:t>
            </a:r>
            <a:endParaRPr lang="th-TH" sz="2400" dirty="0">
              <a:latin typeface="Cordia News" panose="020B0304020202020204" pitchFamily="34" charset="-34"/>
              <a:cs typeface="Cordia News" panose="020B0304020202020204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69581" y="556936"/>
            <a:ext cx="8222665" cy="610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6" y="231753"/>
            <a:ext cx="4922183" cy="121121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712806" y="574430"/>
            <a:ext cx="683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ข้อแนะนำ</a:t>
            </a:r>
            <a:r>
              <a:rPr lang="th-TH" sz="36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สำหรับการบำรุงรักษาหม้อแปลงไฟฟ้า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01278" y="285194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7.5 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317913" y="1519748"/>
            <a:ext cx="4484451" cy="919401"/>
          </a:xfrm>
          <a:prstGeom prst="roundRect">
            <a:avLst/>
          </a:prstGeom>
          <a:solidFill>
            <a:schemeClr val="bg1"/>
          </a:solidFill>
          <a:effectLst>
            <a:glow rad="254000">
              <a:srgbClr val="0080D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ข้อแนะนำสำหรับการบำรุงรักษาและการ</a:t>
            </a:r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ตรวจสอบ</a:t>
            </a:r>
          </a:p>
          <a:p>
            <a:r>
              <a:rPr lang="th-TH" sz="2400" dirty="0" smtClean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ภายใน</a:t>
            </a:r>
            <a:r>
              <a:rPr lang="th-TH" sz="2400" dirty="0">
                <a:solidFill>
                  <a:srgbClr val="00000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และภายนอกของหม้อแปลงไฟฟ้า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07973" y="2756817"/>
            <a:ext cx="4094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80D0"/>
                </a:solidFill>
                <a:latin typeface="Cordia News" panose="020B0304020202020204" pitchFamily="34" charset="-34"/>
                <a:cs typeface="Cordia News" panose="020B0304020202020204" pitchFamily="34" charset="-34"/>
              </a:rPr>
              <a:t>7.5.1 การตรวจสอบภายนอก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4" y="18125"/>
            <a:ext cx="990488" cy="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build="p" animBg="1"/>
      <p:bldP spid="5" grpId="0" animBg="1"/>
      <p:bldP spid="7" grpId="0"/>
      <p:bldP spid="8" grpId="0"/>
      <p:bldP spid="9" grpId="0" build="p" animBg="1"/>
      <p:bldP spid="10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1381</Words>
  <Application>Microsoft Office PowerPoint</Application>
  <PresentationFormat>นำเสนอทางหน้าจอ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Cordia News</vt:lpstr>
      <vt:lpstr>CordiaNew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Amm1</dc:creator>
  <cp:lastModifiedBy>Amm1</cp:lastModifiedBy>
  <cp:revision>666</cp:revision>
  <dcterms:created xsi:type="dcterms:W3CDTF">2022-03-02T09:05:20Z</dcterms:created>
  <dcterms:modified xsi:type="dcterms:W3CDTF">2022-03-07T07:37:40Z</dcterms:modified>
</cp:coreProperties>
</file>