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6" r:id="rId5"/>
    <p:sldId id="257" r:id="rId6"/>
    <p:sldId id="258" r:id="rId7"/>
    <p:sldId id="260" r:id="rId8"/>
    <p:sldId id="262" r:id="rId9"/>
    <p:sldId id="261" r:id="rId10"/>
    <p:sldId id="267" r:id="rId11"/>
    <p:sldId id="268" r:id="rId12"/>
    <p:sldId id="269" r:id="rId13"/>
    <p:sldId id="272" r:id="rId14"/>
    <p:sldId id="270" r:id="rId15"/>
    <p:sldId id="273" r:id="rId16"/>
    <p:sldId id="271" r:id="rId17"/>
    <p:sldId id="274" r:id="rId18"/>
    <p:sldId id="263" r:id="rId19"/>
    <p:sldId id="276" r:id="rId20"/>
    <p:sldId id="277" r:id="rId21"/>
    <p:sldId id="278" r:id="rId22"/>
    <p:sldId id="279" r:id="rId23"/>
    <p:sldId id="280" r:id="rId24"/>
    <p:sldId id="275" r:id="rId25"/>
    <p:sldId id="281" r:id="rId26"/>
    <p:sldId id="282" r:id="rId27"/>
    <p:sldId id="259" r:id="rId28"/>
    <p:sldId id="284" r:id="rId29"/>
    <p:sldId id="285" r:id="rId30"/>
    <p:sldId id="286" r:id="rId3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3F6416-2567-42E8-8DE5-39A7B1304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2A894D1-FC6A-4546-940A-64A3E68E2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E3635D6-2155-4D3B-A78F-1396F497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BC6-47ED-4D70-A10F-C7E0D3D045E8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E321523-3359-487D-9D36-2FF12A3A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48E2F44-7CDB-4448-A2B7-39244487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D20-6CAE-40BC-A625-F999D428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0CBCEC-107F-4603-AFF8-BD34374D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65D8005-F3BC-46D0-A735-15F223C79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F385291-78C0-424A-BBE4-4A4880CC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BC6-47ED-4D70-A10F-C7E0D3D045E8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C9BCB66-4B4A-4730-915E-9B368E71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496D8D9-B72F-40D3-A292-923A890E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D20-6CAE-40BC-A625-F999D428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CBB98E6-A5E6-4444-B173-A7337B2FB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C735845-B2B4-4128-AAF4-83283AD85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4E1F012-D4EC-4F0C-8271-C703E173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BC6-47ED-4D70-A10F-C7E0D3D045E8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88911C8-D5C4-4FA8-ACB9-6FDF9DB0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63349AE-7470-468B-BAD3-FEB3619C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D20-6CAE-40BC-A625-F999D428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2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99B3F0-B99F-457A-A75F-EE18E1E6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E055E70-07F3-447C-9A52-1ACE934B9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BC6CEB8-BB78-47B5-98B6-5C85C667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BC6-47ED-4D70-A10F-C7E0D3D045E8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A0C3E75-0840-4AC1-83B5-DD9D5695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F077476-3D70-4963-AF44-9D721CF6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D20-6CAE-40BC-A625-F999D428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7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578F53-B918-4DCB-AC58-B4052F97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90684D2-CC25-49DD-AED6-79FA7F91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01DC0D6-EFF2-4D98-AB24-CC9E0ED4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BC6-47ED-4D70-A10F-C7E0D3D045E8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0E5B549-68D4-4D9D-A2D7-1FA24B04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F6643C6-7295-47C3-971B-7D045992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D20-6CAE-40BC-A625-F999D428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E4E94AC-D2BC-4325-9AD8-ABD8045A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0C5E861-01E6-47C1-8D80-6DDD00011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8538839-89D7-40F6-B88D-D3163D6B4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A70CC93-E020-40E6-88F8-66E6C6F7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BC6-47ED-4D70-A10F-C7E0D3D045E8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9E875DE-5F6F-4FEF-8E12-E23F93AF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CC8CEEF-532A-4A35-B724-C6C9A276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D20-6CAE-40BC-A625-F999D428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217F5F-65CC-4E27-BF7A-5B358B3B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BBC323B-F706-4B42-B122-AEE3A78A6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E8D06A5-58D5-45BC-93CF-BEEE71252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AE08123F-DE48-42F1-9819-A11E9B036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09E24AE-BA7A-45B3-BA20-389463BE9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9410397-8BEE-4970-B1F9-0B4E1F9F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BC6-47ED-4D70-A10F-C7E0D3D045E8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1F7BC13-C6A2-499A-977E-A1F3F434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C741FEF-3752-4A54-B017-541FE220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D20-6CAE-40BC-A625-F999D428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681DB8-9CC8-4818-AAD2-D6A1C8DE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2B162C26-8F79-4605-A1E1-1F64ACF6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BC6-47ED-4D70-A10F-C7E0D3D045E8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EEA1861-F194-4018-B589-A76EFD95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C7F4CC5-9146-432C-B9E7-5E6C24D0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D20-6CAE-40BC-A625-F999D428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7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86D70966-7751-4AB0-A01F-419DC7007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BC6-47ED-4D70-A10F-C7E0D3D045E8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DDB3659-0931-4B54-8528-6D0FA62E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5428FF4-7081-4512-87FE-4381590E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D20-6CAE-40BC-A625-F999D428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3D4387-C1BE-4B26-B359-92CA262B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8D7CB2-A5C6-4761-BDA0-91946BCD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93BE6C8-D485-4370-89A8-E9B5DE7A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9FB68A7-9D14-418C-A531-6EE69651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BC6-47ED-4D70-A10F-C7E0D3D045E8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A4C6CFA-3581-417A-B315-75860539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537B210-DF98-4288-9516-624189C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D20-6CAE-40BC-A625-F999D428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5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4B708C-0584-411F-86DB-AF9C8C28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D18C9474-BF2B-47B2-841A-45B14946A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8300165-398C-4D62-8DE4-43D8875A9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F1248AF-D191-4587-99AC-9D81C1E4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BC6-47ED-4D70-A10F-C7E0D3D045E8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E21C58F-2AB4-4652-A8D5-DBC866BE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B616877-90AE-4A9C-9EAE-649D413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4D20-6CAE-40BC-A625-F999D428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FE20004-204E-436D-81BD-887D63AA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C647AC3-D79D-44E7-B15B-2D351F717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A47E3D6-A79E-44AB-9304-4AC05730B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0BC6-47ED-4D70-A10F-C7E0D3D045E8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88B135F-B83D-4E6A-8F05-45D72F40E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FA40A8B-3368-411F-9A6A-066876457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D4D20-6CAE-40BC-A625-F999D428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7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6AD8E9-FD5C-4E26-AD86-261EF229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341"/>
            <a:ext cx="10515600" cy="2023848"/>
          </a:xfrm>
        </p:spPr>
        <p:txBody>
          <a:bodyPr>
            <a:normAutofit/>
          </a:bodyPr>
          <a:lstStyle/>
          <a:p>
            <a:pPr algn="ctr"/>
            <a:r>
              <a:rPr lang="th-TH" sz="6000" dirty="0"/>
              <a:t>การบัญชีต้นทุน 2</a:t>
            </a:r>
            <a:endParaRPr lang="en-US" sz="6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C2DC24B-7F47-4304-B7AD-6BB66CEB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9189"/>
            <a:ext cx="10515600" cy="1268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6600" dirty="0"/>
              <a:t>รหัส  30201-2004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7818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0725BF-5895-43CF-96AA-E2665CAD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5" y="128888"/>
            <a:ext cx="11467068" cy="1325563"/>
          </a:xfrm>
        </p:spPr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th-TH" dirty="0"/>
              <a:t>วิธีการของระบบบัญชีต้นทุนช่วงการผลิตและลักษณะการผลิตตามวิธีต้นทุนช่วงการผลิต (ต่อ)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9400BC-FD47-4CDD-BB77-852AB3AC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81" y="1528119"/>
            <a:ext cx="11565924" cy="5200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*</a:t>
            </a:r>
            <a:r>
              <a:rPr lang="th-TH" sz="4800" b="1" dirty="0"/>
              <a:t>วิธีการของระบบบัญชีต้นทุนการผลิต  ประกอบด้วย</a:t>
            </a:r>
          </a:p>
          <a:p>
            <a:pPr marL="0" indent="0">
              <a:buNone/>
            </a:pPr>
            <a:r>
              <a:rPr lang="th-TH" sz="4800" b="1" dirty="0"/>
              <a:t>4.  คำนวณต้นทุนต่อหน่วยของแต่ละแผนก</a:t>
            </a:r>
          </a:p>
          <a:p>
            <a:pPr marL="742950" indent="-742950">
              <a:buAutoNum type="arabicPeriod" startAt="5"/>
            </a:pPr>
            <a:r>
              <a:rPr lang="th-TH" sz="4800" b="1" dirty="0"/>
              <a:t>โอนต้นทุนของหน่วยที่ผลิตเสร็จของแผนกที่ 1 ไปบัญชีงานระหว่างทำของแผนกถัดไป  ทำเช่นนี้ไปเรื่อย ๆ จนถึงแผนกสุดท้าย  ซึ่งเป็นแผนกที่รวบรวมต้นทุนที่ผลิตเสร็จหรือต้นทุนสินค้าสำเร็จรูป</a:t>
            </a:r>
          </a:p>
          <a:p>
            <a:pPr marL="742950" indent="-742950">
              <a:buAutoNum type="arabicPeriod" startAt="5"/>
            </a:pPr>
            <a:r>
              <a:rPr lang="th-TH" sz="4800" b="1" dirty="0"/>
              <a:t>จัดทำรายงานต้นทุนการผลิต โดยแยกเป็นแผนก ๆ</a:t>
            </a:r>
          </a:p>
          <a:p>
            <a:pPr marL="0" indent="0">
              <a:buNone/>
            </a:pP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163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75C1EA-9721-4D33-84AE-8382E019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ลักษณะการผลิตตามวิธีการบัญชีต้นทุนช่วงการผลิต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B6795D5-2A26-4B08-B51C-B32875347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b="1" dirty="0"/>
              <a:t>วิธีการบัญชีต้นทุนช่วงการผลิต  ใช้ในกิจการผลิตสินค้าเป็นจำนวนมาก  วิธีการผลิตต่อเนื่องกัน จากแผนกที่ 1  ไปแผนกที่ 2  3.....  อาจมีการผลิตหลายช่วงหรือสลับซับซ้อน  ระหว่างการผลิตจะไม่สามารถแยกได้ว่า  ส่วนใดของงานผลิตเป็นของงานชิ้นใด  เพราะผลิตรวมกัน  การผลิตวิธีนี้  แบ่งเป็น  3  ลักษณะ คือ</a:t>
            </a:r>
          </a:p>
          <a:p>
            <a:pPr marL="0" indent="0">
              <a:buNone/>
            </a:pPr>
            <a:r>
              <a:rPr lang="th-TH" sz="3600" b="1" dirty="0"/>
              <a:t>   1.  การผลิตแบบเรียงลำดับ</a:t>
            </a:r>
          </a:p>
          <a:p>
            <a:pPr marL="0" indent="0">
              <a:buNone/>
            </a:pPr>
            <a:r>
              <a:rPr lang="th-TH" sz="3600" b="1" dirty="0"/>
              <a:t>   2.  การผลิตแบบเชื่อมขนาน</a:t>
            </a:r>
          </a:p>
          <a:p>
            <a:pPr marL="0" indent="0">
              <a:buNone/>
            </a:pPr>
            <a:r>
              <a:rPr lang="th-TH" sz="3600" b="1" dirty="0"/>
              <a:t>   3.  การผลิตแบบคัดเลือกหรือแบบเลือกสรร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671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75C1EA-9721-4D33-84AE-8382E019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365125"/>
            <a:ext cx="11664779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ลักษณะการผลิตตามวิธีการบัญชีต้นทุนช่วงการผลิต-1.</a:t>
            </a:r>
            <a:r>
              <a:rPr lang="th-TH" sz="4000" b="1" dirty="0"/>
              <a:t>การผลิตแบบเรียงลำดับ</a:t>
            </a:r>
            <a:endParaRPr lang="en-US" sz="4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B6795D5-2A26-4B08-B51C-B3287534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8341" cy="4608126"/>
          </a:xfrm>
        </p:spPr>
        <p:txBody>
          <a:bodyPr>
            <a:normAutofit/>
          </a:bodyPr>
          <a:lstStyle/>
          <a:p>
            <a:r>
              <a:rPr lang="th-TH" sz="3600" b="1" dirty="0"/>
              <a:t> </a:t>
            </a:r>
            <a:r>
              <a:rPr lang="th-TH" sz="4400" b="1" dirty="0"/>
              <a:t>การผลิตแบบเรียงลำดับ  เป็นการผลิตสินค้าชนิดเดียว  เริ่มผลิตตั้งแต่แผนกที่ 1  และโอนส่วนที่สำเร็จไปแผนกถัดไป</a:t>
            </a:r>
            <a:r>
              <a:rPr lang="th-TH" sz="4400" b="1" dirty="0" err="1"/>
              <a:t>เรื่อยๆ</a:t>
            </a:r>
            <a:r>
              <a:rPr lang="th-TH" sz="4400" b="1" dirty="0"/>
              <a:t> จนถึงแผนกสุดท้ายเสร็จเป็นสินค้าสำเร็จรูป  เช่น  การผลิตบะหมี่กึ่งสำเร็จรูป  </a:t>
            </a:r>
          </a:p>
          <a:p>
            <a:r>
              <a:rPr lang="th-TH" sz="4400" b="1" dirty="0"/>
              <a:t>ระบบบัญชีของกิจการที่มีการผลิตลักษณะนี้ จะง่ายที่สุด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36500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75C1EA-9721-4D33-84AE-8382E019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365125"/>
            <a:ext cx="11664779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ลักษณะการผลิตตามวิธีการบัญชีต้นทุนช่วงการผลิต-1.</a:t>
            </a:r>
            <a:r>
              <a:rPr lang="th-TH" sz="4000" b="1" dirty="0"/>
              <a:t>การผลิตแบบเรียงลำดับ</a:t>
            </a:r>
            <a:endParaRPr lang="en-US" sz="4000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FC8D3AA-8677-4535-BB29-266BAD147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017" t="24135" r="25018" b="57904"/>
          <a:stretch/>
        </p:blipFill>
        <p:spPr>
          <a:xfrm>
            <a:off x="1161535" y="1878227"/>
            <a:ext cx="9127524" cy="4399006"/>
          </a:xfrm>
        </p:spPr>
      </p:pic>
    </p:spTree>
    <p:extLst>
      <p:ext uri="{BB962C8B-B14F-4D97-AF65-F5344CB8AC3E}">
        <p14:creationId xmlns:p14="http://schemas.microsoft.com/office/powerpoint/2010/main" val="2052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75C1EA-9721-4D33-84AE-8382E019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0" y="332173"/>
            <a:ext cx="11664779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ลักษณะการผลิตตามวิธีการบัญชีต้นทุนช่วงการผลิต</a:t>
            </a:r>
            <a:r>
              <a:rPr lang="th-TH" sz="4000" b="1" dirty="0"/>
              <a:t>-2.  การผลิตแบบเชื่อมขนาน</a:t>
            </a:r>
            <a:endParaRPr lang="en-US" sz="4000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B6795D5-2A26-4B08-B51C-B3287534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59" y="1657736"/>
            <a:ext cx="11467071" cy="451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/>
              <a:t>   </a:t>
            </a:r>
            <a:r>
              <a:rPr lang="th-TH" sz="4400" b="1" dirty="0"/>
              <a:t>* การผลิตแบบเชื่อมขนาน  เป็นการผลิตสินค้าหลายชนิด  เริ่มตั้งแต่แผนกที่ 1  และโอนเฉพาะส่วนที่สำเร็จไปแผนกถัดไป อาจจะเริ่มผลิตพร้อมๆ กันหลายแผนกตั้งแต่ต้น  แล้วแต่ลักษณะของสินค้า  จนถึงแผนกสุดท้ายสำเร็จเป็นสินค้าสำเร็จรูปหลายชนิด  เช่น  การผลิตเครื่องปรุง  พริกไทย  พริกขี้หนูป่น  ผงลาบ...</a:t>
            </a:r>
          </a:p>
          <a:p>
            <a:pPr marL="0" indent="0">
              <a:buNone/>
            </a:pPr>
            <a:r>
              <a:rPr lang="th-TH" sz="3600" b="1" dirty="0"/>
              <a:t>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810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75C1EA-9721-4D33-84AE-8382E019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0" y="332173"/>
            <a:ext cx="11664779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ลักษณะการผลิตตามวิธีการบัญชีต้นทุนช่วงการผลิต</a:t>
            </a:r>
            <a:r>
              <a:rPr lang="th-TH" sz="4000" b="1" dirty="0"/>
              <a:t>-2.  การผลิตแบบเชื่อมขนาน</a:t>
            </a:r>
            <a:endParaRPr lang="en-US" sz="4000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B6795D5-2A26-4B08-B51C-B3287534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59" y="1657736"/>
            <a:ext cx="11467071" cy="451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/>
              <a:t>      </a:t>
            </a:r>
            <a:endParaRPr lang="en-US" sz="3600" b="1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B84B845-CB99-45B7-A9EB-CDFF84EB7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0203" t="38799" r="31689" b="34534"/>
          <a:stretch/>
        </p:blipFill>
        <p:spPr>
          <a:xfrm>
            <a:off x="1739651" y="1657736"/>
            <a:ext cx="8468460" cy="45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75C1EA-9721-4D33-84AE-8382E019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0" y="332173"/>
            <a:ext cx="11850093" cy="1325563"/>
          </a:xfrm>
        </p:spPr>
        <p:txBody>
          <a:bodyPr>
            <a:normAutofit/>
          </a:bodyPr>
          <a:lstStyle/>
          <a:p>
            <a:r>
              <a:rPr lang="th-TH" sz="3600" dirty="0"/>
              <a:t>ลักษณะการผลิตตามวิธีการบัญชีต้นทุนช่วงการผลิต-</a:t>
            </a:r>
            <a:r>
              <a:rPr lang="th-TH" sz="3600" b="1" dirty="0"/>
              <a:t> 3.  การผลิตแบบคัดเลือกหรือแบบเลือกสรร</a:t>
            </a:r>
            <a:endParaRPr lang="en-US" sz="3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B6795D5-2A26-4B08-B51C-B3287534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585519"/>
            <a:ext cx="10884017" cy="4591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/>
              <a:t>  </a:t>
            </a:r>
            <a:r>
              <a:rPr lang="th-TH" sz="5400" b="1" dirty="0"/>
              <a:t>* การผลิตแบบคัดเลือกหรือแบบเลือกสรร  เป็นการผลิตสินค้าหลายชนิด  คล้ายกับแบบเชื่อมขนาน   จะเริ่มผลิตแผนกที่ 1 และโอนเฉพาะส่วนที่สำเร็จไปแผนกถัดไป </a:t>
            </a:r>
            <a:r>
              <a:rPr lang="th-TH" sz="5400" b="1" dirty="0" err="1"/>
              <a:t>เรื่อยๆ</a:t>
            </a:r>
            <a:r>
              <a:rPr lang="th-TH" sz="5400" b="1" dirty="0"/>
              <a:t>  หรืออาจเริ่มผลิตพร้อมๆ กันหลายแผนกตั้งแต่ต้นก็ได้  จึงถึงแผนกสุดท้ายเสร็จเป็นสินค้าสำเร็จรูป เช่น  ลูกชิ้นปลา  เนื้อปลาสด ...</a:t>
            </a:r>
            <a:r>
              <a:rPr lang="th-TH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00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5D0748-F1F5-40F9-BA65-FDE3DABE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/>
              <a:t>การผลิตแบบคัดเลือกหรือแบบเลือกสรร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1DB6FE0-D00E-4410-A13C-1CF3BA28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5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0725BF-5895-43CF-96AA-E2665CAD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79" y="326596"/>
            <a:ext cx="10515600" cy="1325563"/>
          </a:xfrm>
        </p:spPr>
        <p:txBody>
          <a:bodyPr>
            <a:normAutofit/>
          </a:bodyPr>
          <a:lstStyle/>
          <a:p>
            <a:r>
              <a:rPr lang="th-TH" dirty="0"/>
              <a:t>วงจรบัญชีต้นทุนช่วงการผลิต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9400BC-FD47-4CDD-BB77-852AB3AC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5" y="1690688"/>
            <a:ext cx="11532972" cy="5329881"/>
          </a:xfrm>
        </p:spPr>
        <p:txBody>
          <a:bodyPr>
            <a:noAutofit/>
          </a:bodyPr>
          <a:lstStyle/>
          <a:p>
            <a:r>
              <a:rPr lang="th-TH" sz="4000" b="1" dirty="0"/>
              <a:t>วงจรบัญชีต้นทุนช่วงการผลิต  มีลักษณะคล้ายกับวงจรบัญชีต้นทุนงานสั่งทำ   มี 4 ขั้นตอนเหมือนกัน  คือ  </a:t>
            </a:r>
          </a:p>
          <a:p>
            <a:pPr marL="0" indent="0">
              <a:buNone/>
            </a:pPr>
            <a:r>
              <a:rPr lang="th-TH" sz="4000" b="1" dirty="0"/>
              <a:t>   1.  </a:t>
            </a:r>
            <a:r>
              <a:rPr lang="th-TH" sz="4000" b="1" dirty="0">
                <a:solidFill>
                  <a:srgbClr val="FF0000"/>
                </a:solidFill>
              </a:rPr>
              <a:t>การจัดหา </a:t>
            </a:r>
            <a:r>
              <a:rPr lang="en-US" sz="4000" b="1" dirty="0"/>
              <a:t>:  </a:t>
            </a:r>
            <a:r>
              <a:rPr lang="th-TH" sz="4000" b="1" dirty="0"/>
              <a:t>จัดหาวัตถุดิบ   จัดหาคนทำงาน  และค่าใช้จ่ายในการผลิต</a:t>
            </a:r>
          </a:p>
          <a:p>
            <a:pPr marL="0" indent="0">
              <a:buNone/>
            </a:pPr>
            <a:r>
              <a:rPr lang="th-TH" sz="4000" b="1" dirty="0"/>
              <a:t>   2.  </a:t>
            </a:r>
            <a:r>
              <a:rPr lang="th-TH" sz="4000" b="1" dirty="0">
                <a:solidFill>
                  <a:srgbClr val="0070C0"/>
                </a:solidFill>
              </a:rPr>
              <a:t>การผลิต </a:t>
            </a:r>
            <a:r>
              <a:rPr lang="en-US" sz="4000" b="1" dirty="0"/>
              <a:t>: </a:t>
            </a:r>
            <a:r>
              <a:rPr lang="th-TH" sz="4000" b="1" dirty="0"/>
              <a:t>ใช้วิธีการสะสมต้นทุนแต่ละแผนกไปจนถึงแผนกสุดท้าย ผลิตเสร็จเป็นสินค้าสำเร็จรูป</a:t>
            </a:r>
          </a:p>
          <a:p>
            <a:pPr marL="0" indent="0">
              <a:buNone/>
            </a:pPr>
            <a:r>
              <a:rPr lang="th-TH" sz="4000" b="1" dirty="0"/>
              <a:t>   3.  </a:t>
            </a:r>
            <a:r>
              <a:rPr lang="th-TH" sz="4000" b="1" dirty="0">
                <a:solidFill>
                  <a:srgbClr val="00B050"/>
                </a:solidFill>
              </a:rPr>
              <a:t>การเก็บสินค้า  </a:t>
            </a:r>
            <a:r>
              <a:rPr lang="en-US" sz="4000" b="1" dirty="0"/>
              <a:t>:  </a:t>
            </a:r>
            <a:r>
              <a:rPr lang="th-TH" sz="4000" b="1" dirty="0"/>
              <a:t>เก็บสินค้าที่ผลิตเสร็จแล้วเข้าคลังสินค้า</a:t>
            </a:r>
          </a:p>
          <a:p>
            <a:pPr marL="0" indent="0">
              <a:buNone/>
            </a:pPr>
            <a:r>
              <a:rPr lang="th-TH" sz="4000" b="1" dirty="0"/>
              <a:t>   4.  </a:t>
            </a:r>
            <a:r>
              <a:rPr lang="th-TH" sz="4000" b="1" dirty="0">
                <a:solidFill>
                  <a:srgbClr val="7030A0"/>
                </a:solidFill>
              </a:rPr>
              <a:t>การจำหน่าย  </a:t>
            </a:r>
            <a:r>
              <a:rPr lang="en-US" sz="4000" b="1" dirty="0"/>
              <a:t>: </a:t>
            </a:r>
            <a:r>
              <a:rPr lang="th-TH" sz="4000" b="1" dirty="0"/>
              <a:t>บันทึกการขาย  ต้นทุนขาย</a:t>
            </a:r>
            <a:r>
              <a:rPr lang="th-TH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744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52524A0-BBF7-4CED-9D70-11A481FA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59" y="107821"/>
            <a:ext cx="11730681" cy="1325563"/>
          </a:xfrm>
        </p:spPr>
        <p:txBody>
          <a:bodyPr>
            <a:normAutofit/>
          </a:bodyPr>
          <a:lstStyle/>
          <a:p>
            <a:r>
              <a:rPr lang="th-TH" dirty="0"/>
              <a:t>วงจรบัญชีต้นทุนช่วงการผลิต-1.</a:t>
            </a:r>
            <a:r>
              <a:rPr lang="th-TH" sz="4400" b="1" dirty="0"/>
              <a:t> .  </a:t>
            </a:r>
            <a:r>
              <a:rPr lang="th-TH" sz="4400" b="1" dirty="0">
                <a:solidFill>
                  <a:srgbClr val="FF0000"/>
                </a:solidFill>
              </a:rPr>
              <a:t>การจัดหา </a:t>
            </a:r>
            <a:r>
              <a:rPr lang="en-US" sz="4400" b="1" dirty="0"/>
              <a:t>:  </a:t>
            </a:r>
            <a:r>
              <a:rPr lang="th-TH" sz="4400" b="1" dirty="0"/>
              <a:t>จัดหาวัตถุดิบ   จัดหาคนทำงาน  และค่าใช้จ่ายในการผลิต  มีการบันทึกบัญชี  ดังนี้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9BEC7B0-3389-476A-B02C-436C755A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643" y="1433384"/>
            <a:ext cx="10604157" cy="542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4000" b="1" dirty="0"/>
              <a:t>1.1 บันทึกบัญชีเกี่ยวกับการจัดหาวัตถุดิบ</a:t>
            </a:r>
          </a:p>
          <a:p>
            <a:pPr marL="0" indent="0">
              <a:buNone/>
            </a:pPr>
            <a:r>
              <a:rPr lang="th-TH" sz="4000" b="1" dirty="0"/>
              <a:t>  เดบิต  คุมวัตถุดิบ</a:t>
            </a:r>
          </a:p>
          <a:p>
            <a:pPr marL="0" indent="0">
              <a:buNone/>
            </a:pPr>
            <a:r>
              <a:rPr lang="th-TH" sz="4000" b="1" dirty="0"/>
              <a:t>   	   เครดิต  เจ้าหนี้/เงินสด</a:t>
            </a:r>
          </a:p>
          <a:p>
            <a:pPr marL="0" indent="0">
              <a:buNone/>
            </a:pPr>
            <a:r>
              <a:rPr lang="th-TH" sz="4000" b="1" dirty="0"/>
              <a:t>1.2 บันทึกบัญชีเกี่ยวกับค่าแรงงานทางตรง</a:t>
            </a:r>
          </a:p>
          <a:p>
            <a:pPr marL="0" indent="0">
              <a:buNone/>
            </a:pPr>
            <a:r>
              <a:rPr lang="th-TH" sz="4000" b="1" dirty="0"/>
              <a:t>  เดบิต  คุมค่าแรงงาน</a:t>
            </a:r>
          </a:p>
          <a:p>
            <a:pPr marL="0" indent="0">
              <a:buNone/>
            </a:pPr>
            <a:r>
              <a:rPr lang="th-TH" sz="4000" b="1" dirty="0"/>
              <a:t>	   เครดิต ค่าแรงงานค้างจ่าย</a:t>
            </a:r>
          </a:p>
          <a:p>
            <a:pPr marL="0" indent="0">
              <a:buNone/>
            </a:pPr>
            <a:r>
              <a:rPr lang="th-TH" sz="4000" b="1" dirty="0"/>
              <a:t>1.3 บันทึกบัญชีเกี่ยวกับค่าใช้จ่ายในการผลิต</a:t>
            </a:r>
          </a:p>
          <a:p>
            <a:pPr marL="0" indent="0">
              <a:buNone/>
            </a:pPr>
            <a:r>
              <a:rPr lang="th-TH" sz="4000" b="1" dirty="0"/>
              <a:t>  เดบิต  คุมค่าใช้จ่ายในการผลิต</a:t>
            </a:r>
          </a:p>
          <a:p>
            <a:pPr marL="0" indent="0">
              <a:buNone/>
            </a:pPr>
            <a:r>
              <a:rPr lang="th-TH" sz="4000" b="1" dirty="0"/>
              <a:t>           เครดิต เจ้าหนี้/เงินสด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6132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0BE5C5-6E7A-4DF2-82CB-52893229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จุดประสงค์รายวิชา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C06947A-C394-4CC6-958F-38B853F2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64330" cy="487173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th-TH" sz="3600" b="1" dirty="0"/>
              <a:t>มีความรู้ความเข้าใจการบัญชีต้นทุนช่วง  ต้นทุนมาตรฐาน  ผลิตภัณฑ์ร่วม  ผลิตภัณฑ์พลอยได้  การใช้ข้อมูลต้นทุนเพื่อการวางแผน  และควบคุมของฝ่ายบริหาร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มีทักษะในการบันทึกบัญชีต้นทุนช่วง  และการจัดทำรายงานต้นทุนการผลิต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มีทักษะการวิเคราะห์  และบันทึกบัญชีต้นทุนมาตรฐาน  บันทึกบัญชีผลิตภัณฑ์ร่วม และผลิตภัณฑ์พลอยได้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มีทักษะการใช้ข้อมูลต้นทุนเพื่อการวางแผน  และควบคุมของฝ่ายบริหาร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เห็นคุณค่าของการบัญชีต้นทุน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716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78D905-81B5-4812-905B-0624B61D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57665"/>
            <a:ext cx="11252886" cy="1633023"/>
          </a:xfrm>
        </p:spPr>
        <p:txBody>
          <a:bodyPr>
            <a:normAutofit/>
          </a:bodyPr>
          <a:lstStyle/>
          <a:p>
            <a:r>
              <a:rPr lang="th-TH" sz="4000" dirty="0"/>
              <a:t>วงจรบัญชีต้นทุนช่วงการผลิต-2</a:t>
            </a:r>
            <a:r>
              <a:rPr lang="th-TH" sz="4000" b="1" dirty="0"/>
              <a:t> .  </a:t>
            </a:r>
            <a:r>
              <a:rPr lang="th-TH" sz="4000" b="1" dirty="0">
                <a:solidFill>
                  <a:srgbClr val="FF0000"/>
                </a:solidFill>
              </a:rPr>
              <a:t>การผลิต จะบันทึกต้นทุนในแผนกที่ 1  สะสมไป</a:t>
            </a:r>
            <a:r>
              <a:rPr lang="th-TH" sz="4000" b="1" dirty="0" err="1">
                <a:solidFill>
                  <a:srgbClr val="FF0000"/>
                </a:solidFill>
              </a:rPr>
              <a:t>เรื่อยๆ</a:t>
            </a:r>
            <a:r>
              <a:rPr lang="th-TH" sz="4000" b="1" dirty="0">
                <a:solidFill>
                  <a:srgbClr val="FF0000"/>
                </a:solidFill>
              </a:rPr>
              <a:t> จนผลิตเสร็จเป็นสินค้าสำเร็จรูป </a:t>
            </a:r>
            <a:r>
              <a:rPr lang="th-TH" sz="4000" b="1" dirty="0"/>
              <a:t>  มีการบันทึกบัญชี  ดังนี้</a:t>
            </a:r>
            <a:endParaRPr lang="en-US" sz="4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261DB17-2426-4D6F-AD87-0F0D1C4F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95" y="1540475"/>
            <a:ext cx="10876005" cy="5259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000" b="1" dirty="0"/>
              <a:t>2.1 บันทึกต้นทุนผลิต แผนกที่ 1</a:t>
            </a:r>
          </a:p>
          <a:p>
            <a:pPr marL="0" indent="0">
              <a:buNone/>
            </a:pPr>
            <a:r>
              <a:rPr lang="th-TH" sz="4000" b="1" dirty="0"/>
              <a:t>      เดบิต  งานระหว่างทำ-แผนกที่ 1</a:t>
            </a:r>
          </a:p>
          <a:p>
            <a:pPr marL="0" indent="0">
              <a:buNone/>
            </a:pPr>
            <a:r>
              <a:rPr lang="th-TH" sz="4000" b="1" dirty="0"/>
              <a:t>                เครดิต คุมวัตถุดิบ</a:t>
            </a:r>
          </a:p>
          <a:p>
            <a:pPr marL="0" indent="0">
              <a:buNone/>
            </a:pPr>
            <a:r>
              <a:rPr lang="th-TH" sz="4000" b="1" dirty="0"/>
              <a:t>	            คุมค่าแรงงาน</a:t>
            </a:r>
          </a:p>
          <a:p>
            <a:pPr marL="0" indent="0">
              <a:buNone/>
            </a:pPr>
            <a:r>
              <a:rPr lang="th-TH" sz="4000" b="1" dirty="0"/>
              <a:t>	            คุมค่าใช้จ่ายในการผลิต</a:t>
            </a:r>
          </a:p>
          <a:p>
            <a:pPr marL="0" indent="0">
              <a:buNone/>
            </a:pPr>
            <a:r>
              <a:rPr lang="th-TH" sz="4000" b="1" dirty="0"/>
              <a:t>2.2  บันทึกการโอนต้นทุนที่ผลิตสำเร็จ จากแผนกที่ 1  ไปแผนกที่ 2</a:t>
            </a:r>
          </a:p>
          <a:p>
            <a:pPr marL="0" indent="0">
              <a:buNone/>
            </a:pPr>
            <a:r>
              <a:rPr lang="th-TH" sz="4000" b="1" dirty="0"/>
              <a:t>      เดบิต งานระหว่างทำ-แผนกที่ 2</a:t>
            </a:r>
          </a:p>
          <a:p>
            <a:pPr marL="0" indent="0">
              <a:buNone/>
            </a:pPr>
            <a:r>
              <a:rPr lang="th-TH" sz="4000" b="1" dirty="0"/>
              <a:t>	      เครดิต งานระหว่างทำ-แผนกที่ 1</a:t>
            </a:r>
            <a:r>
              <a:rPr lang="th-TH" sz="4000" dirty="0"/>
              <a:t>  </a:t>
            </a:r>
            <a:r>
              <a:rPr lang="th-TH" sz="3200" dirty="0"/>
              <a:t> </a:t>
            </a:r>
            <a:r>
              <a:rPr lang="th-T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72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78D905-81B5-4812-905B-0624B61D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57665"/>
            <a:ext cx="11252886" cy="1633023"/>
          </a:xfrm>
        </p:spPr>
        <p:txBody>
          <a:bodyPr>
            <a:normAutofit/>
          </a:bodyPr>
          <a:lstStyle/>
          <a:p>
            <a:r>
              <a:rPr lang="th-TH" sz="4000" dirty="0"/>
              <a:t>วงจรบัญชีต้นทุนช่วงการผลิต-2</a:t>
            </a:r>
            <a:r>
              <a:rPr lang="th-TH" sz="4000" b="1" dirty="0"/>
              <a:t> .  </a:t>
            </a:r>
            <a:r>
              <a:rPr lang="th-TH" sz="4000" b="1" dirty="0">
                <a:solidFill>
                  <a:srgbClr val="FF0000"/>
                </a:solidFill>
              </a:rPr>
              <a:t>การผลิต จะบันทึกต้นทุนในแผนกที่ 1  สะสมไป</a:t>
            </a:r>
            <a:r>
              <a:rPr lang="th-TH" sz="4000" b="1" dirty="0" err="1">
                <a:solidFill>
                  <a:srgbClr val="FF0000"/>
                </a:solidFill>
              </a:rPr>
              <a:t>เรื่อยๆ</a:t>
            </a:r>
            <a:r>
              <a:rPr lang="th-TH" sz="4000" b="1" dirty="0">
                <a:solidFill>
                  <a:srgbClr val="FF0000"/>
                </a:solidFill>
              </a:rPr>
              <a:t> จนผลิตเสร็จเป็นสินค้าสำเร็จรูป </a:t>
            </a:r>
            <a:r>
              <a:rPr lang="th-TH" sz="4000" b="1" dirty="0"/>
              <a:t>  มีการบันทึกบัญชี  ดังนี้ (ต่อ)</a:t>
            </a:r>
            <a:endParaRPr lang="en-US" sz="4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261DB17-2426-4D6F-AD87-0F0D1C4F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32" y="1828801"/>
            <a:ext cx="10851292" cy="4699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/>
              <a:t>2.3 บันทึกต้นทุนผลิต แผนกที่ 2</a:t>
            </a:r>
          </a:p>
          <a:p>
            <a:pPr marL="0" indent="0">
              <a:buNone/>
            </a:pPr>
            <a:r>
              <a:rPr lang="th-TH" sz="4000" b="1" dirty="0"/>
              <a:t>      เดบิต  งานระหว่างทำ-แผนกที่ 2</a:t>
            </a:r>
          </a:p>
          <a:p>
            <a:pPr marL="0" indent="0">
              <a:buNone/>
            </a:pPr>
            <a:r>
              <a:rPr lang="th-TH" sz="4000" b="1" dirty="0"/>
              <a:t>                เครดิต คุมวัตถุดิบ</a:t>
            </a:r>
          </a:p>
          <a:p>
            <a:pPr marL="0" indent="0">
              <a:buNone/>
            </a:pPr>
            <a:r>
              <a:rPr lang="th-TH" sz="4000" b="1" dirty="0"/>
              <a:t>	            คุมค่าแรงงาน</a:t>
            </a:r>
          </a:p>
          <a:p>
            <a:pPr marL="0" indent="0">
              <a:buNone/>
            </a:pPr>
            <a:r>
              <a:rPr lang="th-TH" sz="4000" b="1" dirty="0"/>
              <a:t>	            คุมค่าใช้จ่ายในการผลิต</a:t>
            </a:r>
          </a:p>
        </p:txBody>
      </p:sp>
    </p:spTree>
    <p:extLst>
      <p:ext uri="{BB962C8B-B14F-4D97-AF65-F5344CB8AC3E}">
        <p14:creationId xmlns:p14="http://schemas.microsoft.com/office/powerpoint/2010/main" val="254653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78D905-81B5-4812-905B-0624B61D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57665"/>
            <a:ext cx="11252886" cy="1633023"/>
          </a:xfrm>
        </p:spPr>
        <p:txBody>
          <a:bodyPr>
            <a:normAutofit/>
          </a:bodyPr>
          <a:lstStyle/>
          <a:p>
            <a:r>
              <a:rPr lang="th-TH" sz="4000" dirty="0"/>
              <a:t>วงจรบัญชีต้นทุนช่วงการผลิต-3</a:t>
            </a:r>
            <a:r>
              <a:rPr lang="th-TH" sz="4000" b="1" dirty="0"/>
              <a:t> .  </a:t>
            </a:r>
            <a:r>
              <a:rPr lang="th-TH" sz="4000" b="1" dirty="0">
                <a:solidFill>
                  <a:srgbClr val="FF0000"/>
                </a:solidFill>
              </a:rPr>
              <a:t>การเก็บสินค้า ที่ผลิตสำเร็จ  </a:t>
            </a:r>
            <a:r>
              <a:rPr lang="th-TH" sz="4000" b="1" dirty="0"/>
              <a:t>มีการบันทึกบัญชี  ดังนี้ </a:t>
            </a:r>
            <a:endParaRPr lang="en-US" sz="4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261DB17-2426-4D6F-AD87-0F0D1C4F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32" y="1828801"/>
            <a:ext cx="10851292" cy="4699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/>
              <a:t>* บันทึกสินค้าที่ผลิตเสร็จเป็นสินค้าสำเร็จรูป จากแผนกที่ 2</a:t>
            </a:r>
          </a:p>
          <a:p>
            <a:pPr marL="0" indent="0">
              <a:buNone/>
            </a:pPr>
            <a:r>
              <a:rPr lang="th-TH" sz="4000" b="1" dirty="0"/>
              <a:t>      เดบิต  สินค้าสำเร็จรูป</a:t>
            </a:r>
          </a:p>
          <a:p>
            <a:pPr marL="0" indent="0">
              <a:buNone/>
            </a:pPr>
            <a:r>
              <a:rPr lang="th-TH" sz="4000" b="1" dirty="0"/>
              <a:t>               เครดิต งานระหว่างทำ-แผนกที่ 2</a:t>
            </a:r>
          </a:p>
        </p:txBody>
      </p:sp>
    </p:spTree>
    <p:extLst>
      <p:ext uri="{BB962C8B-B14F-4D97-AF65-F5344CB8AC3E}">
        <p14:creationId xmlns:p14="http://schemas.microsoft.com/office/powerpoint/2010/main" val="4020447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78D905-81B5-4812-905B-0624B61D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57665"/>
            <a:ext cx="11252886" cy="1633023"/>
          </a:xfrm>
        </p:spPr>
        <p:txBody>
          <a:bodyPr>
            <a:normAutofit/>
          </a:bodyPr>
          <a:lstStyle/>
          <a:p>
            <a:r>
              <a:rPr lang="th-TH" sz="4000" dirty="0"/>
              <a:t>วงจรบัญชีต้นทุนช่วงการผลิต-4</a:t>
            </a:r>
            <a:r>
              <a:rPr lang="th-TH" sz="4000" b="1" dirty="0"/>
              <a:t> .  </a:t>
            </a:r>
            <a:r>
              <a:rPr lang="th-TH" sz="4000" b="1" dirty="0">
                <a:solidFill>
                  <a:srgbClr val="FF0000"/>
                </a:solidFill>
              </a:rPr>
              <a:t>การจำหน่ายสินค้าสำเร็จรูป  </a:t>
            </a:r>
            <a:r>
              <a:rPr lang="th-TH" sz="4000" b="1" dirty="0"/>
              <a:t>มีการบันทึกบัญชี  ดังนี้ </a:t>
            </a:r>
            <a:endParaRPr lang="en-US" sz="4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261DB17-2426-4D6F-AD87-0F0D1C4F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32" y="1828801"/>
            <a:ext cx="10851292" cy="4699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/>
              <a:t>4.1  บันทึกการขาย</a:t>
            </a:r>
          </a:p>
          <a:p>
            <a:pPr marL="0" indent="0">
              <a:buNone/>
            </a:pPr>
            <a:r>
              <a:rPr lang="th-TH" sz="4000" b="1" dirty="0"/>
              <a:t>	เดบิต เงินสด/ลูกหนี้</a:t>
            </a:r>
          </a:p>
          <a:p>
            <a:pPr marL="0" indent="0">
              <a:buNone/>
            </a:pPr>
            <a:r>
              <a:rPr lang="th-TH" sz="4000" b="1" dirty="0"/>
              <a:t>        	เครดิต ขายสินค้า</a:t>
            </a:r>
          </a:p>
          <a:p>
            <a:pPr marL="0" indent="0">
              <a:buNone/>
            </a:pPr>
            <a:r>
              <a:rPr lang="th-TH" sz="4000" b="1" dirty="0"/>
              <a:t>4.2  บันทึกต้นทุนขาย</a:t>
            </a:r>
          </a:p>
          <a:p>
            <a:pPr marL="0" indent="0">
              <a:buNone/>
            </a:pPr>
            <a:r>
              <a:rPr lang="th-TH" sz="4000" b="1" dirty="0"/>
              <a:t>	เดบิต  ต้นทุนขาย</a:t>
            </a:r>
          </a:p>
          <a:p>
            <a:pPr marL="0" indent="0">
              <a:buNone/>
            </a:pPr>
            <a:r>
              <a:rPr lang="th-TH" sz="4000" b="1" dirty="0"/>
              <a:t>         	เครดิต  สินค้าสำเร็จรูป</a:t>
            </a:r>
          </a:p>
        </p:txBody>
      </p:sp>
    </p:spTree>
    <p:extLst>
      <p:ext uri="{BB962C8B-B14F-4D97-AF65-F5344CB8AC3E}">
        <p14:creationId xmlns:p14="http://schemas.microsoft.com/office/powerpoint/2010/main" val="82209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0725BF-5895-43CF-96AA-E2665CAD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" y="1"/>
            <a:ext cx="11751275" cy="939114"/>
          </a:xfrm>
        </p:spPr>
        <p:txBody>
          <a:bodyPr>
            <a:normAutofit/>
          </a:bodyPr>
          <a:lstStyle/>
          <a:p>
            <a:r>
              <a:rPr lang="th-TH" dirty="0"/>
              <a:t>การเปรียบเทียบระบบบัญชีต้นทุนช่วงการผลิตกับระบบบัญชีต้นทุนงานสั่งทำ</a:t>
            </a:r>
            <a:endParaRPr lang="en-US" dirty="0"/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2EF1FCE9-3308-4349-A5F3-71DE3D733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129214"/>
              </p:ext>
            </p:extLst>
          </p:nvPr>
        </p:nvGraphicFramePr>
        <p:xfrm>
          <a:off x="160639" y="853560"/>
          <a:ext cx="11689490" cy="5730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450227">
                  <a:extLst>
                    <a:ext uri="{9D8B030D-6E8A-4147-A177-3AD203B41FA5}">
                      <a16:colId xmlns:a16="http://schemas.microsoft.com/office/drawing/2014/main" val="670507578"/>
                    </a:ext>
                  </a:extLst>
                </a:gridCol>
                <a:gridCol w="5239263">
                  <a:extLst>
                    <a:ext uri="{9D8B030D-6E8A-4147-A177-3AD203B41FA5}">
                      <a16:colId xmlns:a16="http://schemas.microsoft.com/office/drawing/2014/main" val="3298172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ระบบบัญชีต้นทุนช่วงการผลิต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ระบบบัญชีต้นทุนงานสั่งทำ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35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/>
                        <a:t>1. คิดต้นทุนเป็นช่วงๆ   เป็นตอน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/>
                        <a:t>1. คิดต้นทุน  ที่คิดเข้างานแต่ละงาน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3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/>
                        <a:t>2. เหมาะสมกับอุตสาหกรรมขนาดใหญ่ที่ผลิตสินค้าเพียงชนิดเดียว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/>
                        <a:t>2. เหมาะสมกับอุตสาหกรรมขนาดเล็กหรือขนาดกลาง โดยผลิตสินค้าตามสั่งของลูกค้า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38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/>
                        <a:t>3. สินค้าที่ผลิตจะมีมาตรฐานเดียวกันหมด  ยากที่จะแยกความแตกต่างได้ในแต่ละหน่วยผลิต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/>
                        <a:t>3. ลักษณะของสินค้าจะแตกต่างกัน  ขึ้นอยู่กับความต้องการของลูกค้าแต่ละราย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7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/>
                        <a:t>4. การรวบรวมต้นทุนแต่ละแผนกผลิตจะใช้รายงานต้นทุนการผลิต เพื่อคำนวณต้นทุนรวมและต้นทุนต่อหน่วย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/>
                        <a:t>4. การรวบรวมต้นทุนจะใช้บัตรต้นทุนงานสั่งทำ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532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/>
                        <a:t>5.  กิจการไม่ต้องแยกประเภทต้นทุนว่าต้นทุนทางตรงหรือทางอ้อม เพราะคิดต้นทุนทุกรายการเข้าแผนกผลิตก่อนแล้วจึงคำนวณเป็นสินค้าสำเร็จรูปภายหลัง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/>
                        <a:t>5. กิจการต้องระบุต้นทุนการผลิตของแต่ละงานว่าประกอบด้วย ต้นทุนทางตรง  ทางอ้อมอะไรบ้างเพื่อคำนวณค่าใช้จ่ายในการผลิตคิดเข้างาน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4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2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0725BF-5895-43CF-96AA-E2665CAD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117990"/>
            <a:ext cx="11598876" cy="1325563"/>
          </a:xfrm>
        </p:spPr>
        <p:txBody>
          <a:bodyPr>
            <a:normAutofit/>
          </a:bodyPr>
          <a:lstStyle/>
          <a:p>
            <a:r>
              <a:rPr lang="th-TH" dirty="0" err="1"/>
              <a:t>การทำ</a:t>
            </a:r>
            <a:r>
              <a:rPr lang="th-TH" dirty="0"/>
              <a:t>รายงานต้นทุนการผลิต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9400BC-FD47-4CDD-BB77-852AB3AC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40" y="1534170"/>
            <a:ext cx="11598876" cy="4932533"/>
          </a:xfrm>
        </p:spPr>
        <p:txBody>
          <a:bodyPr>
            <a:noAutofit/>
          </a:bodyPr>
          <a:lstStyle/>
          <a:p>
            <a:r>
              <a:rPr lang="th-TH" sz="3600" b="1" dirty="0"/>
              <a:t>ระบบบัญชีต้นทุนช่วงการผลิต  จะรวบรวมต้นทุนไว้และแสดงเป็นรายงานต้นทุนการผลิตของแต่ละแผนก  แต่ละช่วงการผลิต  ซึ่งข้อมูลที่ในรายงานจะบันทึกรายการในสมุดรายวันทั่วไปด้วย  การจัดทำรายงานต้นทุนการผลิต มี 5 ขั้นตอน คือ</a:t>
            </a:r>
          </a:p>
          <a:p>
            <a:pPr marL="0" indent="0">
              <a:buNone/>
            </a:pPr>
            <a:r>
              <a:rPr lang="th-TH" sz="3600" b="1" dirty="0"/>
              <a:t>   ขั้นที่ 1  รายงานจำนวนหน่วย</a:t>
            </a:r>
          </a:p>
          <a:p>
            <a:pPr marL="0" indent="0">
              <a:buNone/>
            </a:pPr>
            <a:r>
              <a:rPr lang="th-TH" sz="3600" b="1" dirty="0"/>
              <a:t>   ขั้นที่ 2  คำนวณหาหน่วยเทียบสำเร็จรูป</a:t>
            </a:r>
          </a:p>
          <a:p>
            <a:pPr marL="0" indent="0">
              <a:buNone/>
            </a:pPr>
            <a:r>
              <a:rPr lang="th-TH" sz="3600" b="1" dirty="0"/>
              <a:t>   ขั้นที่ 3  คำนวณหาต้นทุนการผลิตรวม</a:t>
            </a:r>
          </a:p>
          <a:p>
            <a:pPr marL="0" indent="0">
              <a:buNone/>
            </a:pPr>
            <a:r>
              <a:rPr lang="th-TH" sz="3600" b="1" dirty="0"/>
              <a:t>   ขั้นที่ 4  คำนวณหาต้นทุนต่อหน่วยเทียบสำเร็จรูป</a:t>
            </a:r>
          </a:p>
          <a:p>
            <a:pPr marL="0" indent="0">
              <a:buNone/>
            </a:pPr>
            <a:r>
              <a:rPr lang="th-TH" sz="3600" b="1" dirty="0"/>
              <a:t>   ขั้นที่ 5  สรุปต้นทุนผลิต (ต้นทุนที่จัดได้) </a:t>
            </a:r>
            <a:r>
              <a:rPr lang="th-TH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404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0725BF-5895-43CF-96AA-E2665CAD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117990"/>
            <a:ext cx="11598876" cy="1325563"/>
          </a:xfrm>
        </p:spPr>
        <p:txBody>
          <a:bodyPr>
            <a:normAutofit/>
          </a:bodyPr>
          <a:lstStyle/>
          <a:p>
            <a:r>
              <a:rPr lang="th-TH" dirty="0" err="1"/>
              <a:t>การทำ</a:t>
            </a:r>
            <a:r>
              <a:rPr lang="th-TH" dirty="0"/>
              <a:t>รายงานต้นทุนการผลิต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9400BC-FD47-4CDD-BB77-852AB3AC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5" y="1690688"/>
            <a:ext cx="11532972" cy="5329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/>
              <a:t>*  </a:t>
            </a:r>
            <a:r>
              <a:rPr lang="th-TH" sz="6000" b="1" dirty="0" err="1"/>
              <a:t>การทำ</a:t>
            </a:r>
            <a:r>
              <a:rPr lang="th-TH" sz="6000" b="1" dirty="0"/>
              <a:t>รายงานต้นทุนการผลิต  สำหรับต้นทุนช่วงการผลิต  มี  2  วิธีคือ</a:t>
            </a:r>
          </a:p>
          <a:p>
            <a:pPr marL="0" indent="0">
              <a:buNone/>
            </a:pPr>
            <a:r>
              <a:rPr lang="th-TH" sz="6000" b="1" dirty="0"/>
              <a:t>1. วิธีถัวเฉลี่ยถ่วงน้ำหนัก</a:t>
            </a:r>
          </a:p>
          <a:p>
            <a:pPr marL="0" indent="0">
              <a:buNone/>
            </a:pPr>
            <a:r>
              <a:rPr lang="th-TH" sz="6000" b="1" dirty="0"/>
              <a:t>2. วิธีเข้าก่อน-ออกก่อน</a:t>
            </a:r>
          </a:p>
        </p:txBody>
      </p:sp>
    </p:spTree>
    <p:extLst>
      <p:ext uri="{BB962C8B-B14F-4D97-AF65-F5344CB8AC3E}">
        <p14:creationId xmlns:p14="http://schemas.microsoft.com/office/powerpoint/2010/main" val="28670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438506-EB97-4E75-8C10-A1CEAB8A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97"/>
            <a:ext cx="10515600" cy="1325563"/>
          </a:xfrm>
        </p:spPr>
        <p:txBody>
          <a:bodyPr/>
          <a:lstStyle/>
          <a:p>
            <a:r>
              <a:rPr lang="th-TH" dirty="0" err="1"/>
              <a:t>การทำ</a:t>
            </a:r>
            <a:r>
              <a:rPr lang="th-TH" dirty="0"/>
              <a:t>รายงานต้นทุนการผลิต-1. </a:t>
            </a:r>
            <a:r>
              <a:rPr lang="th-TH" sz="4400" b="1" dirty="0"/>
              <a:t>วิธีถัวเฉลี่ยถ่วงน้ำหนัก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B59C747-BE46-4A89-976C-CD63D94A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060"/>
            <a:ext cx="10515600" cy="5359443"/>
          </a:xfrm>
        </p:spPr>
        <p:txBody>
          <a:bodyPr>
            <a:normAutofit fontScale="92500" lnSpcReduction="10000"/>
          </a:bodyPr>
          <a:lstStyle/>
          <a:p>
            <a:r>
              <a:rPr lang="th-TH" sz="3600" b="1" dirty="0"/>
              <a:t>รายงานต้นทุนการผลิตวิธีถัวเฉลี่ยถ่วงน้ำหนัก   จะถือว่าต้นทุนงานระหว่างทำต้นงวดเป็นต้นทุนของงวดปัจจุบัน  </a:t>
            </a:r>
          </a:p>
          <a:p>
            <a:r>
              <a:rPr lang="th-TH" sz="3600" b="1" dirty="0"/>
              <a:t>ดังนั้น  ต้นทุนทั้งหมด  จึงเป็นต้นทุนจากงานระหว่างทำต้นงวด + ต้นทุนที่ใส่เพิ่มในงวดปัจจุบัน  ซึ่งจะนำไปคำนวณหาต้นทุนโอนออกต่อไปแผนกอื่น</a:t>
            </a:r>
          </a:p>
          <a:p>
            <a:pPr marL="0" indent="0">
              <a:buNone/>
            </a:pPr>
            <a:r>
              <a:rPr lang="th-TH" sz="3600" b="1" dirty="0"/>
              <a:t>การจัดทำรายงาน  มี 5  ขั้นตอน  ดังนี้ </a:t>
            </a:r>
          </a:p>
          <a:p>
            <a:pPr marL="0" indent="0">
              <a:buNone/>
            </a:pPr>
            <a:r>
              <a:rPr lang="th-TH" sz="3600" b="1" dirty="0"/>
              <a:t>   ขั้นที่ 1  รายงานจำนวนหน่วย</a:t>
            </a:r>
          </a:p>
          <a:p>
            <a:pPr marL="0" indent="0">
              <a:buNone/>
            </a:pPr>
            <a:r>
              <a:rPr lang="th-TH" sz="3600" b="1" dirty="0"/>
              <a:t>   ขั้นที่ 2  คำนวณหาหน่วยเทียบสำเร็จรูป</a:t>
            </a:r>
          </a:p>
          <a:p>
            <a:pPr marL="0" indent="0">
              <a:buNone/>
            </a:pPr>
            <a:r>
              <a:rPr lang="th-TH" sz="3600" b="1" dirty="0"/>
              <a:t>   ขั้นที่ 3  คำนวณหาต้นทุนการผลิตรวม</a:t>
            </a:r>
          </a:p>
          <a:p>
            <a:pPr marL="0" indent="0">
              <a:buNone/>
            </a:pPr>
            <a:r>
              <a:rPr lang="th-TH" sz="3600" b="1" dirty="0"/>
              <a:t>   ขั้นที่ 4  คำนวณหาต้นทุนต่อหน่วยเทียบสำเร็จรูป</a:t>
            </a:r>
          </a:p>
          <a:p>
            <a:pPr marL="0" indent="0">
              <a:buNone/>
            </a:pPr>
            <a:r>
              <a:rPr lang="th-TH" sz="3600" b="1" dirty="0"/>
              <a:t>   ขั้นที่ 5  สรุปต้นทุนผลิต (ต้นทุนที่จัดได้)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930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438506-EB97-4E75-8C10-A1CEAB8A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97"/>
            <a:ext cx="10515600" cy="1325563"/>
          </a:xfrm>
        </p:spPr>
        <p:txBody>
          <a:bodyPr/>
          <a:lstStyle/>
          <a:p>
            <a:r>
              <a:rPr lang="th-TH" dirty="0" err="1"/>
              <a:t>การทำ</a:t>
            </a:r>
            <a:r>
              <a:rPr lang="th-TH" dirty="0"/>
              <a:t>รายงานต้นทุนการผลิต-1. </a:t>
            </a:r>
            <a:r>
              <a:rPr lang="th-TH" sz="4400" b="1" dirty="0"/>
              <a:t>วิธีถัวเฉลี่ยถ่วงน้ำหนัก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B59C747-BE46-4A89-976C-CD63D94A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1354395"/>
            <a:ext cx="11656539" cy="5359443"/>
          </a:xfrm>
        </p:spPr>
        <p:txBody>
          <a:bodyPr>
            <a:normAutofit/>
          </a:bodyPr>
          <a:lstStyle/>
          <a:p>
            <a:r>
              <a:rPr lang="th-TH" sz="4000" b="1" dirty="0"/>
              <a:t>ขั้นที่ 1  รายงานจำนวนหน่วย  จะมี 2 ช่วง  คือ</a:t>
            </a:r>
          </a:p>
          <a:p>
            <a:pPr marL="0" indent="0">
              <a:buNone/>
            </a:pPr>
            <a:r>
              <a:rPr lang="th-TH" sz="4000" b="1" dirty="0"/>
              <a:t>   1.1  คำนวณหาหน่วยที่ต้องจัดให้ครบ   โดยนำ </a:t>
            </a:r>
          </a:p>
          <a:p>
            <a:pPr marL="0" indent="0">
              <a:buNone/>
            </a:pPr>
            <a:r>
              <a:rPr lang="th-TH" sz="4000" b="1" dirty="0"/>
              <a:t>       งานระหว่างทำต้นงวด + หน่วยที่เริ่มผลิต  </a:t>
            </a:r>
            <a:r>
              <a:rPr lang="en-US" sz="4000" b="1" dirty="0"/>
              <a:t>= </a:t>
            </a:r>
            <a:r>
              <a:rPr lang="th-TH" sz="4000" b="1" dirty="0">
                <a:solidFill>
                  <a:srgbClr val="FF0000"/>
                </a:solidFill>
              </a:rPr>
              <a:t>หน่วยที่ต้องจัดให้ครบ</a:t>
            </a:r>
          </a:p>
          <a:p>
            <a:pPr marL="0" indent="0">
              <a:buNone/>
            </a:pPr>
            <a:r>
              <a:rPr lang="th-TH" sz="4000" b="1" dirty="0"/>
              <a:t>   1.2  คำนวณหาหน่วยที่จัดได้   สามารถคำนวณโดยนำ</a:t>
            </a:r>
          </a:p>
          <a:p>
            <a:pPr marL="0" indent="0">
              <a:buNone/>
            </a:pPr>
            <a:r>
              <a:rPr lang="th-TH" sz="4000" b="1" dirty="0"/>
              <a:t>       หน่วยที่สำเร็จและโอนออก + งานระหว่างทำปลายงวด </a:t>
            </a:r>
            <a:r>
              <a:rPr lang="en-US" sz="4000" b="1" dirty="0"/>
              <a:t>=</a:t>
            </a:r>
            <a:r>
              <a:rPr lang="th-TH" sz="4000" b="1" dirty="0"/>
              <a:t> </a:t>
            </a:r>
            <a:r>
              <a:rPr lang="th-TH" sz="4000" b="1" dirty="0">
                <a:solidFill>
                  <a:srgbClr val="FF0000"/>
                </a:solidFill>
              </a:rPr>
              <a:t>หน่วยที่จัดได้</a:t>
            </a:r>
          </a:p>
          <a:p>
            <a:pPr marL="0" indent="0">
              <a:buNone/>
            </a:pPr>
            <a:r>
              <a:rPr lang="th-TH" sz="3600" b="1" dirty="0"/>
              <a:t>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680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438506-EB97-4E75-8C10-A1CEAB8A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97"/>
            <a:ext cx="10515600" cy="1325563"/>
          </a:xfrm>
        </p:spPr>
        <p:txBody>
          <a:bodyPr/>
          <a:lstStyle/>
          <a:p>
            <a:r>
              <a:rPr lang="th-TH" dirty="0" err="1"/>
              <a:t>การทำ</a:t>
            </a:r>
            <a:r>
              <a:rPr lang="th-TH" dirty="0"/>
              <a:t>รายงานต้นทุนการผลิต-1. </a:t>
            </a:r>
            <a:r>
              <a:rPr lang="th-TH" sz="4400" b="1" dirty="0"/>
              <a:t>วิธีถัวเฉลี่ยถ่วงน้ำหนัก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B59C747-BE46-4A89-976C-CD63D94A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1354395"/>
            <a:ext cx="11656539" cy="5359443"/>
          </a:xfrm>
        </p:spPr>
        <p:txBody>
          <a:bodyPr>
            <a:normAutofit/>
          </a:bodyPr>
          <a:lstStyle/>
          <a:p>
            <a:r>
              <a:rPr lang="th-TH" sz="4000" b="1" dirty="0"/>
              <a:t>ขั้นที่ 2  คำนวณหน่วยเทียบสำเร็จรูป    เมื่อสิ้นสุดการผลิตแต่ละงวด  จะมีสินค้าที่ผลิตสำเร็จ (สินค้าที่โอนออก)  และสินค้าที่ผลิตค้างอยู่ (งานระหว่างทำปลายงวด)   ปัญหาว่าจะคิดต้นทุนต่อหน่วยให้สินค้าที่โอนออก และหน่วยที่ผลิตยังไม่สำเร็จอย่างไร</a:t>
            </a:r>
          </a:p>
          <a:p>
            <a:r>
              <a:rPr lang="th-TH" sz="4000" b="1" dirty="0"/>
              <a:t>นักบัญชี จึงใช้วิธี หาขั้นความสำเร็จ หรืออัตราร้อยละของความสำเร็จของหน่วยผลิตออกมา  เรียกว่า “หน่วยเทียบสำเร็จรูป”  หรือ “หน่วยเทียบเท่า”  </a:t>
            </a:r>
            <a:r>
              <a:rPr lang="th-TH" sz="4000" b="1" dirty="0">
                <a:solidFill>
                  <a:srgbClr val="0070C0"/>
                </a:solidFill>
              </a:rPr>
              <a:t>วิธีการคำนวณ   จำนวนหน่วยของงานระหว่างทำปลายงวด </a:t>
            </a:r>
            <a:r>
              <a:rPr lang="en-US" sz="4000" b="1" dirty="0">
                <a:solidFill>
                  <a:srgbClr val="0070C0"/>
                </a:solidFill>
              </a:rPr>
              <a:t>x </a:t>
            </a:r>
            <a:r>
              <a:rPr lang="th-TH" sz="4000" b="1" dirty="0">
                <a:solidFill>
                  <a:srgbClr val="0070C0"/>
                </a:solidFill>
              </a:rPr>
              <a:t>อัตราส่วนของความสำเร็จของต้นทุนแต่ละประเภท</a:t>
            </a:r>
          </a:p>
          <a:p>
            <a:pPr marL="0" indent="0">
              <a:buNone/>
            </a:pPr>
            <a:r>
              <a:rPr lang="th-TH" sz="3600" b="1" dirty="0"/>
              <a:t>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423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0BE5C5-6E7A-4DF2-82CB-52893229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มาตรฐานรายวิชา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C06947A-C394-4CC6-958F-38B853F2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524"/>
            <a:ext cx="11164330" cy="467085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th-TH" sz="3600" b="1" dirty="0"/>
              <a:t>รู้เกี่ยวกับการบัญชีต้นทุนช่วง  ต้นทุนมาตรฐาน  ผลิตภัณฑ์ร่วม  ผลิตภัณฑ์พลอยได้  การใช้ข้อมูลต้นทุนเพื่อการวางแผน  และควบคุมของฝ่ายบริหาร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บันทึกบัญชีต้นทุนช่วง  และการจัดทำรายงานต้นทุนการผลิต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วิเคราะห์  และบันทึกบัญชีต้นทุนมาตรฐาน  บันทึกบัญชีผลิตภัณฑ์ร่วม และผลิตภัณฑ์พลอยได้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ใช้ข้อมูลต้นทุนเพื่อการวางแผน  และควบคุมของฝ่ายบริหาร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เลือกใช้ระบบต้นทุนได้อย่างเหมาะสมสำหรับธุรกิจอุตสาหกรรม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369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438506-EB97-4E75-8C10-A1CEAB8A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97"/>
            <a:ext cx="10515600" cy="1325563"/>
          </a:xfrm>
        </p:spPr>
        <p:txBody>
          <a:bodyPr/>
          <a:lstStyle/>
          <a:p>
            <a:r>
              <a:rPr lang="th-TH" dirty="0" err="1"/>
              <a:t>การทำ</a:t>
            </a:r>
            <a:r>
              <a:rPr lang="th-TH" dirty="0"/>
              <a:t>รายงานต้นทุนการผลิต-1. </a:t>
            </a:r>
            <a:r>
              <a:rPr lang="th-TH" sz="4400" b="1" dirty="0"/>
              <a:t>วิธีถัวเฉลี่ยถ่วงน้ำหนัก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B59C747-BE46-4A89-976C-CD63D94A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28" y="1099022"/>
            <a:ext cx="11656539" cy="5359443"/>
          </a:xfrm>
        </p:spPr>
        <p:txBody>
          <a:bodyPr>
            <a:normAutofit/>
          </a:bodyPr>
          <a:lstStyle/>
          <a:p>
            <a:r>
              <a:rPr lang="th-TH" sz="4000" b="1" dirty="0"/>
              <a:t>ขั้นที่ 2  คำนวณหน่วยเทียบสำเร็จรูป </a:t>
            </a:r>
          </a:p>
          <a:p>
            <a:pPr marL="0" indent="0">
              <a:buNone/>
            </a:pPr>
            <a:r>
              <a:rPr lang="th-TH" sz="4000" b="1" dirty="0"/>
              <a:t>    	</a:t>
            </a:r>
            <a:endParaRPr lang="en-US" sz="3600" b="1" dirty="0"/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E196247D-EC77-443B-B945-ED5D9B1C7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3626"/>
              </p:ext>
            </p:extLst>
          </p:nvPr>
        </p:nvGraphicFramePr>
        <p:xfrm>
          <a:off x="497702" y="1860224"/>
          <a:ext cx="11196595" cy="215160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196595">
                  <a:extLst>
                    <a:ext uri="{9D8B030D-6E8A-4147-A177-3AD203B41FA5}">
                      <a16:colId xmlns:a16="http://schemas.microsoft.com/office/drawing/2014/main" val="3979904961"/>
                    </a:ext>
                  </a:extLst>
                </a:gridCol>
              </a:tblGrid>
              <a:tr h="2151603">
                <a:tc>
                  <a:txBody>
                    <a:bodyPr/>
                    <a:lstStyle/>
                    <a:p>
                      <a:r>
                        <a:rPr lang="th-TH" sz="3200" dirty="0"/>
                        <a:t>ต้นทุนโอนมา	          จำนวนหน่วย   </a:t>
                      </a:r>
                      <a:r>
                        <a:rPr lang="en-US" sz="3200" dirty="0"/>
                        <a:t>x </a:t>
                      </a:r>
                      <a:r>
                        <a:rPr lang="th-TH" sz="3200" dirty="0"/>
                        <a:t>ร้อยละของความสำเร็จ   </a:t>
                      </a:r>
                      <a:r>
                        <a:rPr lang="en-US" sz="3200" dirty="0"/>
                        <a:t>=</a:t>
                      </a:r>
                      <a:r>
                        <a:rPr lang="th-TH" sz="3200" dirty="0"/>
                        <a:t>  จำนวนหน่วยเทียบ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/>
                        <a:t>วัตถุดิบ  	          จำนวนหน่วย   </a:t>
                      </a:r>
                      <a:r>
                        <a:rPr lang="en-US" sz="3200" dirty="0"/>
                        <a:t>x </a:t>
                      </a:r>
                      <a:r>
                        <a:rPr lang="th-TH" sz="3200" dirty="0"/>
                        <a:t>ร้อยละของความสำเร็จ   </a:t>
                      </a:r>
                      <a:r>
                        <a:rPr lang="en-US" sz="3200" dirty="0"/>
                        <a:t>=</a:t>
                      </a:r>
                      <a:r>
                        <a:rPr lang="th-TH" sz="3200" dirty="0"/>
                        <a:t>  จำนวนหน่วยเทียบ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/>
                        <a:t>ค่าแรงงาน	          จำนวนหน่วย   </a:t>
                      </a:r>
                      <a:r>
                        <a:rPr lang="en-US" sz="3200" dirty="0"/>
                        <a:t>x </a:t>
                      </a:r>
                      <a:r>
                        <a:rPr lang="th-TH" sz="3200" dirty="0"/>
                        <a:t>ร้อยละของความสำเร็จ   </a:t>
                      </a:r>
                      <a:r>
                        <a:rPr lang="en-US" sz="3200" dirty="0"/>
                        <a:t>=</a:t>
                      </a:r>
                      <a:r>
                        <a:rPr lang="th-TH" sz="3200" dirty="0"/>
                        <a:t>  จำนวนหน่วยเทียบ</a:t>
                      </a:r>
                      <a:endParaRPr lang="en-US" sz="3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/>
                        <a:t>ค่าใช้จ่ายในการผลิต	จำนวนหน่วย   </a:t>
                      </a:r>
                      <a:r>
                        <a:rPr lang="en-US" sz="3200" dirty="0"/>
                        <a:t>x </a:t>
                      </a:r>
                      <a:r>
                        <a:rPr lang="th-TH" sz="3200" dirty="0"/>
                        <a:t>ร้อยละของความสำเร็จ   </a:t>
                      </a:r>
                      <a:r>
                        <a:rPr lang="en-US" sz="3200" dirty="0"/>
                        <a:t>=</a:t>
                      </a:r>
                      <a:r>
                        <a:rPr lang="th-TH" sz="3200" dirty="0"/>
                        <a:t>  จำนวนหน่วยเทียบ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97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CA92D50-F016-4259-9F02-6122AC9FA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74848"/>
          </a:xfrm>
        </p:spPr>
        <p:txBody>
          <a:bodyPr/>
          <a:lstStyle/>
          <a:p>
            <a:r>
              <a:rPr lang="th-TH" dirty="0"/>
              <a:t>หน่วยที่ 1</a:t>
            </a:r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3AF03C3-101E-48E1-A970-82827E184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9632"/>
            <a:ext cx="9144000" cy="2638168"/>
          </a:xfrm>
        </p:spPr>
        <p:txBody>
          <a:bodyPr>
            <a:normAutofit/>
          </a:bodyPr>
          <a:lstStyle/>
          <a:p>
            <a:r>
              <a:rPr lang="th-TH" sz="6600" dirty="0"/>
              <a:t>ระบบบัญชีต้นทุนช่วงการผลิตและรายงานต้นทุนการผลิต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97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0725BF-5895-43CF-96AA-E2665CAD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30" y="17205"/>
            <a:ext cx="10515600" cy="1325563"/>
          </a:xfrm>
        </p:spPr>
        <p:txBody>
          <a:bodyPr/>
          <a:lstStyle/>
          <a:p>
            <a:r>
              <a:rPr lang="th-TH" dirty="0"/>
              <a:t>สาระการเรียนรู้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9400BC-FD47-4CDD-BB77-852AB3AC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23" y="1342768"/>
            <a:ext cx="11532972" cy="532988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th-TH" sz="3600" dirty="0"/>
              <a:t>หลักทั่วไปของระบบบัญชีต้นทุนช่วงการผลิต และลักษณะของกิจการที่ใช้ระบบบัญชีต้นทุนช่วงการผลิต</a:t>
            </a:r>
          </a:p>
          <a:p>
            <a:pPr marL="514350" indent="-514350">
              <a:buAutoNum type="arabicPeriod"/>
            </a:pPr>
            <a:r>
              <a:rPr lang="th-TH" sz="3600" dirty="0"/>
              <a:t>วิธีการของระบบบัญชีต้นทุนช่วงการผลิตและลักษณะการผลิตตามวิธีต้นทุนช่วงการผลิต</a:t>
            </a:r>
          </a:p>
          <a:p>
            <a:pPr marL="514350" indent="-514350">
              <a:buAutoNum type="arabicPeriod"/>
            </a:pPr>
            <a:r>
              <a:rPr lang="th-TH" sz="3600" dirty="0"/>
              <a:t>วงจรบัญชีต้นทุนช่วงการผลิต</a:t>
            </a:r>
          </a:p>
          <a:p>
            <a:pPr marL="514350" indent="-514350">
              <a:buAutoNum type="arabicPeriod"/>
            </a:pPr>
            <a:r>
              <a:rPr lang="th-TH" sz="3600" dirty="0"/>
              <a:t>การเปรียบเทียบระบบบัญชีต้นทุนช่วงการผลิตกับระบบบัญชีต้นทุนงานสั่งทำ</a:t>
            </a:r>
          </a:p>
          <a:p>
            <a:pPr marL="514350" indent="-514350">
              <a:buAutoNum type="arabicPeriod"/>
            </a:pPr>
            <a:r>
              <a:rPr lang="th-TH" sz="3600" dirty="0" err="1"/>
              <a:t>การทำ</a:t>
            </a:r>
            <a:r>
              <a:rPr lang="th-TH" sz="3600" dirty="0"/>
              <a:t>รายงานต้นทุนการผลิต</a:t>
            </a:r>
          </a:p>
          <a:p>
            <a:pPr marL="514350" indent="-514350">
              <a:buAutoNum type="arabicPeriod"/>
            </a:pPr>
            <a:r>
              <a:rPr lang="th-TH" sz="3600" dirty="0"/>
              <a:t>รายงานต้นทุนการผลิตตามวิธีถัวเฉลี่ยถ่วงน้ำหนัก</a:t>
            </a:r>
          </a:p>
          <a:p>
            <a:pPr marL="514350" indent="-514350">
              <a:buAutoNum type="arabicPeriod"/>
            </a:pPr>
            <a:r>
              <a:rPr lang="th-TH" sz="3600" dirty="0"/>
              <a:t>รายงานต้นทุนการผลิตตามวิธีเข้าก่อน-ออกก่อน</a:t>
            </a:r>
          </a:p>
        </p:txBody>
      </p:sp>
    </p:spTree>
    <p:extLst>
      <p:ext uri="{BB962C8B-B14F-4D97-AF65-F5344CB8AC3E}">
        <p14:creationId xmlns:p14="http://schemas.microsoft.com/office/powerpoint/2010/main" val="16186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0725BF-5895-43CF-96AA-E2665CAD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7" y="86497"/>
            <a:ext cx="10515600" cy="1325563"/>
          </a:xfrm>
        </p:spPr>
        <p:txBody>
          <a:bodyPr/>
          <a:lstStyle/>
          <a:p>
            <a:r>
              <a:rPr lang="th-TH" dirty="0"/>
              <a:t>จุดประสงค์การเรียนรู้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9400BC-FD47-4CDD-BB77-852AB3AC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23" y="1441622"/>
            <a:ext cx="11532972" cy="532988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th-TH" sz="3600" b="1" dirty="0"/>
              <a:t>สามารถอธิบายหลักทั่วไปของระบบบัญชีต้นทุนช่วงการผลิต และลักษณะของกิจการที่ใช้ระบบบัญชีต้นทุนช่วงการผลิตได้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บอกวิธีการของระบบบัญชีต้นทุนช่วงการผลิตและลักษณะการผลิตตามวิธีต้นทุนช่วงการผลิตได้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อธิบายวงจรบัญชีต้นทุนช่วงการผลิตได้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เปรียบเทียบระบบบัญชีต้นทุนช่วงการผลิตกับระบบบัญชีต้นทุนงานสั่งทำได้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ทำรายงานต้นทุนการผลิตได้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รายงานต้นทุนการผลิตตามวิธีถัวเฉลี่ยถ่วงน้ำหนักได้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รายงานต้นทุนการผลิตตามวิธีเข้าก่อน-ออกก่อนได้</a:t>
            </a:r>
          </a:p>
        </p:txBody>
      </p:sp>
    </p:spTree>
    <p:extLst>
      <p:ext uri="{BB962C8B-B14F-4D97-AF65-F5344CB8AC3E}">
        <p14:creationId xmlns:p14="http://schemas.microsoft.com/office/powerpoint/2010/main" val="41758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0725BF-5895-43CF-96AA-E2665CAD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5" y="150941"/>
            <a:ext cx="11578281" cy="1325563"/>
          </a:xfrm>
        </p:spPr>
        <p:txBody>
          <a:bodyPr>
            <a:normAutofit/>
          </a:bodyPr>
          <a:lstStyle/>
          <a:p>
            <a:r>
              <a:rPr lang="th-TH" dirty="0"/>
              <a:t>1. หลักทั่วไปของระบบบัญชีต้นทุนช่วงการผลิต และลักษณะของกิจการที่ใช้ระบบบัญชีต้นทุนช่วงการผลิต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9400BC-FD47-4CDD-BB77-852AB3AC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02" y="1540476"/>
            <a:ext cx="11755395" cy="5480094"/>
          </a:xfrm>
        </p:spPr>
        <p:txBody>
          <a:bodyPr>
            <a:noAutofit/>
          </a:bodyPr>
          <a:lstStyle/>
          <a:p>
            <a:r>
              <a:rPr lang="th-TH" sz="4800" b="1" dirty="0"/>
              <a:t>ระบบบัญชีต้นทุนช่วงการผลิต (</a:t>
            </a:r>
            <a:r>
              <a:rPr lang="en-US" sz="4800" b="1" dirty="0"/>
              <a:t>Process  Costing  System</a:t>
            </a:r>
            <a:r>
              <a:rPr lang="th-TH" sz="4800" b="1" dirty="0"/>
              <a:t>)</a:t>
            </a:r>
            <a:r>
              <a:rPr lang="en-US" sz="4800" b="1" dirty="0"/>
              <a:t>  </a:t>
            </a:r>
            <a:r>
              <a:rPr lang="th-TH" sz="4800" b="1" dirty="0"/>
              <a:t>เป็นวิธีการคิดต้นทุนที่เหมาะกับกิจการอุตสาหกรรมขนาด</a:t>
            </a:r>
            <a:r>
              <a:rPr lang="th-TH" sz="4400" b="1" dirty="0"/>
              <a:t>ใหญ่  กระบวนการผลิตต่อเนื่องติดต่อกันไปเรื่อย ๆ  ระหว่างกระบวนการผลิตสินค้าแต่ละหน่วยจะไม่สามารถแยกได้ว่าหน่วยใดเป็นของงานชิ้นใด  สินค้าทุกหน่วยจะมีคุณภาพและมาตรฐานเดียวกันทั้งหมด  ดังนั้นการคำนวณต้นทุนจึงต้อง</a:t>
            </a:r>
            <a:r>
              <a:rPr lang="th-TH" sz="4400" b="1" dirty="0" err="1"/>
              <a:t>ทำใน</a:t>
            </a:r>
            <a:r>
              <a:rPr lang="th-TH" sz="4400" b="1" dirty="0"/>
              <a:t>แต่ละแผนก  และนำมาสรุปรายงานต้นทุนการผลิตเป็นช่วงๆ เช่น อุตสาหกรรมการผลิตรถยนต์  น้ำอัดลม  เบียร์ 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0723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F47FE21-0770-4222-9987-E5DE9FD1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4" y="70022"/>
            <a:ext cx="11771868" cy="1325563"/>
          </a:xfrm>
        </p:spPr>
        <p:txBody>
          <a:bodyPr/>
          <a:lstStyle/>
          <a:p>
            <a:r>
              <a:rPr lang="th-TH" dirty="0"/>
              <a:t>1. หลักทั่วไปของระบบบัญชีต้นทุนช่วงการผลิต และลักษณะของกิจการที่ใช้ระบบบัญชีต้นทุนช่วงการผลิต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A34467E-6253-40B4-B442-50E9CABD2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1762898"/>
            <a:ext cx="11771869" cy="5025080"/>
          </a:xfrm>
        </p:spPr>
        <p:txBody>
          <a:bodyPr>
            <a:noAutofit/>
          </a:bodyPr>
          <a:lstStyle/>
          <a:p>
            <a:r>
              <a:rPr lang="th-TH" sz="3600" b="1" dirty="0"/>
              <a:t>ระบบต้นทุนช่วงการผลิต  เป็นระบบอุตสาหกรรมที่ผลิตสินค้าเป็นจำนวนมาก   ลักษณะของกิจการที่ใช้ระบบต้นทุนช่วงการผลิต มีลักษณะ ดังนี้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สินค้าที่ผลิต  เป็นสินค้าที่ผลิตเพื่อจำหน่ายเอง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สินค้าที่ผลิตทุกหน่วยในกระบวนการผลิตเดียวกัน จะเหมือนกันและมีมาตรฐานเดียวกัน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สินค้าทุกหน่วยจะผ่านกระบวนการผลิตทุกขั้นตอนต่อเนื่องกันไป  เหมือนระบบสายพาน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กระบวนการผลิตในโรงงานจะใช้มาตรฐานเดียวกัน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ต้นทุนสินค้าต่อหน่วยจะใช้วิธีถัวเฉลี่ยต่อหน่วย (</a:t>
            </a:r>
            <a:r>
              <a:rPr lang="en-US" sz="3600" b="1" dirty="0"/>
              <a:t>Average  Cost  Per Unit</a:t>
            </a:r>
            <a:r>
              <a:rPr lang="th-TH" sz="3600" b="1" dirty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544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0725BF-5895-43CF-96AA-E2665CAD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5" y="128888"/>
            <a:ext cx="11467068" cy="1325563"/>
          </a:xfrm>
        </p:spPr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th-TH" dirty="0"/>
              <a:t>วิธีการของระบบบัญชีต้นทุนช่วงการผลิตและลักษณะการผลิตตามวิธีต้นทุนช่วงการผลิต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9400BC-FD47-4CDD-BB77-852AB3AC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5" y="1690689"/>
            <a:ext cx="11532972" cy="4611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*</a:t>
            </a:r>
            <a:r>
              <a:rPr lang="th-TH" sz="4400" b="1" dirty="0"/>
              <a:t>วิธีการของระบบบัญชีต้นทุนการผลิต  ประกอบด้วย</a:t>
            </a:r>
          </a:p>
          <a:p>
            <a:pPr marL="742950" indent="-742950">
              <a:buAutoNum type="arabicPeriod"/>
            </a:pPr>
            <a:r>
              <a:rPr lang="th-TH" sz="4400" b="1" dirty="0"/>
              <a:t>รวบรวมต้นทุนการผลิต  ที่ประกอบด้วย  วัตถุดิบทางตรง  ค่าแรงทางตรง  และค่าใช้จ่ายในการผลิต โดยแยกเป็นแผนก ๆ </a:t>
            </a:r>
          </a:p>
          <a:p>
            <a:pPr marL="742950" indent="-742950">
              <a:buAutoNum type="arabicPeriod"/>
            </a:pPr>
            <a:r>
              <a:rPr lang="th-TH" sz="4400" b="1" dirty="0"/>
              <a:t>บันทึกรายการเกี่ยวกับต้นทุนผลิตในบัญชีงานระหว่างทำของแต่ละแผนก</a:t>
            </a:r>
          </a:p>
          <a:p>
            <a:pPr marL="742950" indent="-742950">
              <a:buAutoNum type="arabicPeriod"/>
            </a:pPr>
            <a:r>
              <a:rPr lang="th-TH" sz="4400" b="1" dirty="0"/>
              <a:t>รวบรวมข้อมูลหน่วยที่ผลิตเสร็จและปรับหน่วยที่ผลิตไม่เสร็จ (กรณีมีงานระหว่างทำ) ให้อยู่ในรูปของหน่วยเทียบเท่า</a:t>
            </a:r>
          </a:p>
        </p:txBody>
      </p:sp>
    </p:spTree>
    <p:extLst>
      <p:ext uri="{BB962C8B-B14F-4D97-AF65-F5344CB8AC3E}">
        <p14:creationId xmlns:p14="http://schemas.microsoft.com/office/powerpoint/2010/main" val="22585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2315</Words>
  <Application>Microsoft Office PowerPoint</Application>
  <PresentationFormat>แบบจอกว้าง</PresentationFormat>
  <Paragraphs>161</Paragraphs>
  <Slides>30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ธีมของ Office</vt:lpstr>
      <vt:lpstr>การบัญชีต้นทุน 2</vt:lpstr>
      <vt:lpstr>จุดประสงค์รายวิชา</vt:lpstr>
      <vt:lpstr>มาตรฐานรายวิชา</vt:lpstr>
      <vt:lpstr>หน่วยที่ 1</vt:lpstr>
      <vt:lpstr>สาระการเรียนรู้</vt:lpstr>
      <vt:lpstr>จุดประสงค์การเรียนรู้</vt:lpstr>
      <vt:lpstr>1. หลักทั่วไปของระบบบัญชีต้นทุนช่วงการผลิต และลักษณะของกิจการที่ใช้ระบบบัญชีต้นทุนช่วงการผลิต</vt:lpstr>
      <vt:lpstr>1. หลักทั่วไปของระบบบัญชีต้นทุนช่วงการผลิต และลักษณะของกิจการที่ใช้ระบบบัญชีต้นทุนช่วงการผลิต</vt:lpstr>
      <vt:lpstr>2. วิธีการของระบบบัญชีต้นทุนช่วงการผลิตและลักษณะการผลิตตามวิธีต้นทุนช่วงการผลิต</vt:lpstr>
      <vt:lpstr>2. วิธีการของระบบบัญชีต้นทุนช่วงการผลิตและลักษณะการผลิตตามวิธีต้นทุนช่วงการผลิต (ต่อ)</vt:lpstr>
      <vt:lpstr>ลักษณะการผลิตตามวิธีการบัญชีต้นทุนช่วงการผลิต</vt:lpstr>
      <vt:lpstr>ลักษณะการผลิตตามวิธีการบัญชีต้นทุนช่วงการผลิต-1.การผลิตแบบเรียงลำดับ</vt:lpstr>
      <vt:lpstr>ลักษณะการผลิตตามวิธีการบัญชีต้นทุนช่วงการผลิต-1.การผลิตแบบเรียงลำดับ</vt:lpstr>
      <vt:lpstr>ลักษณะการผลิตตามวิธีการบัญชีต้นทุนช่วงการผลิต-2.  การผลิตแบบเชื่อมขนาน</vt:lpstr>
      <vt:lpstr>ลักษณะการผลิตตามวิธีการบัญชีต้นทุนช่วงการผลิต-2.  การผลิตแบบเชื่อมขนาน</vt:lpstr>
      <vt:lpstr>ลักษณะการผลิตตามวิธีการบัญชีต้นทุนช่วงการผลิต- 3.  การผลิตแบบคัดเลือกหรือแบบเลือกสรร</vt:lpstr>
      <vt:lpstr>การผลิตแบบคัดเลือกหรือแบบเลือกสรร</vt:lpstr>
      <vt:lpstr>วงจรบัญชีต้นทุนช่วงการผลิต</vt:lpstr>
      <vt:lpstr>วงจรบัญชีต้นทุนช่วงการผลิต-1. .  การจัดหา :  จัดหาวัตถุดิบ   จัดหาคนทำงาน  และค่าใช้จ่ายในการผลิต  มีการบันทึกบัญชี  ดังนี้</vt:lpstr>
      <vt:lpstr>วงจรบัญชีต้นทุนช่วงการผลิต-2 .  การผลิต จะบันทึกต้นทุนในแผนกที่ 1  สะสมไปเรื่อยๆ จนผลิตเสร็จเป็นสินค้าสำเร็จรูป   มีการบันทึกบัญชี  ดังนี้</vt:lpstr>
      <vt:lpstr>วงจรบัญชีต้นทุนช่วงการผลิต-2 .  การผลิต จะบันทึกต้นทุนในแผนกที่ 1  สะสมไปเรื่อยๆ จนผลิตเสร็จเป็นสินค้าสำเร็จรูป   มีการบันทึกบัญชี  ดังนี้ (ต่อ)</vt:lpstr>
      <vt:lpstr>วงจรบัญชีต้นทุนช่วงการผลิต-3 .  การเก็บสินค้า ที่ผลิตสำเร็จ  มีการบันทึกบัญชี  ดังนี้ </vt:lpstr>
      <vt:lpstr>วงจรบัญชีต้นทุนช่วงการผลิต-4 .  การจำหน่ายสินค้าสำเร็จรูป  มีการบันทึกบัญชี  ดังนี้ </vt:lpstr>
      <vt:lpstr>การเปรียบเทียบระบบบัญชีต้นทุนช่วงการผลิตกับระบบบัญชีต้นทุนงานสั่งทำ</vt:lpstr>
      <vt:lpstr>การทำรายงานต้นทุนการผลิต</vt:lpstr>
      <vt:lpstr>การทำรายงานต้นทุนการผลิต</vt:lpstr>
      <vt:lpstr>การทำรายงานต้นทุนการผลิต-1. วิธีถัวเฉลี่ยถ่วงน้ำหนัก</vt:lpstr>
      <vt:lpstr>การทำรายงานต้นทุนการผลิต-1. วิธีถัวเฉลี่ยถ่วงน้ำหนัก</vt:lpstr>
      <vt:lpstr>การทำรายงานต้นทุนการผลิต-1. วิธีถัวเฉลี่ยถ่วงน้ำหนัก</vt:lpstr>
      <vt:lpstr>การทำรายงานต้นทุนการผลิต-1. วิธีถัวเฉลี่ยถ่วงน้ำหนัก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1</dc:title>
  <dc:creator>LAB 1</dc:creator>
  <cp:lastModifiedBy>LAB 1</cp:lastModifiedBy>
  <cp:revision>23</cp:revision>
  <cp:lastPrinted>2021-12-13T02:18:56Z</cp:lastPrinted>
  <dcterms:created xsi:type="dcterms:W3CDTF">2021-11-01T01:45:20Z</dcterms:created>
  <dcterms:modified xsi:type="dcterms:W3CDTF">2021-12-13T02:19:15Z</dcterms:modified>
</cp:coreProperties>
</file>