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58" r:id="rId8"/>
    <p:sldId id="264" r:id="rId9"/>
    <p:sldId id="266" r:id="rId10"/>
    <p:sldId id="261" r:id="rId11"/>
    <p:sldId id="267" r:id="rId12"/>
    <p:sldId id="265" r:id="rId13"/>
    <p:sldId id="269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3" r:id="rId37"/>
    <p:sldId id="270" r:id="rId38"/>
    <p:sldId id="294" r:id="rId39"/>
    <p:sldId id="295" r:id="rId40"/>
    <p:sldId id="296" r:id="rId41"/>
    <p:sldId id="302" r:id="rId42"/>
    <p:sldId id="297" r:id="rId43"/>
    <p:sldId id="298" r:id="rId44"/>
    <p:sldId id="299" r:id="rId45"/>
    <p:sldId id="303" r:id="rId46"/>
    <p:sldId id="304" r:id="rId47"/>
    <p:sldId id="300" r:id="rId48"/>
    <p:sldId id="301" r:id="rId49"/>
    <p:sldId id="292" r:id="rId50"/>
    <p:sldId id="306" r:id="rId51"/>
    <p:sldId id="307" r:id="rId52"/>
    <p:sldId id="305" r:id="rId53"/>
    <p:sldId id="309" r:id="rId54"/>
    <p:sldId id="308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8D3734A-B39C-4622-B738-DF66C82BE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43FF83C-7915-4242-8C08-6C4451486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9D297A6-7E97-48F7-8154-C1739F24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E915-D8F1-4833-8AC0-C7967BD03635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20F7B53-7A65-4D43-A09D-BE839ABE4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1B3C367-B9E7-41C9-8CA2-3B44A6BD0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498-57E3-45E1-BB26-033B0299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3042A6-4F83-4267-B3FA-8319B633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8CDDE2E-37D1-493F-AADD-6AA3E88EB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3B816B4-05CB-430D-B8D6-BFBE4DC24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E915-D8F1-4833-8AC0-C7967BD03635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7173C30-5EB9-456A-8AE2-7132CAC7F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EBF0A11-768D-4423-B8DC-0F35915C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498-57E3-45E1-BB26-033B0299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0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E16ACC24-40FE-4A69-BA41-8A2077453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ACA0EE73-44E3-461C-844D-3A349B7A1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B68B41C-D07F-4905-B014-F416B65A5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E915-D8F1-4833-8AC0-C7967BD03635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ECD6194-400B-4DEF-9753-60149C27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F1171C9-D313-42E0-8FD5-7495A0C45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498-57E3-45E1-BB26-033B0299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5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9519ABD-B5E5-473B-BE97-2F74EF75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7E9AECF-EAEC-4A49-A403-70348B119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1E3BEF9-1E7C-45FA-80B8-67471E61B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E915-D8F1-4833-8AC0-C7967BD03635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87F089E-3F85-4A10-9230-D8F6ADA03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D3EE4F7-7C74-4088-ABF4-58080DB80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498-57E3-45E1-BB26-033B0299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2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13FFCEC-4F25-474C-AE73-6A73EDE2B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9B618C2-A076-46FD-BE7A-410FC7003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119C72A-E3CD-436A-841E-9463C42D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E915-D8F1-4833-8AC0-C7967BD03635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420739D-92B9-4593-BAE3-92732C7C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EA6F1A6-5406-4C8F-84FE-1E0826393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498-57E3-45E1-BB26-033B0299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2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84F656A-0846-4989-9AFC-E02119B07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5FDE75F-A26B-4781-9259-D25A71C22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1C5DF1BD-F557-46E3-BFA6-0153029DB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CA9FDA6-0C68-4CB2-A972-D5FF9781B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E915-D8F1-4833-8AC0-C7967BD03635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71E9300-410F-4387-B044-F828596A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742568B-5EF5-45A4-9A2B-54AD9771E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498-57E3-45E1-BB26-033B0299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3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6FA9923-F8D7-4753-9EBD-AC1BA36DE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FC9B865-B637-4A18-95A5-353431576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952FDF9-C302-4D20-A2B5-A36CED349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8EFA025C-DD13-427D-80D4-86FA10145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CB243845-E056-45AB-8283-47D89C587C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78BACBC3-E9C4-4960-8B53-3D93A3CC9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E915-D8F1-4833-8AC0-C7967BD03635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6972B912-1FC9-4228-B650-CC3106DA3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93D57DDC-42DD-4AA7-B1DA-5D802248D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498-57E3-45E1-BB26-033B0299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3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FD31E0F-A5AA-494F-B886-5B548397B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C6004C0B-17A6-45B9-B904-2146A8C55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E915-D8F1-4833-8AC0-C7967BD03635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C9D88F91-856F-4B1F-8B56-E96283CF3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74910328-B6A0-44E3-B8D0-221404665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498-57E3-45E1-BB26-033B0299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27453ED4-7C96-4B98-9E4E-52070C7FE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E915-D8F1-4833-8AC0-C7967BD03635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831DB847-16AC-4ECA-B047-50859AAE4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30B41D1-AA2E-4C7F-8C8B-305A9541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498-57E3-45E1-BB26-033B0299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0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27959B3-B2E0-4423-B2D7-27250B3F4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7E6A7DE-DDFC-46D4-A1D6-3BD5E6AAD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FB3673F-2FEF-4DFF-A1DA-289EC8602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9E35C4F-002F-473B-9A84-86F57314C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E915-D8F1-4833-8AC0-C7967BD03635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A5D448A-B7F2-4EAF-9780-98BEADF22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964975D-28D2-441A-B931-5903B805F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498-57E3-45E1-BB26-033B0299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1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9287F7B-1C1A-4A7C-ADEA-C639808EE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8921402C-9057-40CD-8924-58DC1D7DA6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BFD5038-615D-43CB-98E6-411381482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391439FA-5F8C-4D9A-ABD2-B55BA3F26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E915-D8F1-4833-8AC0-C7967BD03635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5C64F00-A596-4351-A2A0-49F05DB8F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79EE650-C53A-4858-A445-22DEE18A9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498-57E3-45E1-BB26-033B0299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9FCE72DE-9871-418A-9E1B-9BB095494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188A73F-8805-4173-8655-357995C0F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EACA4FD-C8E9-455F-871E-A8CE9A3BB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9E915-D8F1-4833-8AC0-C7967BD03635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C03F1BD-FEB0-4C20-8261-7CE25ADF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EEACE8A-09B9-45B6-AF72-939022849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6498-57E3-45E1-BB26-033B0299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7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094493F-01E1-4302-AB04-A177561DB6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หน่วยที่ 1</a:t>
            </a:r>
            <a:endParaRPr lang="en-US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6B28C78-B07C-4011-A9B1-67980CD575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6000" b="1" dirty="0"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ความรู้เกี่ยวกับภาษีเงินได้นิติบุคคล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93310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1.2 นิติบุคคลที่ได้รับยกเว้นไม่ต้องเสียภาษี  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1220450" cy="5045075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นิติบุคคลที่ได้รับยกเว้นไม่ต้องเสียภาษี  เฉพาะที่ตั้งขึ้นตามกฎหมายไทย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5)  สหกรณ์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6)  สภากาชาดไทย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7)  วัดวาอาราม ทุกศาสนา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th-TH" sz="40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th-TH" sz="4000" b="1" dirty="0"/>
          </a:p>
          <a:p>
            <a:pPr marL="742950" marR="0" indent="-742950">
              <a:spcBef>
                <a:spcPts val="0"/>
              </a:spcBef>
              <a:spcAft>
                <a:spcPts val="0"/>
              </a:spcAft>
              <a:buAutoNum type="arabicParenR" startAt="2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6748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1.2 นิติบุคคลที่ได้รับยกเว้นไม่ต้องเสียภาษี  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1220450" cy="5045075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นิติบุคคลที่ได้รับยกเว้นไม่ต้องเสียภาษี  ที่ตั้งขึ้นตามกฎหมายต่างๆ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1)  นิติบุคคล ตามข้อผูกพันว่าด้วยความร่วมมือทางเศรษฐกิจหรือทางเทคนิคระหว่างรัฐบาลไทยกับรัฐบาลต่างประเทศ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2)  บริษัทจำกัดที่ได้รับการยกเว้นภาษีฯ ตามกฎหมายส่งเสริมการลงทุน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3)  นิติบุคคลที่ตั้งขึ้นตามกฎหมายไทยหรือกฎหมายต่างประเทศที่รับยกเว้นตาม พ.ร.บ.ภาษีเงินได้ปิโตรเลียม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4)  นิติบุคคลที่อยู่ในประเทศที่มีอนุสัญญาว่าด้วยการยกเว้นภาษีซ้อน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5)  มูลนิธิหรือสมาคมที่รัฐมนตรีว่าการกระทรวงการคลังประกาศกำหนดให้เป็นองค์การหรือสถานสาธารณกุศล   </a:t>
            </a:r>
          </a:p>
          <a:p>
            <a:pPr marL="742950" marR="0" indent="-742950">
              <a:spcBef>
                <a:spcPts val="0"/>
              </a:spcBef>
              <a:spcAft>
                <a:spcPts val="0"/>
              </a:spcAft>
              <a:buAutoNum type="arabicParenR" startAt="2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7748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1.3 ฐานภาษีของภาษีเงินได้นิติบุคคล  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" y="1447800"/>
            <a:ext cx="11713210" cy="5045075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การคำนวณ</a:t>
            </a:r>
            <a:r>
              <a:rPr lang="th-TH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ภาษีเงินได้นิติบุคคล  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= </a:t>
            </a:r>
            <a:r>
              <a:rPr lang="th-TH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เงินได้ที่ใช้เป็นฐาน คูณ อัตราภาษีที่กำหนด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ฐานภาษีเงินได้นิติบุคคล  ได้แก่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	1) กำไรสุทธิ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	2) ยอดรายได้ก่อนหักรายจ่าย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	3) เงินได้ที่จ่ายจากหรือในประเทศไทย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	4) การจำหน่ายเงินกำไรออกไปจากประเทศไทย</a:t>
            </a:r>
          </a:p>
        </p:txBody>
      </p:sp>
    </p:spTree>
    <p:extLst>
      <p:ext uri="{BB962C8B-B14F-4D97-AF65-F5344CB8AC3E}">
        <p14:creationId xmlns:p14="http://schemas.microsoft.com/office/powerpoint/2010/main" val="120003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1.3 ฐานภาษีของภาษีเงินได้นิติบุคคล  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447800"/>
            <a:ext cx="11855450" cy="5045075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วิธีเสียภาษีเงินได้นิติบุคคล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	1)  วิธีประเมินตนเอง  ได้แก่ วิธีเสียจากกำไรสุทธิ ตาม ม.65  วิธีเสียจากรายได้ก่อนหักรายจ่าย ตาม ม.67  และวิธีเสียจากการจำหน่ายเงินกำไรไปต่างประเทศ ตาม ม.70 ทวิ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	2)  วิธีหักภาษี ณ ที่จ่าย ได้แก่ การจ่ายเงินได้ของรัฐบาล  หน่วยงานของรัฐ กรณีจ่ายเงินค่าของอสังหาริมทรัพย์ให้นิติบุคคล  หรือกรณีการจ่ายเงินได้พึงประเมินตาม ม. 40(2-6) ให้แก่นิติบุคคลที่ตั้งตามกฎหมายต่างประเทศและมิได้ประกอบกิจการในประเทศไทย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	3) วิธีประเมินโดยเจ้าพนักงานประเมิน กรณีตามความจำเป็นและสมควร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7229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1.4 ภาษีเงินได้นิติบุคคลคำนวณจากกำไรสุทธิ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1220450" cy="5045075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/>
              <a:t>*</a:t>
            </a:r>
            <a:r>
              <a:rPr lang="th-TH" sz="4000" b="1" dirty="0"/>
              <a:t> ผู้มีหน้าที่เสียภาษีเงินได้จากกำไรสุทธิ</a:t>
            </a:r>
            <a:endParaRPr lang="en-US" sz="4000" b="1" dirty="0"/>
          </a:p>
          <a:p>
            <a:pPr marL="742950" marR="0" indent="-74295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th-TH" sz="4000" b="1" dirty="0"/>
              <a:t>นิติบุคคลที่ตั้งขึ้นตามกฎหมายไทย </a:t>
            </a:r>
          </a:p>
          <a:p>
            <a:pPr marL="742950" marR="0" indent="-74295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th-TH" sz="4000" b="1" dirty="0"/>
              <a:t>นิติบุคคลที่ตั้งขึ้นตามกฎหมายต่างประเทศ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     ก. ที่กระทำกิจการในที่อื่นๆ รวมทั้งในประเทศไทย ต้องนำกำไรสุทธิเฉพาะที่ได้จากการกระทำกิจการในประเทศไทยมาเสียภาษีฯ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     ข. มีลูกจ้างหรือผู้ทำการแทน หรือผู้ทำการติดต่อ  ที่เป็นเหตุให้ได้รับเงินได้หรือผลกำไรจากการประกอบการในประเทศไทย</a:t>
            </a:r>
          </a:p>
          <a:p>
            <a:pPr marL="742950" marR="0" indent="-742950">
              <a:spcBef>
                <a:spcPts val="0"/>
              </a:spcBef>
              <a:spcAft>
                <a:spcPts val="0"/>
              </a:spcAft>
              <a:buAutoNum type="arabicParenR" startAt="3"/>
            </a:pPr>
            <a:r>
              <a:rPr lang="th-TH" sz="4000" b="1" dirty="0"/>
              <a:t>กิจการที่ทำการค้าหรือหากำไรโดยรัฐบาลต่างประเทศ</a:t>
            </a:r>
          </a:p>
          <a:p>
            <a:pPr marL="742950" marR="0" indent="-742950">
              <a:spcBef>
                <a:spcPts val="0"/>
              </a:spcBef>
              <a:spcAft>
                <a:spcPts val="0"/>
              </a:spcAft>
              <a:buAutoNum type="arabicParenR" startAt="3"/>
            </a:pPr>
            <a:r>
              <a:rPr lang="th-TH" sz="4000" b="1" dirty="0"/>
              <a:t>กิจการร่วมค้า</a:t>
            </a: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705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1.4 ภาษีเงินได้นิติบุคคลคำนวณจากกำไรสุทธิ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1220450" cy="5045075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**รอบระยะเวลาบัญชี  ผู้มีหน้าที่เสียภาษีจากกำไรสุทธิต้องคำนวณกำไรสุทธิจากรายได้ในรอบระยะเวลาบัญชีหักรายจ่าย ตามเงื่อนไขที่กำหนดดังนี้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รอบระยะเวลาบัญชีทั่วไป  กำหนดให้มี  12 เดือน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รอบกระยะเวลาบัญชี น้อยกว่า 12 เดือน ในกรณี</a:t>
            </a:r>
          </a:p>
          <a:p>
            <a:pPr marL="742950" marR="0" indent="-74295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th-TH" sz="4000" b="1" dirty="0"/>
              <a:t>นิติบุคคล</a:t>
            </a:r>
            <a:r>
              <a:rPr lang="th-TH" sz="4000" b="1" dirty="0">
                <a:solidFill>
                  <a:srgbClr val="7030A0"/>
                </a:solidFill>
              </a:rPr>
              <a:t>ตั้งใหม่</a:t>
            </a:r>
          </a:p>
          <a:p>
            <a:pPr marL="742950" marR="0" indent="-74295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th-TH" sz="4000" b="1" dirty="0"/>
              <a:t>นิติบุคคล</a:t>
            </a:r>
            <a:r>
              <a:rPr lang="th-TH" sz="4000" b="1" dirty="0">
                <a:solidFill>
                  <a:srgbClr val="0070C0"/>
                </a:solidFill>
              </a:rPr>
              <a:t>ขอเปลี่ยน</a:t>
            </a:r>
            <a:r>
              <a:rPr lang="th-TH" sz="4000" b="1" dirty="0"/>
              <a:t>ระยะเวลาบัญชี</a:t>
            </a:r>
          </a:p>
          <a:p>
            <a:pPr marL="742950" marR="0" indent="-74295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th-TH" sz="4000" b="1" dirty="0"/>
              <a:t>นิติบุคคล</a:t>
            </a:r>
            <a:r>
              <a:rPr lang="th-TH" sz="4000" b="1" dirty="0">
                <a:solidFill>
                  <a:srgbClr val="FF0000"/>
                </a:solidFill>
              </a:rPr>
              <a:t>เลิกกิจการ</a:t>
            </a:r>
          </a:p>
          <a:p>
            <a:pPr marL="742950" marR="0" indent="-74295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th-TH" sz="4000" b="1" dirty="0"/>
              <a:t>นิติบุคคล </a:t>
            </a:r>
            <a:r>
              <a:rPr lang="th-TH" sz="4000" b="1" dirty="0">
                <a:solidFill>
                  <a:srgbClr val="00B050"/>
                </a:solidFill>
              </a:rPr>
              <a:t>ควบเข้ากัน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5358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1.4 ภาษีเงินได้นิติบุคคลคำนวณจากกำไรสุทธิ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1220450" cy="5045075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รอบระยะเวลาบัญชี มากกว่า  12 เดือน  ในกรณี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	นิติบุคคลเลิกกิจการ  และผู้ชำระบัญชีและผู้จัดการไม่สามารถยื่นรายการเสียภาษีได้ภายใน 150 วันนับแต่วันสุดท้ายของรอบระยะเวลาบัญชีปกติ  แล้วได้ยื่นคำร้องต่ออธิบดีภายใน 30 วันนับแต่วันที่เจ้าพนักงานรับจดทะเบียนเลิก  อธิบดีกรมสรรพากรอาจพิจารณาอนุมัติให้ขยายรอบระยะเวลาบัญชีออกเกิน 12 เดือนได้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3200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1.4 ภาษีเงินได้นิติบุคคลคำนวณจากกำไรสุทธิ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1220450" cy="5045075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*** กำไรสุทธิเพื่อเสียภาษีเงินได้นิติบุคคล  คำนวณจากรายได้ของกิจการในรอบระยะเวลาบัญชี หักรายจ่ายตาม ม.65 ทวิและ ม.65 ตรี โดยรายได้และรายจ่ายใช้ “เกณฑ์สิทธิ์”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solidFill>
                  <a:srgbClr val="00B050"/>
                </a:solidFill>
              </a:rPr>
              <a:t>**** </a:t>
            </a:r>
            <a:r>
              <a:rPr lang="th-TH" sz="4000" b="1" dirty="0"/>
              <a:t>เงื่อนไขการคำนวณกำไรสุทธิ</a:t>
            </a:r>
            <a:r>
              <a:rPr lang="th-TH" sz="4000" b="1" dirty="0">
                <a:solidFill>
                  <a:srgbClr val="FF0000"/>
                </a:solidFill>
              </a:rPr>
              <a:t>ตาม ม. 65 ทวิ </a:t>
            </a:r>
            <a:r>
              <a:rPr lang="th-TH" sz="4000" b="1" dirty="0"/>
              <a:t>มีดังนี้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u="sng" dirty="0"/>
              <a:t>ข้อ 1</a:t>
            </a:r>
            <a:r>
              <a:rPr lang="th-TH" sz="4000" b="1" dirty="0"/>
              <a:t>  การหักค่าสึก</a:t>
            </a:r>
            <a:r>
              <a:rPr lang="th-TH" sz="4000" b="1" dirty="0" err="1"/>
              <a:t>หรอ</a:t>
            </a:r>
            <a:r>
              <a:rPr lang="th-TH" sz="4000" b="1" dirty="0"/>
              <a:t>หรือค่าเสื่อมราคาต้องไม่เกินอัตราร้อยละของมูลค่าต้นทุนตามประเภทของสินทรัพย์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u="sng" dirty="0"/>
              <a:t>ข้อ 2</a:t>
            </a:r>
            <a:r>
              <a:rPr lang="th-TH" sz="4000" b="1" dirty="0"/>
              <a:t> การหักค่าสึก</a:t>
            </a:r>
            <a:r>
              <a:rPr lang="th-TH" sz="4000" b="1" dirty="0" err="1"/>
              <a:t>หรอ</a:t>
            </a:r>
            <a:r>
              <a:rPr lang="th-TH" sz="4000" b="1" dirty="0"/>
              <a:t>หรือค่าเสื่อมราคา หากใช้อัตราหรือวิธีใดก็ให้ใช้วิธีนั้นตลอดไป  จะเปลี่ยนแปลงได้เมื่อได้รับอนุมัติจากอธิบดีฯ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u="sng" dirty="0"/>
              <a:t>ข้อ 3</a:t>
            </a:r>
            <a:r>
              <a:rPr lang="th-TH" sz="4000" b="1" dirty="0"/>
              <a:t> การหักค่าสึก</a:t>
            </a:r>
            <a:r>
              <a:rPr lang="th-TH" sz="4000" b="1" dirty="0" err="1"/>
              <a:t>หรอ</a:t>
            </a:r>
            <a:r>
              <a:rPr lang="th-TH" sz="4000" b="1" dirty="0"/>
              <a:t>หรือค่าเสื่อมราคา ให้คิดตามที่ได้มาใช้งาน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6172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1.4 ภาษีเงินได้นิติบุคคลคำนวณจากกำไรสุทธิ ตาม ม. 65 ทวิ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906760" cy="4802187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u="sng" dirty="0"/>
              <a:t>ข้อ 4</a:t>
            </a:r>
            <a:r>
              <a:rPr lang="th-TH" sz="4000" b="1" dirty="0"/>
              <a:t>  ทรัพย์สิน ที่เป็นรถยนต์โดยสารมีที่นั่งไม่เกิน 10 คน หรือรถยนต์นั่ง ให้หักค่าสึก</a:t>
            </a:r>
            <a:r>
              <a:rPr lang="th-TH" sz="4000" b="1" dirty="0" err="1"/>
              <a:t>หรอ</a:t>
            </a:r>
            <a:r>
              <a:rPr lang="th-TH" sz="4000" b="1" dirty="0"/>
              <a:t>หรือค่าเสื่อมราคาจากมูลค่าเฉพาะส่วนที่ไม่เกิน 1 ล้านบาท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u="sng" dirty="0"/>
              <a:t>ข้อ 5</a:t>
            </a:r>
            <a:r>
              <a:rPr lang="th-TH" sz="4000" b="1" dirty="0"/>
              <a:t> การหักค่าสึก</a:t>
            </a:r>
            <a:r>
              <a:rPr lang="th-TH" sz="4000" b="1" dirty="0" err="1"/>
              <a:t>หรอ</a:t>
            </a:r>
            <a:r>
              <a:rPr lang="th-TH" sz="4000" b="1" dirty="0"/>
              <a:t>หรือค่าเสื่อมราคา  จะหักหมดมูลค่าต้นทุนของทรัพย์สินนั้นไม่ได้ ต้องเหลือไว้อย่างน้อย 1 บาท เว้นแต่รถยนต์ที่เกิน 1 ล้านให้เหลือไว้เท่ากับมูลค่าที่เกิน 1 ล้านบาท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u="sng" dirty="0"/>
              <a:t>ข้อ 6</a:t>
            </a:r>
            <a:r>
              <a:rPr lang="th-TH" sz="4000" b="1" dirty="0"/>
              <a:t>  ทรัพย์สินที่เช่าซื้อหรือซื้อผ่อน หักค่าสึก</a:t>
            </a:r>
            <a:r>
              <a:rPr lang="th-TH" sz="4000" b="1" dirty="0" err="1"/>
              <a:t>หรอ</a:t>
            </a:r>
            <a:r>
              <a:rPr lang="th-TH" sz="4000" b="1" dirty="0"/>
              <a:t>หรือค่าเสื่อมราคาตามราคาในสัญญาเช่าซื้อ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6375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1.4 ภาษีเงินได้นิติบุคคลคำนวณจากกำไรสุทธิ ตาม ม. 65 ทวิ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906760" cy="5045075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u="sng" dirty="0"/>
              <a:t>ข้อ 7</a:t>
            </a:r>
            <a:r>
              <a:rPr lang="th-TH" sz="4000" b="1" dirty="0"/>
              <a:t> การหักค่าสึก</a:t>
            </a:r>
            <a:r>
              <a:rPr lang="th-TH" sz="4000" b="1" dirty="0" err="1"/>
              <a:t>หรอ</a:t>
            </a:r>
            <a:r>
              <a:rPr lang="th-TH" sz="4000" b="1" dirty="0"/>
              <a:t>หรือค่าเสื่อมราคาเครื่องจักรและอุปกรณ์ ที่ใช้สำหรับการวิจัยและพัฒนา ให้หักค่าเสื่อมราคาในวันที่ได้มาในอัตราร้อยละ 40 ของมูลค่าต้นทุน  สำหรับมูลค่าต้นทุนส่วนที่เหลือให้หักตามเงื่อนไขและอัตราที่กำหนดไว้ในตารางข้อ 1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u="sng" dirty="0"/>
              <a:t>ข้อ 8</a:t>
            </a:r>
            <a:r>
              <a:rPr lang="th-TH" sz="4000" b="1" dirty="0"/>
              <a:t> การหักค่าสึก</a:t>
            </a:r>
            <a:r>
              <a:rPr lang="th-TH" sz="4000" b="1" dirty="0" err="1"/>
              <a:t>หรอ</a:t>
            </a:r>
            <a:r>
              <a:rPr lang="th-TH" sz="4000" b="1" dirty="0"/>
              <a:t>หรือค่าเสื่อมราคาเครื่องบันทึกการเก็บเงิน  อาจเลือกหักในอัตราร้อยละ 100 หรือเลือกหักอัตราร้อยละ 40 ของมูลค่าต้นทุน  สำหรับมูลค่าต้นทุนส่วนที่เหลือให้หักตามเงื่อนไขและอัตราที่กำหนดในข้อ 1 ก็ได้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2324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สาระการเรียนรู้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1220450" cy="5045075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1.1 ผู้มีหน้าที่เสียภาษีเงินได้นิติบุคคล    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1.2 นิติบุคคลที่ได้รับยกเว้นไม่ต้องเสียภาษี  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1.3 ฐานภาษีของภาษีเงินได้นิติบุคคล  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1.4 ภาษีเงินได้นิติบุคคลคำนวณจากกำไรสุทธิ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1.5 ภาษีเงินได้นิติบุคคลคำนวณจากยอดรายได้ก่อนหักรายจ่าย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1.6 ภาษีเงินได้นิติบุคคลสำหรับเงินได้ที่จ่ายจากหรือในประเทศไทย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1.7 ภาษีเงินได้นิติบุคคลสำหรับการจำหน่ายกำไรไปนอกประเทศ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sz="4400" dirty="0"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1.8 สถานที่ยื่นแบบแสดงรายการภาษี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9361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1.4 ภาษีเงินได้นิติบุคคลคำนวณจากกำไรสุทธิ ตาม ม. 65 ทวิ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2925"/>
            <a:ext cx="10906760" cy="5045075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u="sng" dirty="0"/>
              <a:t>ข้อ 9</a:t>
            </a:r>
            <a:r>
              <a:rPr lang="th-TH" sz="4000" b="1" dirty="0"/>
              <a:t> การหักค่าสึก</a:t>
            </a:r>
            <a:r>
              <a:rPr lang="th-TH" sz="4000" b="1" dirty="0" err="1"/>
              <a:t>หรอ</a:t>
            </a:r>
            <a:r>
              <a:rPr lang="th-TH" sz="4000" b="1" dirty="0"/>
              <a:t>หรือค่าเสื่อมราคา อาคารถาวร ที่เป็นสำนักงาน ให้หักฯ ตั้งแต่วันที่ได้มาในอัตราร้อยละ 25 ของมูลค่าต้นทุน  สำหรับมูลค่าต้นทุนที่เหลือให้หักตามเงื่อนไขและอัตราตามตารางข้อ 1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การโอนทรัพย์สิน โดยไม่มีค่าตอบแทน การให้บริการหรือให้กู้ยืมเงินโดยไม่มีค่าตอบแทน หรือคิดค่าบริการหรือค่าตอบแทนหรือดอกเบี้ยต่ำกว่าราคาตลาดโดยไม่มีเหตุอันสมควร  เจ้าพนักงานประเมินมีอำนาจประเมินตามราคาตลาดในวันที่เกิดเหตุการณ์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การตีราคาสินค้าคงเหลือ ให้คำนวณราคาทุนหรือราคาตลาดแล้วแต่อย่างใดจะต่ำกว่า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9322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1.4 ภาษีเงินได้นิติบุคคลคำนวณจากกำไรสุทธิ ตาม ม. 65 ทวิ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674246" cy="4802187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หลักเกณฑ์  วิธีการและเงื่อนไขการจำหน่ายหนี้สูญจากบัญชีลูกหนี้ มีดังนี้</a:t>
            </a:r>
            <a:endParaRPr lang="en-US" sz="40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/>
              <a:t> </a:t>
            </a:r>
            <a:r>
              <a:rPr lang="th-TH" sz="4000" b="1" dirty="0"/>
              <a:t> 1)  ต้องเป็นหนี้จากการประกอบกิจการ  ไม่ใช่หนี้ที่เป็นหุ้นส่วนหรือกรรมการ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2) เป็นหนี้ที่ยังไม่ขาดอายุความ  มีหลักฐานชัดเจนฟ้องได้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313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1.4 ภาษีเงินได้นิติบุคคลคำนวณจากกำไรสุทธิ ตาม ม. 65 ทวิ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674246" cy="4802187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หลักเกณฑ์  วิธีการและเงื่อนไขการจำหน่ายหนี้สูญจากบัญชีลูกหนี้</a:t>
            </a:r>
            <a:endParaRPr lang="en-US" sz="40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แต่ละรายมีจำนวนเกิน 500,000 บาทขึ้นไป  ต้อง</a:t>
            </a:r>
            <a:endParaRPr lang="en-US" sz="40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/>
              <a:t> </a:t>
            </a:r>
            <a:r>
              <a:rPr lang="th-TH" sz="4000" b="1" dirty="0"/>
              <a:t> 1)  มีการติดตามทวงถามตามสมควรแล้ว  ลูกหนี้ถึงแก่ความตาย  เป็นคนสาบสูญ   ลูกหนี้เลิกกิจการ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2)  ได้ดำเนินการฟ้องลูกหนี้แล้ว ไม่มีหลักทรัพย์ หรือล้มละลาย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1940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1.4 ภาษีเงินได้นิติบุคคลคำนวณจากกำไรสุทธิ ตาม ม. 65 ทวิ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674246" cy="4802187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หลักเกณฑ์  การจำหน่ายหนี้สูญจากบัญชีลูกหนี้แต่ละรายมีจำนวนไม่เกิน 500,000 บาทขึ้นไป  ต้อง</a:t>
            </a:r>
            <a:endParaRPr lang="en-US" sz="40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/>
              <a:t> </a:t>
            </a:r>
            <a:r>
              <a:rPr lang="th-TH" sz="4000" b="1" dirty="0"/>
              <a:t> 1)  มีการติดตามทวงถามตามสมควรแล้ว  ลูกหนี้ถึงแก่ความตาย  เป็นคนสาบสูญ   ลูกหนี้เลิกกิจการ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2)  ได้ดำเนินการฟ้องลูกหนี้แล้ว ไม่มีหลักทรัพย์ หรือล้มละลาย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*การจำหน่ายหนี้สูญจากบัญชีลูกหนี้ของธนาคาร หรือบริษัทเงินทุนหลักทรัพย์ กรณีลูกหนี้แต่ละรายมีจำนวนไม่เกิน 200,000 บาท  ให้ดำเนินการตาม 1) หรือ 2)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4805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4010" cy="1325563"/>
          </a:xfrm>
        </p:spPr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5 เงื่อนไขการคำนวณจากกำไรสุทธิ ตาม ม. 65 ตรี (รายจ่ายต้องห้าม)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034010" cy="4802187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5.1 เงินสำรองต่างๆ นอกจาก </a:t>
            </a:r>
            <a:endParaRPr lang="en-US" sz="40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/>
              <a:t> </a:t>
            </a:r>
            <a:r>
              <a:rPr lang="th-TH" sz="4000" b="1" dirty="0"/>
              <a:t> 1)  </a:t>
            </a:r>
            <a:r>
              <a:rPr lang="th-TH" sz="4000" b="1" dirty="0">
                <a:solidFill>
                  <a:srgbClr val="FF0000"/>
                </a:solidFill>
              </a:rPr>
              <a:t>เงินสำรองจากเบี้ยประกันภัย  </a:t>
            </a:r>
            <a:r>
              <a:rPr lang="th-TH" sz="4000" b="1" dirty="0"/>
              <a:t>เพื่อสมทบทุนประกันชีวิตที่กันไว้ก่อนคำนวณกำไรเฉพาะส่วนทีไม่เกินร้อยละ 65 ของจำนวนเบี้ยประกันในรอบระยะเวลาบัญชี (ส่วนที่ไม่เกินถือเป็นรายจ่ายไม่ได้)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2) เงินกองทุน เว้นแต่กองทุนสำรองเลี้ยงชีพ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3) รายจ่ายอันมีลักษณะเป็นการส่วนตัว การให้โดยเสน่หา  เว้นแต่รายจ่ายเพื่อการกุศลสาธารณะ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8615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4010" cy="1325563"/>
          </a:xfrm>
        </p:spPr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5 เงื่อนไขการคำนวณจากกำไรสุทธิ ตาม ม. 65 ตรี (รายจ่ายต้องห้าม)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034010" cy="4802187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รายจ่ายเพื่อการกุศลสาธารณะ ให้หักได้ใน</a:t>
            </a:r>
            <a:r>
              <a:rPr lang="th-TH" sz="4000" b="1" dirty="0">
                <a:solidFill>
                  <a:srgbClr val="0070C0"/>
                </a:solidFill>
              </a:rPr>
              <a:t>ส่วนที่ไม่เกินร้อยละ 2 ของกำไรสุทธิ</a:t>
            </a:r>
            <a:r>
              <a:rPr lang="th-TH" sz="4000" b="1" dirty="0"/>
              <a:t>  และรายจ่ายเพื่อการศึกษาหรือการกีฬา </a:t>
            </a:r>
            <a:r>
              <a:rPr lang="th-TH" sz="4000" b="1" dirty="0">
                <a:solidFill>
                  <a:srgbClr val="0070C0"/>
                </a:solidFill>
              </a:rPr>
              <a:t>ให้หักได้อีกในส่วนที่ไม่เกินร้อยละ 2 ของกำไรสุทธิ</a:t>
            </a:r>
          </a:p>
          <a:p>
            <a:r>
              <a:rPr lang="th-TH" sz="4000" b="1" dirty="0"/>
              <a:t>รายจ่ายเพื่อการกุศลสาธารณะ และรายจ่ายเพื่อการศึกษาหรือการกีฬา  จะบริจาคเป็นเงินหรือทรัพย์สินก็ได้</a:t>
            </a:r>
          </a:p>
          <a:p>
            <a:r>
              <a:rPr lang="th-TH" sz="4000" b="1" dirty="0"/>
              <a:t>การหักรายจ่ายเพื่อการกุศล หักได้ร้อยละ 2  และรายจ่ายเพื่อการศึกษาและการกีฬาหักได้ร้อย 2  รวม 2 หมวดหักได้ร้อยละ 4 ของกำไรสุทธิ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3970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48" y="329784"/>
            <a:ext cx="11032761" cy="6163091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การคำนวณค่าการกุศลสาธารณะ และรายจ่ายเพื่อการศึกษา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ชื่อกิจการ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งบกำไรขาดทุน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สำหรับปีสิ้นสุด.........................................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รายได้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	รายได้จากการขาย						</a:t>
            </a:r>
            <a:r>
              <a:rPr lang="en-US" sz="4000" b="1" dirty="0"/>
              <a:t>xx</a:t>
            </a:r>
            <a:r>
              <a:rPr lang="th-TH" sz="4000" b="1" dirty="0"/>
              <a:t>	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ค่าใช้จ่าย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	ต้นทุนขาย</a:t>
            </a:r>
            <a:r>
              <a:rPr lang="en-US" sz="4000" b="1" dirty="0"/>
              <a:t>						xx</a:t>
            </a:r>
            <a:endParaRPr lang="th-TH" sz="40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	ค่าใช้จ่ายในการขาย</a:t>
            </a:r>
            <a:r>
              <a:rPr lang="en-US" sz="4000" b="1" dirty="0"/>
              <a:t>				xx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	ค่าใช้จ่ายในการบริหาร</a:t>
            </a:r>
            <a:r>
              <a:rPr lang="en-US" sz="4000" b="1" dirty="0"/>
              <a:t>				</a:t>
            </a:r>
            <a:r>
              <a:rPr lang="en-US" sz="4000" b="1" u="sng" dirty="0"/>
              <a:t>xx</a:t>
            </a:r>
            <a:r>
              <a:rPr lang="en-US" sz="4000" b="1" dirty="0"/>
              <a:t>		</a:t>
            </a:r>
            <a:r>
              <a:rPr lang="en-US" sz="4000" b="1" u="sng" dirty="0"/>
              <a:t>xx</a:t>
            </a:r>
            <a:endParaRPr lang="th-TH" sz="40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กำไรสุทธิก่อนหักภาษีเงินได้</a:t>
            </a:r>
            <a:r>
              <a:rPr lang="en-US" sz="4000" b="1" dirty="0"/>
              <a:t>						</a:t>
            </a:r>
            <a:r>
              <a:rPr lang="en-US" sz="4000" b="1" u="dbl" dirty="0"/>
              <a:t>xx</a:t>
            </a:r>
            <a:endParaRPr lang="th-TH" sz="4000" b="1" u="dbl" dirty="0"/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1065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4" y="164892"/>
            <a:ext cx="11512445" cy="6415790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การคำนวณค่าการกุศลสาธารณะ และรายจ่ายเพื่อการศึกษา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กรณีที่ 1  บริษัทชัยภูมิ จำกัด ได้จ่ายค่าการกุศลสาธารณะและค่าการศึกษาและการกีฬา รวมอยู่ในค่าใช้จ่ายในการดำเนินงาน  และบริษัทมีกำไรสุทธิก่อนหักภาษีเงินได้จำนวน  1,000,000 บาท  ซึ่งมีค่าการกุศลสาธารณะ  80,000 บาท และรายจ่ายเพื่อการศึกษาและการกีฬา  40,000 บาท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1) คำนวณหากำไรสุทธิก่อนหักค่าการกุศลสาธารณะและรายจ่ายเพื่อการศึกษาและการกีฬา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  กำไรสุทธิก่อนหักภาษีเงินได้			          1,000,000  </a:t>
            </a:r>
          </a:p>
          <a:p>
            <a:pPr marL="0" indent="0">
              <a:buNone/>
            </a:pPr>
            <a:r>
              <a:rPr lang="th-TH" sz="4000" b="1" dirty="0"/>
              <a:t>    บวก  ค่าการกุศลสาธารณะ                     80,000 </a:t>
            </a:r>
          </a:p>
          <a:p>
            <a:pPr marL="0" indent="0">
              <a:buNone/>
            </a:pPr>
            <a:r>
              <a:rPr lang="th-TH" sz="4000" b="1" dirty="0"/>
              <a:t>           รายจ่ายเพื่อการศึกษาและการกีฬา    </a:t>
            </a:r>
            <a:r>
              <a:rPr lang="th-TH" sz="4000" b="1" u="sng" dirty="0"/>
              <a:t>40,000</a:t>
            </a:r>
            <a:r>
              <a:rPr lang="th-TH" sz="4000" b="1" dirty="0"/>
              <a:t>     </a:t>
            </a:r>
            <a:r>
              <a:rPr lang="th-TH" sz="4000" b="1" u="sng" dirty="0"/>
              <a:t>  120,000</a:t>
            </a:r>
            <a:r>
              <a:rPr lang="th-TH" sz="4000" b="1" dirty="0"/>
              <a:t>  </a:t>
            </a:r>
          </a:p>
          <a:p>
            <a:pPr marL="0" indent="0">
              <a:buNone/>
            </a:pPr>
            <a:r>
              <a:rPr lang="th-TH" sz="4000" b="1" dirty="0"/>
              <a:t>กำไรสุทธิก่อนหักค่าการกุศลและการศึกษาและการกีฬา  </a:t>
            </a:r>
            <a:r>
              <a:rPr lang="th-TH" sz="4000" b="1" u="sng" dirty="0"/>
              <a:t>1,120,000</a:t>
            </a:r>
            <a:r>
              <a:rPr lang="th-TH" sz="4000" b="1" dirty="0"/>
              <a:t> 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4010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4" y="164892"/>
            <a:ext cx="11692328" cy="6415790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การคำนวณค่าการกุศลสาธารณะ และรายจ่ายเพื่อการศึกษา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2) คำนวณหาอัตราร้อยละ 2 ของกำไรสุทธิก่อนหักค่าการกุศลและฯ การกีฬา </a:t>
            </a:r>
          </a:p>
          <a:p>
            <a:pPr marL="0" indent="0">
              <a:buNone/>
            </a:pPr>
            <a:r>
              <a:rPr lang="th-TH" sz="4000" b="1" dirty="0"/>
              <a:t>กำไรสุทธิก่อนหักค่าการกุศลและการศึกษาและการกีฬา </a:t>
            </a:r>
          </a:p>
          <a:p>
            <a:pPr marL="0" indent="0">
              <a:buNone/>
            </a:pPr>
            <a:r>
              <a:rPr lang="th-TH" sz="4000" b="1" dirty="0"/>
              <a:t>                  </a:t>
            </a:r>
            <a:r>
              <a:rPr lang="en-US" sz="4000" b="1" dirty="0"/>
              <a:t>=</a:t>
            </a:r>
            <a:r>
              <a:rPr lang="th-TH" sz="4000" b="1" dirty="0"/>
              <a:t> 1,120,000 </a:t>
            </a:r>
            <a:r>
              <a:rPr lang="en-US" sz="4000" b="1" dirty="0"/>
              <a:t>x</a:t>
            </a:r>
            <a:r>
              <a:rPr lang="th-TH" sz="4000" b="1" dirty="0"/>
              <a:t> 2/104</a:t>
            </a:r>
            <a:r>
              <a:rPr lang="en-US" sz="4000" b="1" dirty="0"/>
              <a:t>	=  </a:t>
            </a:r>
            <a:r>
              <a:rPr lang="th-TH" sz="4000" b="1" dirty="0"/>
              <a:t>21,538.46</a:t>
            </a:r>
          </a:p>
          <a:p>
            <a:pPr marL="0" indent="0">
              <a:buNone/>
            </a:pPr>
            <a:r>
              <a:rPr lang="th-TH" sz="4000" b="1" dirty="0"/>
              <a:t>3) ปรับปรุงกำไรสุทธิ</a:t>
            </a:r>
          </a:p>
          <a:p>
            <a:pPr marL="0" indent="0">
              <a:buNone/>
            </a:pPr>
            <a:r>
              <a:rPr lang="th-TH" sz="4000" b="1" dirty="0"/>
              <a:t>กำไรสุทธิก่อนหักค่าการกุศลและการศึกษาและการกีฬา         1,120,000</a:t>
            </a:r>
          </a:p>
          <a:p>
            <a:pPr marL="0" indent="0">
              <a:buNone/>
            </a:pPr>
            <a:r>
              <a:rPr lang="th-TH" sz="4000" b="1" dirty="0"/>
              <a:t>บวก ค่าการกุศลสาธารณะ 				 21,538.46</a:t>
            </a:r>
          </a:p>
          <a:p>
            <a:pPr marL="0" indent="0">
              <a:buNone/>
            </a:pPr>
            <a:r>
              <a:rPr lang="th-TH" sz="4000" b="1" dirty="0"/>
              <a:t>       รายจ่ายเพื่อการศึกษา				 </a:t>
            </a:r>
            <a:r>
              <a:rPr lang="th-TH" sz="4000" b="1" u="sng" dirty="0"/>
              <a:t>21,538.46</a:t>
            </a:r>
            <a:r>
              <a:rPr lang="th-TH" sz="4000" b="1" dirty="0"/>
              <a:t>    </a:t>
            </a:r>
            <a:r>
              <a:rPr lang="th-TH" sz="4000" b="1" u="sng" dirty="0"/>
              <a:t>   43,076.92</a:t>
            </a:r>
          </a:p>
          <a:p>
            <a:pPr marL="0" indent="0">
              <a:buNone/>
            </a:pPr>
            <a:r>
              <a:rPr lang="th-TH" sz="4000" b="1" dirty="0"/>
              <a:t>กำไรสุทธิต้องนำไปคำนวณภาษีเงินได้นิติบุคคล			  </a:t>
            </a:r>
            <a:r>
              <a:rPr lang="th-TH" sz="4000" b="1" u="dbl" dirty="0"/>
              <a:t>1,076,923.08</a:t>
            </a:r>
          </a:p>
          <a:p>
            <a:pPr marL="0" indent="0">
              <a:buNone/>
            </a:pPr>
            <a:r>
              <a:rPr lang="th-TH" sz="4000" b="1" dirty="0"/>
              <a:t>										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9381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4" y="164892"/>
            <a:ext cx="11512445" cy="6415790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การคำนวณค่าการกุศลสาธารณะ และรายจ่ายเพื่อการศึกษา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กรณีที่ 2  บริษัทชัยภูมิ จำกัด ได้จ่ายค่าการกุศลสาธารณะและค่าการศึกษาและการกีฬา รวมอยู่ในค่าใช้จ่ายในการดำเนินงาน  และบริษัทมีกำไรสุทธิก่อนหักภาษีเงินได้จำนวน  1,000,000 บาท  ซึ่งมีค่าการกุศลสาธารณะ  80,000 บาท และรายจ่ายเพื่อการศึกษาและการกีฬา  20,000 บาท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1) คำนวณหากำไรสุทธิก่อนหักค่าการกุศลสาธารณะและรายจ่ายเพื่อการศึกษาและการกีฬา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  กำไรสุทธิก่อนหักภาษีเงินได้			          1,000,000  </a:t>
            </a:r>
          </a:p>
          <a:p>
            <a:pPr marL="0" indent="0">
              <a:buNone/>
            </a:pPr>
            <a:r>
              <a:rPr lang="th-TH" sz="4000" b="1" dirty="0"/>
              <a:t>    บวก  ค่าการกุศลสาธารณะ                     80,000 </a:t>
            </a:r>
          </a:p>
          <a:p>
            <a:pPr marL="0" indent="0">
              <a:buNone/>
            </a:pPr>
            <a:r>
              <a:rPr lang="th-TH" sz="4000" b="1" dirty="0"/>
              <a:t>           รายจ่ายเพื่อการศึกษาและการกีฬา    </a:t>
            </a:r>
            <a:r>
              <a:rPr lang="th-TH" sz="4000" b="1" u="sng" dirty="0"/>
              <a:t>20,000</a:t>
            </a:r>
            <a:r>
              <a:rPr lang="th-TH" sz="4000" b="1" dirty="0"/>
              <a:t>     </a:t>
            </a:r>
            <a:r>
              <a:rPr lang="th-TH" sz="4000" b="1" u="sng" dirty="0"/>
              <a:t>  100,000</a:t>
            </a:r>
            <a:r>
              <a:rPr lang="th-TH" sz="4000" b="1" dirty="0"/>
              <a:t>  </a:t>
            </a:r>
          </a:p>
          <a:p>
            <a:pPr marL="0" indent="0">
              <a:buNone/>
            </a:pPr>
            <a:r>
              <a:rPr lang="th-TH" sz="4000" b="1" dirty="0"/>
              <a:t>กำไรสุทธิก่อนหักค่าการกุศลและการศึกษาและการกีฬา  </a:t>
            </a:r>
            <a:r>
              <a:rPr lang="th-TH" sz="4000" b="1" u="sng" dirty="0"/>
              <a:t>1,100,000</a:t>
            </a:r>
            <a:r>
              <a:rPr lang="th-TH" sz="4000" b="1" dirty="0"/>
              <a:t> 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7840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จุดประสงค์การเรียนรู้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548" y="1447800"/>
            <a:ext cx="11369102" cy="5045075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1.1 บอกผู้มีหน้าที่เสียภาษีเงินได้นิติบุคคลได้    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1.2 บอกนิติบุคคลที่ได้รับยกเว้นไม่ต้องเสียภาษีได้  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1.3 บอกฐานภาษีของภาษีเงินได้นิติบุคคลได้  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1.4 คำนวณภาษีเงินได้นิติบุคคลคำนวณจากกำไรสุทธิได้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1.5 คำนวณภาษีเงินได้นิติบุคคลคำนวณจากยอดรายได้ก่อนหักรายจ่ายได้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1.6 คำนวณภาษีเงินได้นิติบุคคลสำหรับเงินได้ที่จ่ายจากหรือในประเทศไทยได้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1.7 คำนวณภาษีเงินได้นิติบุคคลสำหรับการจำหน่ายกำไรไปนอกประเทศได้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1.8 บอกสถานที่ยื่นแบบแสดงรายการภาษีได้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1021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4" y="164892"/>
            <a:ext cx="11692328" cy="6415790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การคำนวณค่าการกุศลสาธารณะ และรายจ่ายเพื่อการศึกษา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2) คำนวณหาอัตราร้อยละ 2 ของกำไรสุทธิก่อนหักค่าการกุศลและฯ การกีฬา </a:t>
            </a:r>
          </a:p>
          <a:p>
            <a:pPr marL="0" indent="0">
              <a:buNone/>
            </a:pPr>
            <a:r>
              <a:rPr lang="th-TH" sz="4000" b="1" dirty="0"/>
              <a:t>กำไรสุทธิก่อนหักค่าการกุศลและการศึกษาและการกีฬา </a:t>
            </a:r>
          </a:p>
          <a:p>
            <a:pPr marL="0" indent="0">
              <a:buNone/>
            </a:pPr>
            <a:r>
              <a:rPr lang="th-TH" sz="4000" b="1" dirty="0"/>
              <a:t>                  </a:t>
            </a:r>
            <a:r>
              <a:rPr lang="en-US" sz="4000" b="1" dirty="0"/>
              <a:t>=</a:t>
            </a:r>
            <a:r>
              <a:rPr lang="th-TH" sz="4000" b="1" dirty="0"/>
              <a:t> 1,100,000 </a:t>
            </a:r>
            <a:r>
              <a:rPr lang="en-US" sz="4000" b="1" dirty="0"/>
              <a:t>x</a:t>
            </a:r>
            <a:r>
              <a:rPr lang="th-TH" sz="4000" b="1" dirty="0"/>
              <a:t> 2/104</a:t>
            </a:r>
            <a:r>
              <a:rPr lang="en-US" sz="4000" b="1" dirty="0"/>
              <a:t>	=  </a:t>
            </a:r>
            <a:r>
              <a:rPr lang="th-TH" sz="4000" b="1" dirty="0"/>
              <a:t>21,153.85  </a:t>
            </a:r>
          </a:p>
          <a:p>
            <a:pPr marL="0" indent="0">
              <a:buNone/>
            </a:pPr>
            <a:r>
              <a:rPr lang="th-TH" sz="4000" b="1" dirty="0"/>
              <a:t>ดังนั้นรายจ่ายเพื่อการศึกษาและการกีฬาจ่ายจริง 20,000บาท ไม่เกินร้อยละ 2</a:t>
            </a:r>
          </a:p>
          <a:p>
            <a:pPr marL="0" indent="0">
              <a:buNone/>
            </a:pPr>
            <a:r>
              <a:rPr lang="th-TH" sz="4000" b="1" dirty="0"/>
              <a:t>3) ปรับปรุงกำไรสุทธิ</a:t>
            </a:r>
          </a:p>
          <a:p>
            <a:pPr marL="0" indent="0">
              <a:buNone/>
            </a:pPr>
            <a:r>
              <a:rPr lang="th-TH" sz="4000" b="1" dirty="0"/>
              <a:t>กำไรสุทธิก่อนหักค่าการกุศลและการศึกษาและการกีฬา         1,100,000</a:t>
            </a:r>
          </a:p>
          <a:p>
            <a:pPr marL="0" indent="0">
              <a:buNone/>
            </a:pPr>
            <a:r>
              <a:rPr lang="th-TH" sz="4000" b="1" dirty="0"/>
              <a:t>หัก  รายจ่ายเพื่อการศึกษา				                     </a:t>
            </a:r>
            <a:r>
              <a:rPr lang="th-TH" sz="4000" b="1" u="sng" dirty="0"/>
              <a:t>20,000</a:t>
            </a:r>
          </a:p>
          <a:p>
            <a:pPr marL="0" indent="0">
              <a:buNone/>
            </a:pPr>
            <a:r>
              <a:rPr lang="th-TH" sz="4000" b="1" dirty="0"/>
              <a:t>  กำไรสุทธิที่หักรายจ่ายเพื่อการศึกษา			         </a:t>
            </a:r>
            <a:r>
              <a:rPr lang="th-TH" sz="4000" b="1" u="dbl" dirty="0"/>
              <a:t>1,080,000</a:t>
            </a:r>
          </a:p>
          <a:p>
            <a:pPr marL="0" indent="0">
              <a:buNone/>
            </a:pPr>
            <a:r>
              <a:rPr lang="th-TH" sz="4000" b="1" dirty="0"/>
              <a:t>										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7760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4" y="164892"/>
            <a:ext cx="11692328" cy="6415790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การคำนวณค่าการกุศลสาธารณะ และรายจ่ายเพื่อการศึกษา</a:t>
            </a:r>
          </a:p>
          <a:p>
            <a:pPr marL="0" indent="0">
              <a:buNone/>
            </a:pPr>
            <a:r>
              <a:rPr lang="th-TH" sz="4000" b="1" dirty="0"/>
              <a:t>3) ปรับปรุงกำไรสุทธิ</a:t>
            </a:r>
          </a:p>
          <a:p>
            <a:pPr marL="0" indent="0">
              <a:buNone/>
            </a:pPr>
            <a:r>
              <a:rPr lang="th-TH" sz="4000" b="1" dirty="0"/>
              <a:t>กำไรสุทธิก่อนหักค่าการกุศลและการศึกษาและการกีฬา         1,100,000</a:t>
            </a:r>
          </a:p>
          <a:p>
            <a:pPr marL="0" indent="0">
              <a:buNone/>
            </a:pPr>
            <a:r>
              <a:rPr lang="th-TH" sz="4000" b="1" dirty="0"/>
              <a:t>หัก  รายจ่ายเพื่อการศึกษา				                     </a:t>
            </a:r>
            <a:r>
              <a:rPr lang="th-TH" sz="4000" b="1" u="sng" dirty="0"/>
              <a:t>20,000</a:t>
            </a:r>
          </a:p>
          <a:p>
            <a:pPr marL="0" indent="0">
              <a:buNone/>
            </a:pPr>
            <a:r>
              <a:rPr lang="th-TH" sz="4000" b="1" dirty="0"/>
              <a:t>  กำไรสุทธิที่หักรายจ่ายเพื่อการศึกษา			         1,080,000</a:t>
            </a:r>
          </a:p>
          <a:p>
            <a:pPr marL="0" indent="0">
              <a:buNone/>
            </a:pPr>
            <a:r>
              <a:rPr lang="th-TH" sz="4000" b="1" dirty="0"/>
              <a:t>หัก ค่าการกุศล (1,080,000 </a:t>
            </a:r>
            <a:r>
              <a:rPr lang="en-US" sz="4000" b="1" dirty="0"/>
              <a:t>x </a:t>
            </a:r>
            <a:r>
              <a:rPr lang="th-TH" sz="4000" b="1" dirty="0"/>
              <a:t>2/102)					 </a:t>
            </a:r>
            <a:r>
              <a:rPr lang="th-TH" sz="4000" b="1" u="sng" dirty="0"/>
              <a:t>    21,176.47</a:t>
            </a:r>
            <a:endParaRPr lang="th-TH" sz="4000" b="1" dirty="0"/>
          </a:p>
          <a:p>
            <a:pPr marL="0" indent="0">
              <a:buNone/>
            </a:pPr>
            <a:r>
              <a:rPr lang="th-TH" sz="4000" b="1" dirty="0"/>
              <a:t>กำไรสุทธิที่ต้องนำไปคำนวณภาษีเงินได้นิติบุคคล			</a:t>
            </a:r>
            <a:r>
              <a:rPr lang="th-TH" sz="4000" b="1" u="dbl" dirty="0"/>
              <a:t>1,058,823.53</a:t>
            </a:r>
            <a:r>
              <a:rPr lang="th-TH" sz="4000" b="1" dirty="0"/>
              <a:t>										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7106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4" y="164892"/>
            <a:ext cx="11512445" cy="6415790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การคำนวณค่าการกุศลสาธารณะ และรายจ่ายเพื่อการศึกษา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กรณีที่ 3  บริษัทมีชัย จำกัด ได้จ่ายค่าการกุศลสาธารณะและค่าการศึกษาและการกีฬา รวมอยู่ในค่าใช้จ่ายในการดำเนินงาน  และบริษัทมีกำไรสุทธิก่อนหักภาษีเงินได้จำนวน  1,500,000 บาท  ซึ่งมีค่าการกุศลสาธารณะ  100,000 บาท และรายจ่ายเพื่อการศึกษาและการกีฬา  40,000 บาท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1) คำนวณหากำไรสุทธิก่อนหักค่าการกุศลสาธารณะและรายจ่ายเพื่อการศึกษาและการกีฬา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  กำไรสุทธิก่อนหักภาษีเงินได้			          1,500,000  </a:t>
            </a:r>
          </a:p>
          <a:p>
            <a:pPr marL="0" indent="0">
              <a:buNone/>
            </a:pPr>
            <a:r>
              <a:rPr lang="th-TH" sz="4000" b="1" dirty="0"/>
              <a:t>    บวก  ค่าการกุศลสาธารณะ                   100,000 </a:t>
            </a:r>
          </a:p>
          <a:p>
            <a:pPr marL="0" indent="0">
              <a:buNone/>
            </a:pPr>
            <a:r>
              <a:rPr lang="th-TH" sz="4000" b="1" dirty="0"/>
              <a:t>           รายจ่ายเพื่อการศึกษาและการกีฬา    </a:t>
            </a:r>
            <a:r>
              <a:rPr lang="th-TH" sz="4000" b="1" u="sng" dirty="0"/>
              <a:t>40,000</a:t>
            </a:r>
            <a:r>
              <a:rPr lang="th-TH" sz="4000" b="1" dirty="0"/>
              <a:t>     </a:t>
            </a:r>
            <a:r>
              <a:rPr lang="th-TH" sz="4000" b="1" u="sng" dirty="0"/>
              <a:t>  140,000</a:t>
            </a:r>
            <a:r>
              <a:rPr lang="th-TH" sz="4000" b="1" dirty="0"/>
              <a:t>  </a:t>
            </a:r>
          </a:p>
          <a:p>
            <a:pPr marL="0" indent="0">
              <a:buNone/>
            </a:pPr>
            <a:r>
              <a:rPr lang="th-TH" sz="4000" b="1" dirty="0"/>
              <a:t>กำไรสุทธิก่อนหักค่าการกุศลและการศึกษาและการกีฬา  </a:t>
            </a:r>
            <a:r>
              <a:rPr lang="th-TH" sz="4000" b="1" u="sng" dirty="0"/>
              <a:t>1,640,000</a:t>
            </a:r>
            <a:r>
              <a:rPr lang="th-TH" sz="4000" b="1" dirty="0"/>
              <a:t> 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5487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4" y="164892"/>
            <a:ext cx="11692328" cy="6415790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การคำนวณค่าการกุศลสาธารณะ และรายจ่ายเพื่อการศึกษา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2) คำนวณหาอัตราร้อยละ 2 ของกำไรสุทธิก่อนหักค่าการกุศลและฯ การกีฬา </a:t>
            </a:r>
          </a:p>
          <a:p>
            <a:pPr marL="0" indent="0">
              <a:buNone/>
            </a:pPr>
            <a:r>
              <a:rPr lang="th-TH" sz="4000" b="1" dirty="0"/>
              <a:t>กำไรสุทธิก่อนหักค่าการกุศลและการศึกษาและการกีฬา </a:t>
            </a:r>
          </a:p>
          <a:p>
            <a:pPr marL="0" indent="0">
              <a:buNone/>
            </a:pPr>
            <a:r>
              <a:rPr lang="th-TH" sz="4000" b="1" dirty="0"/>
              <a:t>                  </a:t>
            </a:r>
            <a:r>
              <a:rPr lang="en-US" sz="4000" b="1" dirty="0"/>
              <a:t>=</a:t>
            </a:r>
            <a:r>
              <a:rPr lang="th-TH" sz="4000" b="1" dirty="0"/>
              <a:t> 1,640,000 </a:t>
            </a:r>
            <a:r>
              <a:rPr lang="en-US" sz="4000" b="1" dirty="0"/>
              <a:t>x</a:t>
            </a:r>
            <a:r>
              <a:rPr lang="th-TH" sz="4000" b="1" dirty="0"/>
              <a:t> 2/104</a:t>
            </a:r>
            <a:r>
              <a:rPr lang="en-US" sz="4000" b="1" dirty="0"/>
              <a:t>	=  </a:t>
            </a:r>
            <a:r>
              <a:rPr lang="th-TH" sz="4000" b="1" dirty="0"/>
              <a:t>31,538.46  </a:t>
            </a:r>
          </a:p>
          <a:p>
            <a:pPr marL="0" indent="0">
              <a:buNone/>
            </a:pPr>
            <a:r>
              <a:rPr lang="th-TH" sz="4000" b="1" dirty="0"/>
              <a:t>3) ปรับปรุงกำไรสุทธิ</a:t>
            </a:r>
          </a:p>
          <a:p>
            <a:pPr marL="0" indent="0">
              <a:buNone/>
            </a:pPr>
            <a:r>
              <a:rPr lang="th-TH" sz="4000" b="1" dirty="0"/>
              <a:t>กำไรสุทธิก่อนหักค่าการกุศลและการศึกษาและการกีฬา         1,640,000</a:t>
            </a:r>
          </a:p>
          <a:p>
            <a:pPr marL="0" indent="0">
              <a:buNone/>
            </a:pPr>
            <a:r>
              <a:rPr lang="th-TH" sz="4000" b="1" dirty="0"/>
              <a:t>หัก   ค่าการกุศลสาธารณะ 			31,538.46     	 </a:t>
            </a:r>
          </a:p>
          <a:p>
            <a:pPr marL="0" indent="0">
              <a:buNone/>
            </a:pPr>
            <a:r>
              <a:rPr lang="th-TH" sz="4000" b="1" dirty="0"/>
              <a:t>       รายจ่ายเพื่อการศึกษา			</a:t>
            </a:r>
            <a:r>
              <a:rPr lang="th-TH" sz="4000" b="1" u="sng" dirty="0"/>
              <a:t>31,538.46</a:t>
            </a:r>
            <a:r>
              <a:rPr lang="th-TH" sz="4000" b="1" dirty="0"/>
              <a:t>		    </a:t>
            </a:r>
            <a:r>
              <a:rPr lang="th-TH" sz="4000" b="1" u="sng" dirty="0"/>
              <a:t>63,076.92</a:t>
            </a:r>
          </a:p>
          <a:p>
            <a:pPr marL="0" indent="0">
              <a:buNone/>
            </a:pPr>
            <a:r>
              <a:rPr lang="th-TH" sz="4000" b="1" dirty="0"/>
              <a:t>  กำไรสุทธิที่นำไปคำนวณภาษีเงินได้นิติบุคคล		        </a:t>
            </a:r>
            <a:r>
              <a:rPr lang="th-TH" sz="4000" b="1" u="dbl" dirty="0"/>
              <a:t>1,576,923.08</a:t>
            </a:r>
          </a:p>
          <a:p>
            <a:pPr marL="0" indent="0">
              <a:buNone/>
            </a:pPr>
            <a:r>
              <a:rPr lang="th-TH" sz="4000" b="1" dirty="0"/>
              <a:t>										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0010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4" y="164892"/>
            <a:ext cx="11512445" cy="6415790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การคำนวณค่าการกุศลสาธารณะ และรายจ่ายเพื่อการศึกษา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กรณีที่ 4  บริษัทมีชัย จำกัด ได้จ่ายค่าการกุศลสาธารณะและค่าการศึกษาและการกีฬา รวมอยู่ในค่าใช้จ่ายในการดำเนินงาน  และบริษัทมีกำไรสุทธิก่อนหักภาษีเงินได้จำนวน  1,500,000 บาท  ซึ่งมีค่าการกุศลสาธารณะ  100,000 บาท และรายจ่ายเพื่อการศึกษาและการกีฬา  30,000 บาท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1) คำนวณหากำไรสุทธิก่อนหักค่าการกุศลสาธารณะและรายจ่ายเพื่อการศึกษาและการกีฬา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  กำไรสุทธิก่อนหักภาษีเงินได้			          1,500,000  </a:t>
            </a:r>
          </a:p>
          <a:p>
            <a:pPr marL="0" indent="0">
              <a:buNone/>
            </a:pPr>
            <a:r>
              <a:rPr lang="th-TH" sz="4000" b="1" dirty="0"/>
              <a:t>    บวก  ค่าการกุศลสาธารณะ                   100,000 </a:t>
            </a:r>
          </a:p>
          <a:p>
            <a:pPr marL="0" indent="0">
              <a:buNone/>
            </a:pPr>
            <a:r>
              <a:rPr lang="th-TH" sz="4000" b="1" dirty="0"/>
              <a:t>           รายจ่ายเพื่อการศึกษาและการกีฬา    </a:t>
            </a:r>
            <a:r>
              <a:rPr lang="th-TH" sz="4000" b="1" u="sng" dirty="0"/>
              <a:t>30,000</a:t>
            </a:r>
            <a:r>
              <a:rPr lang="th-TH" sz="4000" b="1" dirty="0"/>
              <a:t>     </a:t>
            </a:r>
            <a:r>
              <a:rPr lang="th-TH" sz="4000" b="1" u="sng" dirty="0"/>
              <a:t>  130,000</a:t>
            </a:r>
            <a:r>
              <a:rPr lang="th-TH" sz="4000" b="1" dirty="0"/>
              <a:t>  </a:t>
            </a:r>
          </a:p>
          <a:p>
            <a:pPr marL="0" indent="0">
              <a:buNone/>
            </a:pPr>
            <a:r>
              <a:rPr lang="th-TH" sz="4000" b="1" dirty="0"/>
              <a:t>กำไรสุทธิก่อนหักค่าการกุศลและการศึกษาและการกีฬา  </a:t>
            </a:r>
            <a:r>
              <a:rPr lang="th-TH" sz="4000" b="1" u="sng" dirty="0"/>
              <a:t>1,630,000</a:t>
            </a:r>
            <a:r>
              <a:rPr lang="th-TH" sz="4000" b="1" dirty="0"/>
              <a:t> 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5714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4" y="164892"/>
            <a:ext cx="11692328" cy="6565692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2) คำนวณหาอัตราร้อยละ 2 ของกำไรสุทธิก่อนหักค่าการกุศลและฯ การกีฬา </a:t>
            </a:r>
          </a:p>
          <a:p>
            <a:pPr marL="0" indent="0">
              <a:buNone/>
            </a:pPr>
            <a:r>
              <a:rPr lang="th-TH" sz="4000" b="1" dirty="0"/>
              <a:t>กำไรสุทธิก่อนหักค่าการกุศลและการศึกษาและการกีฬา </a:t>
            </a:r>
          </a:p>
          <a:p>
            <a:pPr marL="0" indent="0">
              <a:buNone/>
            </a:pPr>
            <a:r>
              <a:rPr lang="th-TH" sz="4000" b="1" dirty="0"/>
              <a:t>                  </a:t>
            </a:r>
            <a:r>
              <a:rPr lang="en-US" sz="4000" b="1" dirty="0"/>
              <a:t>=</a:t>
            </a:r>
            <a:r>
              <a:rPr lang="th-TH" sz="4000" b="1" dirty="0"/>
              <a:t> 1,630,000 </a:t>
            </a:r>
            <a:r>
              <a:rPr lang="en-US" sz="4000" b="1" dirty="0"/>
              <a:t>x</a:t>
            </a:r>
            <a:r>
              <a:rPr lang="th-TH" sz="4000" b="1" dirty="0"/>
              <a:t> 2/104</a:t>
            </a:r>
            <a:r>
              <a:rPr lang="en-US" sz="4000" b="1" dirty="0"/>
              <a:t>	=  </a:t>
            </a:r>
            <a:r>
              <a:rPr lang="th-TH" sz="4000" b="1" dirty="0"/>
              <a:t>31,346.15  </a:t>
            </a:r>
          </a:p>
          <a:p>
            <a:pPr marL="0" indent="0">
              <a:buNone/>
            </a:pPr>
            <a:r>
              <a:rPr lang="th-TH" sz="4000" b="1" dirty="0"/>
              <a:t>ดังนั้นรายจ่ายเพื่อการศึกษาและการกีฬาจ่ายจริง 30,000บาท ไม่เกินร้อยละ 2</a:t>
            </a:r>
          </a:p>
          <a:p>
            <a:pPr marL="0" indent="0">
              <a:buNone/>
            </a:pPr>
            <a:r>
              <a:rPr lang="th-TH" sz="4000" b="1" dirty="0"/>
              <a:t>3) ปรับปรุงกำไรสุทธิ</a:t>
            </a:r>
          </a:p>
          <a:p>
            <a:pPr marL="0" indent="0">
              <a:buNone/>
            </a:pPr>
            <a:r>
              <a:rPr lang="th-TH" sz="4000" b="1" dirty="0"/>
              <a:t>กำไรสุทธิก่อนหักค่าการกุศลและการศึกษาและการกีฬา         1,630,000</a:t>
            </a:r>
          </a:p>
          <a:p>
            <a:pPr marL="0" indent="0">
              <a:buNone/>
            </a:pPr>
            <a:r>
              <a:rPr lang="th-TH" sz="4000" b="1" dirty="0"/>
              <a:t>หัก  รายจ่ายเพื่อการศึกษา				                     </a:t>
            </a:r>
            <a:r>
              <a:rPr lang="th-TH" sz="4000" b="1" u="sng" dirty="0"/>
              <a:t>30,000</a:t>
            </a:r>
          </a:p>
          <a:p>
            <a:pPr marL="0" indent="0">
              <a:buNone/>
            </a:pPr>
            <a:r>
              <a:rPr lang="th-TH" sz="4000" b="1" dirty="0"/>
              <a:t>  กำไรสุทธิที่หักรายจ่ายเพื่อการศึกษา			         1,600,000</a:t>
            </a:r>
          </a:p>
          <a:p>
            <a:pPr marL="0" indent="0">
              <a:buNone/>
            </a:pPr>
            <a:r>
              <a:rPr lang="th-TH" sz="4000" b="1" dirty="0"/>
              <a:t>หัก ค่าการกุศลสาธารณะ(1,600,000 </a:t>
            </a:r>
            <a:r>
              <a:rPr lang="en-US" sz="4000" b="1" dirty="0"/>
              <a:t>x </a:t>
            </a:r>
            <a:r>
              <a:rPr lang="th-TH" sz="4000" b="1" dirty="0"/>
              <a:t>2/102)                      </a:t>
            </a:r>
            <a:r>
              <a:rPr lang="th-TH" sz="4000" b="1" u="sng" dirty="0"/>
              <a:t>    31,372.55</a:t>
            </a:r>
            <a:r>
              <a:rPr lang="th-TH" sz="4000" b="1" dirty="0"/>
              <a:t>  </a:t>
            </a:r>
          </a:p>
          <a:p>
            <a:pPr marL="0" indent="0">
              <a:buNone/>
            </a:pPr>
            <a:r>
              <a:rPr lang="th-TH" sz="4000" b="1" dirty="0"/>
              <a:t>กำไรสุทธิที่ต้องนำไปคำนวณภาษีเงินได้นิติบุคคล			</a:t>
            </a:r>
            <a:r>
              <a:rPr lang="th-TH" sz="4000" b="1" u="dbl" dirty="0"/>
              <a:t> 1,568,627.45</a:t>
            </a:r>
            <a:r>
              <a:rPr lang="th-TH" sz="4000" b="1" dirty="0"/>
              <a:t>    </a:t>
            </a:r>
          </a:p>
          <a:p>
            <a:pPr marL="0" indent="0">
              <a:buNone/>
            </a:pPr>
            <a:r>
              <a:rPr lang="th-TH" sz="4000" b="1" dirty="0"/>
              <a:t>										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2243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48" y="329784"/>
            <a:ext cx="11032761" cy="6163091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การปรับปรุงกำไรสุทธิทางบัญชีให้เป็นกำไรสุทธิทางภาษีอากร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ชื่อกิจการ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งบกำไรขาดทุน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สำหรับปีสิ้นสุด.........................................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รายได้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	รายได้จากการขาย						</a:t>
            </a:r>
            <a:r>
              <a:rPr lang="en-US" sz="4000" b="1" dirty="0"/>
              <a:t>xx</a:t>
            </a:r>
            <a:r>
              <a:rPr lang="th-TH" sz="4000" b="1" dirty="0"/>
              <a:t>	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ค่าใช้จ่าย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	ต้นทุนขาย</a:t>
            </a:r>
            <a:r>
              <a:rPr lang="en-US" sz="4000" b="1" dirty="0"/>
              <a:t>						xx</a:t>
            </a:r>
            <a:endParaRPr lang="th-TH" sz="40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	ค่าใช้จ่ายในการขาย</a:t>
            </a:r>
            <a:r>
              <a:rPr lang="en-US" sz="4000" b="1" dirty="0"/>
              <a:t>				xx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	ค่าใช้จ่ายในการบริหาร</a:t>
            </a:r>
            <a:r>
              <a:rPr lang="en-US" sz="4000" b="1" dirty="0"/>
              <a:t>				</a:t>
            </a:r>
            <a:r>
              <a:rPr lang="en-US" sz="4000" b="1" u="sng" dirty="0"/>
              <a:t>xx</a:t>
            </a:r>
            <a:r>
              <a:rPr lang="en-US" sz="4000" b="1" dirty="0"/>
              <a:t>		</a:t>
            </a:r>
            <a:r>
              <a:rPr lang="en-US" sz="4000" b="1" u="sng" dirty="0"/>
              <a:t>xx</a:t>
            </a:r>
            <a:endParaRPr lang="th-TH" sz="40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กำไรสุทธิก่อนหักภาษีเงินได้</a:t>
            </a:r>
            <a:r>
              <a:rPr lang="en-US" sz="4000" b="1" dirty="0"/>
              <a:t>						</a:t>
            </a:r>
            <a:r>
              <a:rPr lang="en-US" sz="4000" b="1" u="dbl" dirty="0"/>
              <a:t>xx</a:t>
            </a:r>
            <a:endParaRPr lang="th-TH" sz="4000" b="1" u="dbl" dirty="0"/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9466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การปรับปรุงกำไรสุทธิทางบัญชีให้เป็นกำไรสุทธิทางภาษีอากร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899098" cy="5045075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400" b="1" dirty="0"/>
              <a:t>เนื่องจากกำไรสุทธิทางบัญชี มีรายจ่ายต้องห้ามตามประมวลรัษฎากร ตาม ม.65 ตรี และ 65 ทวิ รวมอยู่ด้วย  เพื่อให้การชำระภาษีถูกต้อง  จึงต้องนำกำไรสุทธิทางบัญชีไปหรับปรุงให้เป็นกำไรสุทธิทางภาษีอากร  โดยนำไปปรับปรุงในแบบ ภ.ง.ด.50 เพื่อยื่นงบการเงิน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8913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702" y="0"/>
            <a:ext cx="10515600" cy="1325563"/>
          </a:xfrm>
        </p:spPr>
        <p:txBody>
          <a:bodyPr>
            <a:normAutofit/>
          </a:bodyPr>
          <a:lstStyle/>
          <a:p>
            <a:r>
              <a:rPr lang="th-TH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การปรับปรุงกำไรสุทธิทางบัญชีให้เป็นกำไรสุทธิทางภาษีอากร</a:t>
            </a:r>
            <a:endParaRPr lang="en-US" sz="4000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974361"/>
            <a:ext cx="11062741" cy="5518515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3600" b="1" dirty="0"/>
              <a:t>กำไรสุทธิทางบัญชี								</a:t>
            </a:r>
            <a:r>
              <a:rPr lang="en-US" sz="3600" b="1" dirty="0"/>
              <a:t>xx</a:t>
            </a:r>
            <a:endParaRPr lang="th-TH" sz="36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/>
              <a:t>  บวก  รายจ่ายต้องห้าม</a:t>
            </a:r>
            <a:r>
              <a:rPr lang="en-US" sz="3600" b="1" dirty="0"/>
              <a:t>						 xx</a:t>
            </a:r>
            <a:endParaRPr lang="th-TH" sz="36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/>
              <a:t>          รายจ่ายค่าการกุศลสาธารณะ</a:t>
            </a:r>
            <a:r>
              <a:rPr lang="en-US" sz="3600" b="1" dirty="0"/>
              <a:t>				 xx</a:t>
            </a:r>
            <a:endParaRPr lang="th-TH" sz="36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/>
              <a:t>          รายจ่ายเพื่อการศึกษาและการกีฬา</a:t>
            </a:r>
            <a:r>
              <a:rPr lang="en-US" sz="3600" b="1" dirty="0"/>
              <a:t>			 xx</a:t>
            </a:r>
            <a:endParaRPr lang="th-TH" sz="36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/>
              <a:t>	   หนี้สูญที่ไม่เป็นไปตามเงื่อนไขและหลักเกณฑ์</a:t>
            </a:r>
            <a:r>
              <a:rPr lang="en-US" sz="3600" b="1" dirty="0"/>
              <a:t>		 xx</a:t>
            </a:r>
            <a:endParaRPr lang="th-TH" sz="36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/>
              <a:t>	   ค่าสึก</a:t>
            </a:r>
            <a:r>
              <a:rPr lang="th-TH" sz="3600" b="1" dirty="0" err="1"/>
              <a:t>หรอ</a:t>
            </a:r>
            <a:r>
              <a:rPr lang="th-TH" sz="3600" b="1" dirty="0"/>
              <a:t>และค่าเสื่อมราคาที่หักเกิน</a:t>
            </a:r>
            <a:r>
              <a:rPr lang="en-US" sz="3600" b="1" dirty="0"/>
              <a:t>			 </a:t>
            </a:r>
            <a:r>
              <a:rPr lang="en-US" sz="3600" b="1" u="sng" dirty="0"/>
              <a:t>xx</a:t>
            </a:r>
            <a:r>
              <a:rPr lang="en-US" sz="3600" b="1" dirty="0"/>
              <a:t>		 </a:t>
            </a:r>
            <a:r>
              <a:rPr lang="en-US" sz="3600" b="1" u="sng" dirty="0"/>
              <a:t>xx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											 xx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/>
              <a:t>หัก  ผลขาดทุนสุทธิยกมาไม่เกิน 5 ปีก่อนปีปัจจุบัน		</a:t>
            </a:r>
            <a:r>
              <a:rPr lang="en-US" sz="3600" b="1" dirty="0"/>
              <a:t> xx</a:t>
            </a:r>
            <a:endParaRPr lang="th-TH" sz="36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/>
              <a:t>      เงินปันผลหรือเงินส่วนแบ่งกำไรที่ได้รับยกเว้นภาษี	</a:t>
            </a:r>
            <a:r>
              <a:rPr lang="en-US" sz="3600" b="1" dirty="0"/>
              <a:t> </a:t>
            </a:r>
            <a:r>
              <a:rPr lang="en-US" sz="3600" b="1" u="sng" dirty="0"/>
              <a:t>xx</a:t>
            </a:r>
            <a:r>
              <a:rPr lang="th-TH" sz="3600" b="1" dirty="0"/>
              <a:t>		</a:t>
            </a:r>
            <a:r>
              <a:rPr lang="en-US" sz="3600" b="1" dirty="0"/>
              <a:t> </a:t>
            </a:r>
            <a:r>
              <a:rPr lang="en-US" sz="3600" b="1" u="sng" dirty="0"/>
              <a:t>xx</a:t>
            </a:r>
            <a:endParaRPr lang="th-TH" sz="36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/>
              <a:t>	กำไรสุทธิก่อนหักค่าใช้จ่ายการกุศลสาธารณะ				</a:t>
            </a:r>
            <a:r>
              <a:rPr lang="en-US" sz="3600" b="1" dirty="0"/>
              <a:t> xx</a:t>
            </a:r>
            <a:endParaRPr lang="th-TH" sz="36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th-TH" sz="36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6152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702" y="0"/>
            <a:ext cx="10515600" cy="1325563"/>
          </a:xfrm>
        </p:spPr>
        <p:txBody>
          <a:bodyPr>
            <a:normAutofit/>
          </a:bodyPr>
          <a:lstStyle/>
          <a:p>
            <a:r>
              <a:rPr lang="th-TH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การปรับปรุงกำไรสุทธิทางบัญชีให้เป็นกำไรสุทธิทางภาษีอากร</a:t>
            </a:r>
            <a:endParaRPr lang="en-US" sz="4000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974361"/>
            <a:ext cx="11062741" cy="5518515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/>
              <a:t>	</a:t>
            </a:r>
            <a:r>
              <a:rPr lang="th-TH" sz="4000" b="1" dirty="0"/>
              <a:t>กำไรสุทธิก่อนหักค่าใช้จ่ายการกุศลสาธารณะ			</a:t>
            </a:r>
            <a:r>
              <a:rPr lang="en-US" sz="4000" b="1" dirty="0"/>
              <a:t> xx</a:t>
            </a:r>
            <a:endParaRPr lang="th-TH" sz="40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หัก ค่าการกุศลสาธารณะ (ไม่เกิน 2</a:t>
            </a:r>
            <a:r>
              <a:rPr lang="en-US" sz="4000" b="1" dirty="0"/>
              <a:t>% </a:t>
            </a:r>
            <a:r>
              <a:rPr lang="th-TH" sz="4000" b="1" dirty="0"/>
              <a:t>ของกำไรสุทธิ)			 </a:t>
            </a:r>
            <a:r>
              <a:rPr lang="en-US" sz="4000" b="1" dirty="0"/>
              <a:t>xx</a:t>
            </a:r>
            <a:endParaRPr lang="th-TH" sz="40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   รายจ่ายเพื่อการศึกษาหรือการกีฬา (ไม่เกิน 2</a:t>
            </a:r>
            <a:r>
              <a:rPr lang="en-US" sz="4000" b="1" dirty="0"/>
              <a:t>%</a:t>
            </a:r>
            <a:r>
              <a:rPr lang="th-TH" sz="4000" b="1" dirty="0"/>
              <a:t> ของกำไรสุทธิ)  </a:t>
            </a:r>
            <a:r>
              <a:rPr lang="en-US" sz="4000" b="1" u="sng" dirty="0"/>
              <a:t>xx</a:t>
            </a:r>
            <a:endParaRPr lang="th-TH" sz="4000" b="1" u="sng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กำไรสุทธิทางภาษีอากร								</a:t>
            </a:r>
            <a:r>
              <a:rPr lang="en-US" sz="4000" b="1" dirty="0"/>
              <a:t> </a:t>
            </a:r>
            <a:r>
              <a:rPr lang="en-US" sz="4000" b="1" u="dbl" dirty="0"/>
              <a:t>xx</a:t>
            </a:r>
            <a:endParaRPr lang="th-TH" sz="4000" b="1" u="dbl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6636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1.1 ผู้มีหน้าที่เสียภาษีเงินได้นิติบุคคล    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" y="1447800"/>
            <a:ext cx="11713210" cy="5410200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ผู้มีหน้าที่เสียภาษีเงินได้นิติบุคคล หมายถึง </a:t>
            </a:r>
            <a:r>
              <a:rPr lang="th-TH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นิติบุคคลที่จดทะเบียนตามประมวลกฎหมายแพ่งและพาณิชย์</a:t>
            </a:r>
            <a:r>
              <a:rPr lang="th-TH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  และ</a:t>
            </a:r>
            <a:r>
              <a:rPr lang="th-TH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นิติบุคคลที่ไม่ได้จดทะเบียนตามประมวลกฎหมายแพ่งและพาณิชย์</a:t>
            </a:r>
            <a:r>
              <a:rPr lang="th-TH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  ได้แก่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1)  บริษัทหรือห้างหุ้นส่วนนิติบุคคลที่ตั้งขึ้นตามกฎหมายไทย  เช่น  บริษัทจำกัด  บริษัทมหาชนจำกัด  ห้างหุ้นส่วนจำกัด  ห้างหุ้นส่วนสามัญจดทะเบียน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2)  บริษัทหรือห้างหุ้นส่วนนิติบุคคลที่ตั้งขึ้นตามกฎหมายต่างประเทศ ที่เข้าเงื่อนไขเสียภาษีเงินได้นิติบุคคลในประเทศไทย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3)  กิจการที่ดำเนินการเป็นทางการค้า  หรือหากำไร โดยหน่วยงานต่างประเทศ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4)  กิจการร่วมค้า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5)  มูลนิธิหรือสมาคมที่ประกอบกิจการมีรายได้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6)  นิติบุคคลที่อธิบดีกำหนด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2333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495440F-BA2C-4BBC-A038-9C62BE1D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27080" cy="1325563"/>
          </a:xfrm>
        </p:spPr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5 เงื่อนไขการคำนวณจากกำไรสุทธิ ตาม ม. 65 ตรี (รายจ่ายต้องห้าม)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A8AC13F-08A6-4EBC-85F7-529390BCA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24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/>
              <a:t>5.2  เงินกองทุน</a:t>
            </a:r>
          </a:p>
          <a:p>
            <a:pPr marL="0" indent="0">
              <a:buNone/>
            </a:pPr>
            <a:r>
              <a:rPr lang="th-TH" sz="3600" b="1" dirty="0"/>
              <a:t>5.3  รายจ่ายอันมีลักษณะเป็นการส่วนตัว  การให้โดยเสน่หาหรือการกุศล</a:t>
            </a:r>
            <a:endParaRPr lang="en-US" sz="3600" b="1" dirty="0"/>
          </a:p>
          <a:p>
            <a:pPr marL="0" indent="0">
              <a:buNone/>
            </a:pPr>
            <a:r>
              <a:rPr lang="th-TH" sz="3600" b="1" dirty="0"/>
              <a:t>5.4  ค่ารับรองหรือค่าบริการ  </a:t>
            </a:r>
          </a:p>
          <a:p>
            <a:pPr marL="0" indent="0">
              <a:buNone/>
            </a:pPr>
            <a:r>
              <a:rPr lang="th-TH" sz="3600" b="1" dirty="0"/>
              <a:t>5.5  รายจ่ายอันมีลักษณะเป็นการลงทุน  ต่อเติม  เปลี่ยนแปลง</a:t>
            </a:r>
          </a:p>
          <a:p>
            <a:pPr marL="0" indent="0">
              <a:buNone/>
            </a:pPr>
            <a:r>
              <a:rPr lang="th-TH" sz="3600" b="1" dirty="0"/>
              <a:t>5.6  ภาษีซื้อภาษีขาย</a:t>
            </a:r>
          </a:p>
          <a:p>
            <a:pPr marL="0" indent="0">
              <a:buNone/>
            </a:pPr>
            <a:r>
              <a:rPr lang="th-TH" sz="3600" b="1" dirty="0"/>
              <a:t>5.7  เงินเดือนที่จ่ายเกินสมควร</a:t>
            </a:r>
          </a:p>
          <a:p>
            <a:pPr marL="0" indent="0">
              <a:buNone/>
            </a:pPr>
            <a:r>
              <a:rPr lang="th-TH" sz="3600" b="1" dirty="0"/>
              <a:t>5.8  ผลขาดทุนสะสมยกมาไม่เกิน 5 ปีก่อนรอบระยะเวลาบัญชีปัจจุบัน</a:t>
            </a:r>
          </a:p>
          <a:p>
            <a:pPr marL="0" indent="0">
              <a:buNone/>
            </a:pPr>
            <a:r>
              <a:rPr lang="th-TH" sz="3600" b="1" dirty="0"/>
              <a:t>5.9  รายจ่ายที่พิสูจน์ไม่ได้ว่าใครเป็นผู้รับ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4836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B7F3BF7-804A-4E44-9B79-9462EDAAE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5" y="0"/>
            <a:ext cx="10515600" cy="1325563"/>
          </a:xfrm>
        </p:spPr>
        <p:txBody>
          <a:bodyPr>
            <a:normAutofit/>
          </a:bodyPr>
          <a:lstStyle/>
          <a:p>
            <a:r>
              <a:rPr lang="th-TH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5 เงื่อนไขการคำนวณจากกำไรสุทธิ ตาม ม. 65 ตรี (รายจ่ายต้องห้าม)</a:t>
            </a:r>
            <a:endParaRPr lang="en-US" sz="40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D75C553-7EA9-4B16-99B6-DE511085C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5" y="1052945"/>
            <a:ext cx="11656292" cy="5671129"/>
          </a:xfrm>
        </p:spPr>
        <p:txBody>
          <a:bodyPr>
            <a:normAutofit fontScale="92500"/>
          </a:bodyPr>
          <a:lstStyle/>
          <a:p>
            <a:r>
              <a:rPr lang="th-TH" sz="4000" b="1" dirty="0"/>
              <a:t>ตัวอย่างการหักผลขาดทุนสะสม ไม่เกิน 5 รอบระยะเวลาบัญชี</a:t>
            </a:r>
          </a:p>
          <a:p>
            <a:pPr marL="0" indent="0">
              <a:buNone/>
            </a:pPr>
            <a:r>
              <a:rPr lang="th-TH" sz="4000" b="1" dirty="0"/>
              <a:t>บริษัทพากเพียร  จำกัด มีผลการดำเนินงานย้อนหลัง ดังนี้</a:t>
            </a:r>
          </a:p>
          <a:p>
            <a:pPr marL="0" indent="0">
              <a:buNone/>
            </a:pPr>
            <a:r>
              <a:rPr lang="th-TH" sz="4000" b="1" dirty="0"/>
              <a:t>ปี 25</a:t>
            </a:r>
            <a:r>
              <a:rPr lang="en-US" sz="4000" b="1" dirty="0"/>
              <a:t>x</a:t>
            </a:r>
            <a:r>
              <a:rPr lang="th-TH" sz="4000" b="1" dirty="0"/>
              <a:t>1 ขาดทุนสุทธิ (400,000)  บาท  ปี 25</a:t>
            </a:r>
            <a:r>
              <a:rPr lang="en-US" sz="4000" b="1" dirty="0"/>
              <a:t>x</a:t>
            </a:r>
            <a:r>
              <a:rPr lang="th-TH" sz="4000" b="1" dirty="0"/>
              <a:t>2 ขาดทุนสุทธิ (200,000)  บาท</a:t>
            </a:r>
          </a:p>
          <a:p>
            <a:pPr marL="0" indent="0">
              <a:buNone/>
            </a:pPr>
            <a:r>
              <a:rPr lang="th-TH" sz="4000" b="1" dirty="0"/>
              <a:t>ปี 25</a:t>
            </a:r>
            <a:r>
              <a:rPr lang="en-US" sz="4000" b="1" dirty="0"/>
              <a:t>x</a:t>
            </a:r>
            <a:r>
              <a:rPr lang="th-TH" sz="4000" b="1" dirty="0"/>
              <a:t>3 กำไรสุทธิ       50,000  บาท   ปี 25</a:t>
            </a:r>
            <a:r>
              <a:rPr lang="en-US" sz="4000" b="1" dirty="0"/>
              <a:t>x</a:t>
            </a:r>
            <a:r>
              <a:rPr lang="th-TH" sz="4000" b="1" dirty="0"/>
              <a:t>4 กำไรสุทธิ     100,000  บาท</a:t>
            </a:r>
          </a:p>
          <a:p>
            <a:pPr marL="0" indent="0">
              <a:buNone/>
            </a:pPr>
            <a:r>
              <a:rPr lang="th-TH" sz="4000" b="1" dirty="0"/>
              <a:t>ปี 25</a:t>
            </a:r>
            <a:r>
              <a:rPr lang="en-US" sz="4000" b="1" dirty="0"/>
              <a:t>x</a:t>
            </a:r>
            <a:r>
              <a:rPr lang="th-TH" sz="4000" b="1" dirty="0"/>
              <a:t>5 ขาดทุนสุทธิ  (50,000)  บาท   ปี 25</a:t>
            </a:r>
            <a:r>
              <a:rPr lang="en-US" sz="4000" b="1" dirty="0"/>
              <a:t>x</a:t>
            </a:r>
            <a:r>
              <a:rPr lang="th-TH" sz="4000" b="1" dirty="0"/>
              <a:t>6 กำไรสุทธิ     100,000  บาท</a:t>
            </a:r>
          </a:p>
          <a:p>
            <a:pPr marL="0" indent="0">
              <a:buNone/>
            </a:pPr>
            <a:r>
              <a:rPr lang="th-TH" sz="4000" b="1" dirty="0"/>
              <a:t>ปี 25</a:t>
            </a:r>
            <a:r>
              <a:rPr lang="en-US" sz="4000" b="1" dirty="0"/>
              <a:t>x</a:t>
            </a:r>
            <a:r>
              <a:rPr lang="th-TH" sz="4000" b="1" dirty="0"/>
              <a:t>7 กำไรสุทธิ     300,000  บาท</a:t>
            </a:r>
          </a:p>
          <a:p>
            <a:r>
              <a:rPr lang="th-TH" sz="4000" b="1" dirty="0"/>
              <a:t>กำไรสุทธิปี </a:t>
            </a:r>
            <a:r>
              <a:rPr lang="en-US" sz="4000" b="1" dirty="0"/>
              <a:t>x</a:t>
            </a:r>
            <a:r>
              <a:rPr lang="th-TH" sz="4000" b="1" dirty="0"/>
              <a:t>3, </a:t>
            </a:r>
            <a:r>
              <a:rPr lang="en-US" sz="4000" b="1" dirty="0"/>
              <a:t>x</a:t>
            </a:r>
            <a:r>
              <a:rPr lang="th-TH" sz="4000" b="1" dirty="0"/>
              <a:t>4 ไม่ต้องเสียภาษี เพราะหักผลขาดทุนของปี </a:t>
            </a:r>
            <a:r>
              <a:rPr lang="en-US" sz="4000" b="1" dirty="0"/>
              <a:t>x</a:t>
            </a:r>
            <a:r>
              <a:rPr lang="th-TH" sz="4000" b="1" dirty="0"/>
              <a:t>1 และ </a:t>
            </a:r>
            <a:r>
              <a:rPr lang="en-US" sz="4000" b="1" dirty="0"/>
              <a:t>x</a:t>
            </a:r>
            <a:r>
              <a:rPr lang="th-TH" sz="4000" b="1" dirty="0"/>
              <a:t>2 ออกหมด</a:t>
            </a:r>
            <a:r>
              <a:rPr lang="en-US" sz="4000" b="1" dirty="0"/>
              <a:t> </a:t>
            </a:r>
            <a:endParaRPr lang="th-TH" sz="4000" b="1" dirty="0"/>
          </a:p>
          <a:p>
            <a:r>
              <a:rPr lang="th-TH" sz="4000" b="1" dirty="0"/>
              <a:t>กำไรสุทธิปี </a:t>
            </a:r>
            <a:r>
              <a:rPr lang="en-US" sz="4000" b="1" dirty="0"/>
              <a:t>x</a:t>
            </a:r>
            <a:r>
              <a:rPr lang="th-TH" sz="4000" b="1" dirty="0"/>
              <a:t>6 ไม่ต้องเสียภาษี เพราะหักผลขาดทุนของปี </a:t>
            </a:r>
            <a:r>
              <a:rPr lang="en-US" sz="4000" b="1" dirty="0"/>
              <a:t>x</a:t>
            </a:r>
            <a:r>
              <a:rPr lang="th-TH" sz="4000" b="1" dirty="0"/>
              <a:t>1 และ </a:t>
            </a:r>
            <a:r>
              <a:rPr lang="en-US" sz="4000" b="1" dirty="0"/>
              <a:t>x</a:t>
            </a:r>
            <a:r>
              <a:rPr lang="th-TH" sz="4000" b="1" dirty="0"/>
              <a:t>2 ออกหมด</a:t>
            </a:r>
            <a:r>
              <a:rPr lang="en-US" sz="4000" b="1" dirty="0"/>
              <a:t> 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4079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F86FE6A-D86B-4197-B149-E976277B0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อัตราภาษี  และการคำนวณภาษี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55DC288-24D7-45DB-9EA3-3A9DC108F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1" y="1825625"/>
            <a:ext cx="113782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4000" b="1" dirty="0"/>
              <a:t>6.1 อัตราภาษี  </a:t>
            </a:r>
          </a:p>
          <a:p>
            <a:pPr marL="0" indent="0">
              <a:buNone/>
            </a:pPr>
            <a:r>
              <a:rPr lang="th-TH" sz="4000" b="1" dirty="0"/>
              <a:t> 	1) ภาษีจากกำไรสุทธิของนิติบุคคล กรณีทั่วไป ร้อยละ  20</a:t>
            </a:r>
          </a:p>
          <a:p>
            <a:pPr marL="0" indent="0">
              <a:buNone/>
            </a:pPr>
            <a:r>
              <a:rPr lang="th-TH" sz="4000" b="1" dirty="0"/>
              <a:t>	2) ภาษีจากกำไรสุทธิเฉพาะกิจการวิเทศธนกิจของธนาคารพาณิชย์ </a:t>
            </a:r>
          </a:p>
          <a:p>
            <a:pPr marL="0" indent="0">
              <a:buNone/>
            </a:pPr>
            <a:r>
              <a:rPr lang="th-TH" sz="4000" b="1" dirty="0"/>
              <a:t>            ร้อยละ 10</a:t>
            </a:r>
          </a:p>
          <a:p>
            <a:pPr marL="0" indent="0">
              <a:buNone/>
            </a:pPr>
            <a:r>
              <a:rPr lang="th-TH" sz="4000" b="1" dirty="0"/>
              <a:t>	3)  กรณีลดอัตราภาษี  นิติบุคคลที่มีทุนจดทะเบียนไม่เกิน 5 ล้านบาทมีรายได้ในรอบระยะเวลาบัญชีไม่เกิน 30 ล้านบาท  กำไรไม่เกิน 300,000 บาทได้รับยกเว้น  เกิน 300,000 แต่ไม่เกิน 3 ล้าน ร้อยละ 15, เกิน 3 ล้านขึ้นไป ร้อยละ20</a:t>
            </a:r>
          </a:p>
          <a:p>
            <a:pPr marL="0" indent="0">
              <a:buNone/>
            </a:pPr>
            <a:r>
              <a:rPr lang="th-TH" sz="4000" b="1" dirty="0"/>
              <a:t>6.2  การคำนวณภาษีเงินได้นิติบุคคลจากกำไรสุทธิ ยื่นแบบรายการและชำระภาษีปีละ 2 ครั้ง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3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5B8399F-ED04-47CF-B7B7-36EFF6910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การยื่นแบบแสดงรายการและชำระภาษี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F53D590-2257-40AB-BAC4-926A807F5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1156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/>
              <a:t>7.1    การเสียภาษีเงินได้นิติบุคคลครึ่งรอบ ใช้แบบ ภ.ง.ด.51  ภายใน   </a:t>
            </a:r>
          </a:p>
          <a:p>
            <a:pPr marL="0" indent="0">
              <a:buNone/>
            </a:pPr>
            <a:r>
              <a:rPr lang="th-TH" sz="4000" b="1" dirty="0"/>
              <a:t>        2 เดือนนับจากวันสุดท้ายของทุก 6 เดือนแรกของรอบ</a:t>
            </a:r>
          </a:p>
          <a:p>
            <a:pPr marL="0" indent="0">
              <a:buNone/>
            </a:pPr>
            <a:r>
              <a:rPr lang="th-TH" sz="4000" b="1" dirty="0"/>
              <a:t>        ระยะเวลาบัญชี</a:t>
            </a:r>
          </a:p>
          <a:p>
            <a:pPr marL="0" indent="0">
              <a:buNone/>
            </a:pPr>
            <a:r>
              <a:rPr lang="th-TH" sz="4000" b="1" dirty="0"/>
              <a:t>7.2    การเสียภาษีเงินได้นิติบุคคลเมื่อสิ้นรอบระยะเวลาบัญชี ใช้แบบ </a:t>
            </a:r>
          </a:p>
          <a:p>
            <a:pPr marL="0" indent="0">
              <a:buNone/>
            </a:pPr>
            <a:r>
              <a:rPr lang="th-TH" sz="4000" b="1" dirty="0"/>
              <a:t>        ภ.ง.ด.50  ภายใน 150 วันนับจากวันสุดท้ายของรอบระยะเวลาบัญชี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7067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460A9D9-1A09-4597-B682-23CFE2448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36" y="46327"/>
            <a:ext cx="10515600" cy="914256"/>
          </a:xfrm>
        </p:spPr>
        <p:txBody>
          <a:bodyPr/>
          <a:lstStyle/>
          <a:p>
            <a:r>
              <a:rPr lang="th-TH" dirty="0"/>
              <a:t>การบันทึกบัญชี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9A21A20-1BC8-4A59-AB9F-F1626C6D3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7" y="960584"/>
            <a:ext cx="11526982" cy="5897416"/>
          </a:xfrm>
        </p:spPr>
        <p:txBody>
          <a:bodyPr>
            <a:noAutofit/>
          </a:bodyPr>
          <a:lstStyle/>
          <a:p>
            <a:r>
              <a:rPr lang="th-TH" sz="3600" b="1" dirty="0"/>
              <a:t>กรณี มีกำไรสุทธิทางภาษีอากร   1,750,000  บาท   มีเครดิตภาษีครึ่งปีแรก  42,000 บาท</a:t>
            </a:r>
          </a:p>
          <a:p>
            <a:pPr marL="0" indent="0">
              <a:buNone/>
            </a:pPr>
            <a:r>
              <a:rPr lang="th-TH" sz="3600" b="1" dirty="0"/>
              <a:t>วิธีคำนวณภาษีเงินได้นิติบุคคล</a:t>
            </a:r>
          </a:p>
          <a:p>
            <a:pPr marL="0" indent="0">
              <a:buNone/>
            </a:pPr>
            <a:r>
              <a:rPr lang="th-TH" sz="3600" b="1" dirty="0"/>
              <a:t>	ภาษีเงินได้นิติบุคคล  20</a:t>
            </a:r>
            <a:r>
              <a:rPr lang="en-US" sz="3600" b="1" dirty="0"/>
              <a:t>%</a:t>
            </a:r>
            <a:r>
              <a:rPr lang="th-TH" sz="3600" b="1" dirty="0"/>
              <a:t> * 1,750,000  </a:t>
            </a:r>
            <a:r>
              <a:rPr lang="en-US" sz="3600" b="1" dirty="0"/>
              <a:t>		=</a:t>
            </a:r>
            <a:r>
              <a:rPr lang="th-TH" sz="3600" b="1" dirty="0"/>
              <a:t> 	350,000</a:t>
            </a:r>
          </a:p>
          <a:p>
            <a:pPr marL="0" indent="0">
              <a:buNone/>
            </a:pPr>
            <a:r>
              <a:rPr lang="th-TH" sz="3600" b="1" dirty="0"/>
              <a:t>	หัก  เครดิตภาษีครึ่งปีแรก					</a:t>
            </a:r>
            <a:r>
              <a:rPr lang="th-TH" sz="3600" b="1" u="sng" dirty="0"/>
              <a:t>  42,000</a:t>
            </a:r>
            <a:endParaRPr lang="th-TH" sz="3600" b="1" dirty="0"/>
          </a:p>
          <a:p>
            <a:pPr marL="0" indent="0">
              <a:buNone/>
            </a:pPr>
            <a:r>
              <a:rPr lang="th-TH" sz="3600" b="1" dirty="0"/>
              <a:t>	ภาษีเงินได้นิติบุคคลที่ต้องชำระ				</a:t>
            </a:r>
            <a:r>
              <a:rPr lang="th-TH" sz="3600" b="1" u="dbl" dirty="0"/>
              <a:t>308,000</a:t>
            </a:r>
          </a:p>
          <a:p>
            <a:pPr marL="0" indent="0">
              <a:buNone/>
            </a:pPr>
            <a:r>
              <a:rPr lang="th-TH" sz="3600" b="1" dirty="0"/>
              <a:t>การบันทึกบัญชี  31  สิงหาคม ใช้แบบ ภ.ง.ด. 50</a:t>
            </a:r>
          </a:p>
          <a:p>
            <a:pPr marL="0" indent="0">
              <a:buNone/>
            </a:pPr>
            <a:r>
              <a:rPr lang="th-TH" sz="3600" b="1" dirty="0"/>
              <a:t>เดบิต  ภาษีเงินได้นิติบุคคล			505		350,000</a:t>
            </a:r>
          </a:p>
          <a:p>
            <a:pPr marL="0" indent="0">
              <a:buNone/>
            </a:pPr>
            <a:r>
              <a:rPr lang="th-TH" sz="3600" b="1" dirty="0"/>
              <a:t>      ครด</a:t>
            </a:r>
            <a:r>
              <a:rPr lang="th-TH" sz="3600" b="1" dirty="0" err="1"/>
              <a:t>ิต</a:t>
            </a:r>
            <a:r>
              <a:rPr lang="th-TH" sz="3600" b="1" dirty="0"/>
              <a:t>  ภาษีเงินได้นิติบุคคลจ่ายล่วงหน้า    204			      42,000</a:t>
            </a:r>
          </a:p>
          <a:p>
            <a:pPr marL="0" indent="0">
              <a:buNone/>
            </a:pPr>
            <a:r>
              <a:rPr lang="th-TH" sz="3600" b="1" dirty="0"/>
              <a:t>    	       เงินฝากธนาคาร			102		             308,000</a:t>
            </a:r>
            <a:r>
              <a:rPr lang="th-TH" sz="3600" dirty="0"/>
              <a:t>			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081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5CD3B6D-E8B8-4B26-9BDC-6544147FB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สรุป ข้อแตกต่างของกำไรสุทธิตามบัญชีกับกำไรสุทธิเพื่อเสียภาษี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F36665B-6B1F-4177-86F7-CE882D51F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437" y="1825625"/>
            <a:ext cx="118779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/>
              <a:t>1. รายจ่ายที่ไม่ให้ถือเป็นรายจ่าย</a:t>
            </a:r>
          </a:p>
          <a:p>
            <a:pPr marL="0" indent="0">
              <a:buNone/>
            </a:pPr>
            <a:r>
              <a:rPr lang="th-TH" sz="4000" b="1" dirty="0"/>
              <a:t>    1)  ตามมาตรา 65 ทวิ </a:t>
            </a:r>
            <a:r>
              <a:rPr lang="en-US" sz="4000" b="1" dirty="0"/>
              <a:t>:</a:t>
            </a:r>
            <a:r>
              <a:rPr lang="th-TH" sz="4000" b="1" dirty="0"/>
              <a:t>  หนี้สูญส่วนที่เกินกฎหมายกำหนด  ค่าเสื่อมราคา</a:t>
            </a:r>
          </a:p>
          <a:p>
            <a:pPr marL="0" indent="0">
              <a:buNone/>
            </a:pPr>
            <a:r>
              <a:rPr lang="th-TH" sz="4000" b="1" dirty="0"/>
              <a:t>    2)  ตามมาตรา 65 ตรี </a:t>
            </a:r>
            <a:r>
              <a:rPr lang="en-US" sz="4000" b="1" dirty="0"/>
              <a:t>: </a:t>
            </a:r>
            <a:r>
              <a:rPr lang="th-TH" sz="4000" b="1" dirty="0"/>
              <a:t> ค่ารับรองส่วนที่เกินกว่ากฎหมายกำหนด  เงิน</a:t>
            </a: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        </a:t>
            </a:r>
            <a:r>
              <a:rPr lang="th-TH" sz="4000" b="1" dirty="0"/>
              <a:t>สำรอง  กองทุน  เงินบริจาคต่างๆ (ให้บวกกลับเข้ากำไรสุทธิตามบัญชี)</a:t>
            </a:r>
          </a:p>
          <a:p>
            <a:pPr marL="0" indent="0">
              <a:buNone/>
            </a:pPr>
            <a:r>
              <a:rPr lang="th-TH" sz="4000" b="1" dirty="0"/>
              <a:t>2. รายได้ที่ได้รับยกเว้นภาษีเงินได้นิติบุคคล </a:t>
            </a:r>
            <a:r>
              <a:rPr lang="en-US" sz="4000" b="1" dirty="0"/>
              <a:t>: </a:t>
            </a:r>
            <a:r>
              <a:rPr lang="th-TH" sz="4000" b="1" dirty="0"/>
              <a:t>เงินปันผล  เงินส่วนแบ่งกำไร  ดอกเบี้ยเงินกู้ยืม (ให้หักออกจากกำไรสุทธิตามบัญชี)  </a:t>
            </a: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272852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5CD3B6D-E8B8-4B26-9BDC-6544147FB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สรุป ข้อแตกต่างของกำไรสุทธิตามบัญชีกับกำไรสุทธิเพื่อเสียภาษี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F36665B-6B1F-4177-86F7-CE882D51F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437" y="1825624"/>
            <a:ext cx="11877964" cy="4769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/>
              <a:t>3. รายจ่ายที่มีสิทธิหักได้เพิ่มขึ้น  ได้แก่</a:t>
            </a:r>
          </a:p>
          <a:p>
            <a:pPr marL="0" indent="0">
              <a:buNone/>
            </a:pPr>
            <a:r>
              <a:rPr lang="th-TH" sz="4000" b="1" dirty="0"/>
              <a:t>   1) รายจ่ายค่าอุปกรณ์ที่มีผลต่อการประหยัดพลังงาน</a:t>
            </a:r>
          </a:p>
          <a:p>
            <a:pPr marL="0" indent="0">
              <a:buNone/>
            </a:pPr>
            <a:r>
              <a:rPr lang="th-TH" sz="4000" b="1" dirty="0"/>
              <a:t>   2) รายจ่ายในการส่งลูกจ้างเข้ารับการศึกษาและฝึกอบรม  ค่าสัมมนาและค่าห้องพัก</a:t>
            </a:r>
          </a:p>
          <a:p>
            <a:pPr marL="0" indent="0">
              <a:buNone/>
            </a:pPr>
            <a:r>
              <a:rPr lang="th-TH" sz="4000" b="1" dirty="0"/>
              <a:t>   3) รายจ่ายค่าจ้างเพื่อทำการวิจัยและพัฒนาเทคโนโลยี</a:t>
            </a:r>
          </a:p>
          <a:p>
            <a:pPr marL="0" indent="0">
              <a:buNone/>
            </a:pPr>
            <a:r>
              <a:rPr lang="th-TH" sz="4000" b="1" dirty="0"/>
              <a:t>   4) รายจ่ายที่ได้รับสิทธิจากการส่งเสริมการลงทุน</a:t>
            </a:r>
          </a:p>
          <a:p>
            <a:pPr marL="0" indent="0">
              <a:buNone/>
            </a:pPr>
            <a:r>
              <a:rPr lang="th-TH" sz="4000" b="1" dirty="0"/>
              <a:t>   5) รายจ่ายเพื่อสนับสนุนการศึกษา  การเรียนรู้และนันทนาการ   </a:t>
            </a: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20267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A5E91A1-EFF5-4FAA-814D-7D6B9EB5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แบบทดสอบหลังการเรียนรู้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7B10ECD-2D9C-45C9-A94B-5A82AA4EC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th-TH" sz="4000" b="1" dirty="0"/>
              <a:t>1. จงบอก “ผู้มีหน้าที่เสียภาษีเงินได้นิติบุคคล”  มา  3  ข้อ</a:t>
            </a:r>
          </a:p>
          <a:p>
            <a:pPr marL="0" indent="0">
              <a:buNone/>
            </a:pPr>
            <a:r>
              <a:rPr lang="th-TH" sz="4000" b="1" dirty="0"/>
              <a:t>    1)............................................2)...............................3)............................</a:t>
            </a:r>
          </a:p>
          <a:p>
            <a:pPr marL="0" indent="0">
              <a:buNone/>
            </a:pPr>
            <a:r>
              <a:rPr lang="th-TH" sz="4000" b="1" dirty="0"/>
              <a:t>2. จงบอก “นิติบุคคลที่ไม่ต้องเสียภาษีเงินได้นิติบุคคล”  มา  3  ข้อ</a:t>
            </a:r>
          </a:p>
          <a:p>
            <a:pPr marL="0" indent="0">
              <a:buNone/>
            </a:pPr>
            <a:r>
              <a:rPr lang="th-TH" sz="2800" b="1" dirty="0"/>
              <a:t>    </a:t>
            </a:r>
            <a:r>
              <a:rPr lang="th-TH" sz="4000" b="1" dirty="0"/>
              <a:t>1)............................................2)...............................3)............................</a:t>
            </a:r>
          </a:p>
          <a:p>
            <a:pPr marL="0" indent="0">
              <a:buNone/>
            </a:pPr>
            <a:r>
              <a:rPr lang="th-TH" sz="4000" b="1" dirty="0"/>
              <a:t>3) จงบอก “ฐานภาษีเงินได้นิติบุคคล”  มี 4 ข้อ  ได้แก่</a:t>
            </a:r>
          </a:p>
          <a:p>
            <a:pPr marL="0" indent="0">
              <a:buNone/>
            </a:pPr>
            <a:r>
              <a:rPr lang="th-TH" sz="4000" b="1" dirty="0"/>
              <a:t>   1)..................................2)............................3)....................4)................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3555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CD9D23-6D07-4975-90F3-087BBD82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แบบทดสอบหลังการเรียนรู้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B411FA0-B19F-4257-A094-5E0EFC497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/>
              <a:t>4. จงบอก  “ค่าใช้จ่าย”  ตามมาตรา 65 ทวิ  มา  2  ข้อ  ได้แก่</a:t>
            </a:r>
          </a:p>
          <a:p>
            <a:pPr marL="0" indent="0">
              <a:buNone/>
            </a:pPr>
            <a:r>
              <a:rPr lang="th-TH" sz="4000" b="1" dirty="0"/>
              <a:t>   1)...............................................2).................................................</a:t>
            </a:r>
          </a:p>
          <a:p>
            <a:pPr marL="0" indent="0">
              <a:buNone/>
            </a:pPr>
            <a:r>
              <a:rPr lang="th-TH" sz="4000" b="1" dirty="0"/>
              <a:t>5. จงบอก “ค่าใช้จ่าย”  ตามมาตรา 65 ตรี  มา  3  ข้อ  ได้แก่</a:t>
            </a:r>
          </a:p>
          <a:p>
            <a:pPr marL="0" indent="0">
              <a:buNone/>
            </a:pPr>
            <a:r>
              <a:rPr lang="th-TH" sz="4000" b="1" dirty="0"/>
              <a:t>1)...........................................2)...............................3)............................</a:t>
            </a:r>
          </a:p>
          <a:p>
            <a:pPr marL="0" indent="0">
              <a:buNone/>
            </a:pPr>
            <a:r>
              <a:rPr lang="th-TH" sz="4000" b="1" dirty="0"/>
              <a:t>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9825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1.5 ภาษีเงินได้นิติบุคคลคำนวณจากยอดรายได้ก่อนหักรายจ่าย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582" y="1447800"/>
            <a:ext cx="10631054" cy="5045075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ผู้มีหน้าที่เสียภาษี</a:t>
            </a:r>
            <a:r>
              <a:rPr lang="th-TH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จากยอดรายได้ก่อนหักรายจ่าย  ได้แก่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  -  นิติบุคคลที่ประกอบกิจการขนส่งระหว่างประเทศ  และ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  -  มูลนิธิหรือสมาคมที่ประกอบกิจการแล้วมีรายได้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ฐานภาษี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H SarabunPSK" panose="020B0500040200020003" pitchFamily="34" charset="-34"/>
              </a:rPr>
              <a:t>1) กรณีกิจการขนส่ง  </a:t>
            </a: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อัตราภาษีร้อยละ 3</a:t>
            </a:r>
            <a:endParaRPr lang="th-TH" sz="4000" b="1" dirty="0">
              <a:solidFill>
                <a:srgbClr val="FF0000"/>
              </a:solidFill>
              <a:latin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      (1)  กรณีขนส่งคนโดยสาร  รายได้จากค่าโดยสาร  ค่าธรรมเนียม และประโยชน์อื่นใดที่เรียกเก็บในประเทศไทยก่อนหักรายจ่ายใดๆ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      (2)  กรณีรับขนของ รายได้จากค่าระวาง ค่าธรรมเนียม และประโยชน์อื่นใดที่เรียกเก็บในหรือนอกประเทศไทยก่อนหักรายจ่ายใดๆ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0075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59059" cy="1325563"/>
          </a:xfrm>
        </p:spPr>
        <p:txBody>
          <a:bodyPr>
            <a:normAutofit/>
          </a:bodyPr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1.1 ผู้มีหน้าที่เสียภาษีเงินได้นิติบุคคล- </a:t>
            </a:r>
            <a:r>
              <a:rPr lang="th-TH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บริษัทหรือห้างหุ้นส่วนนิติบุคคลที่ตั้งขึ้นตามกฎหมายต่างประเทศ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690688"/>
            <a:ext cx="11429063" cy="5167312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* </a:t>
            </a:r>
            <a:r>
              <a:rPr lang="th-TH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นิติบุคคลที่ตั้งขึ้นตามกฎหมายต่างประเทศ ที่มีหน้าที่เสียภาษีเงินได้นิติบุคคลในประเทศไทย  เมื่อเข้าเงื่อนไขข้อใดข้อหนึ่ง ดังต่อไปนี้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1)  นิติบุคคลต่างประเทศนั้น เข้ามากระทำกิจการในประเทศไทย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2)  นิติบุคคลต่างประเทศนั้น กระทำกิจการในที่อื่นๆ รวมทั้งในประเทศไทย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3)  นิติบุคคลต่างประเทศนั้น กระทำกิจการอื่นๆ รวมทั้งในประเทศไทยและ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     กิจการที่กระทำนั้นเป็นกิจการขนส่งระหว่างประเทศ</a:t>
            </a:r>
          </a:p>
        </p:txBody>
      </p:sp>
    </p:spTree>
    <p:extLst>
      <p:ext uri="{BB962C8B-B14F-4D97-AF65-F5344CB8AC3E}">
        <p14:creationId xmlns:p14="http://schemas.microsoft.com/office/powerpoint/2010/main" val="377944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45" y="4907"/>
            <a:ext cx="10515600" cy="1325563"/>
          </a:xfrm>
        </p:spPr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1.5 ภาษีเงินได้นิติบุคคลคำนวณจากยอดรายได้ก่อนหักรายจ่าย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4" y="1330470"/>
            <a:ext cx="11092872" cy="5402839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  2</a:t>
            </a:r>
            <a:r>
              <a:rPr lang="th-TH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H SarabunPSK" panose="020B0500040200020003" pitchFamily="34" charset="-34"/>
              </a:rPr>
              <a:t>) กรณีมูลนิธิหรือสมาคม  </a:t>
            </a: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รายได้ทุกอย่างที่ได้มา  เช่น  รายได้จากการขายสินค้าและบริการ  ดอกเบี้ย  ค่าเช่า  เงินปันผล  ...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รายได้ของมูลนิธิหรือสมาคมที่ได้รับยกเว้นภาษีเงินได้นิติบุคคล ตามมาตรา 65 ทวิ ได้แก่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  - ค่าลงทะเบียนหรือค่าบำรุงที่ได้รับจากสมาชิก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  - เงินหรือทรัพย์สินที่ได้รับจากการรับบริจาค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  - เงินหรือทรัพย์สินที่ได้รับจากการให้โดยเสน่หา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อัตราภาษี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  ก.  เงินได้ 40(8) เสียร้อยละ 2 ของรายได้ก่อนหักรายจ่าย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  ข.  เงินได้อื่น นอกจาก ก. เสียร้อยละ 10 ของรายได้ก่อนหักรายจ่าย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3501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1.5 ภาษีเงินได้นิติบุคคลคำนวณจากยอดรายได้ก่อนหักรายจ่าย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582" y="1447800"/>
            <a:ext cx="10631054" cy="5045075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3) การยื่นแบบแสดงรายการและชำระภาษี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    (1) กิจการขนส่งระหว่างประเทศ ต้องยื่นแบบฯ ภายใน 150 วันนับแต่วันสุดท้ายของรอบระยะเวลาบัญชี (ไม่ต้องยื่นภาษีครึ่งปี) ใช้แบบ ภ.ง.ด.52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latin typeface="Times New Roman" panose="02020603050405020304" pitchFamily="18" charset="0"/>
                <a:cs typeface="TH SarabunPSK" panose="020B0500040200020003" pitchFamily="34" charset="-34"/>
              </a:rPr>
              <a:t>    (2) มูลนิธิและสมาคม ต้องยื่นแบบฯ ภายใน 150 วันนับแต่วันสุดท้ายของรอบระยะเวลาบัญชี (ไม่ต้องยื่นภาษีครึ่งปี) ใช้แบบ ภ.ง.ด.55 โดยต้องแสดงบัญชีรายได้ก่อนหักรายจ่ายใดๆ แต่ไม่ต้องแนบงบแสดงฐานะการเงิน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7747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1.6 ภาษีเงินได้นิติบุคคลสำหรับเงินได้ที่จ่ายจากหรือในประเทศไทย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8" y="1447800"/>
            <a:ext cx="11698432" cy="5045075"/>
          </a:xfrm>
        </p:spPr>
        <p:txBody>
          <a:bodyPr>
            <a:noAutofit/>
          </a:bodyPr>
          <a:lstStyle/>
          <a:p>
            <a:pPr marL="742950" marR="0" indent="-74295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th-TH" sz="4000" b="1" dirty="0"/>
              <a:t>ผู้มีหน้าที่เสียภาษี  ได้แก่ นิติบุคคลที่ตั้งขึ้นตามกฎหมายต่างประเทศที่มิได้ประกอบกิจการในประเทศไทย  แต่ได้รับเงินได้พึงประเมิน ม.40(2) (3) (4) (5)หรือ (6) ที่จ่ายจากหรือในประเทศไทย   โดยผู้จ่ายเงินได้มีหน้าที่หัก ณ ที่จ่าย ถือเป็นการเสียภาษีเสร็จสิ้นเป็นรายครั้งไป</a:t>
            </a:r>
          </a:p>
          <a:p>
            <a:pPr marL="742950" marR="0" indent="-74295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th-TH" sz="4000" b="1" dirty="0"/>
              <a:t>เงินได้ที่ต้องหักภาษี  เงินได้ของนิติบุคคลต่างประเทศ ซึ่งผู้จ่ายมีหน้าที่ต้องหักภาษี ได้แก่ ได้รับเงินได้พึงประเมิน ม.40(2) (3) (4) (5)หรือ (6)</a:t>
            </a:r>
          </a:p>
          <a:p>
            <a:pPr marL="742950" marR="0" indent="-74295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th-TH" sz="4000" b="1" dirty="0"/>
              <a:t>การคำนวณหักภาษี  ในอัตราร้อยละ 15  ยกเว้น ม.40 (4)(ข) อัตราร้อยละ 10  ใช้แบบ ภ.ง.ด.54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1008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1.7 ภาษีเงินได้นิติบุคคลสำหรับการจำหน่ายกำไรไปนอกประเทศ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707255" cy="5045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000" b="1" dirty="0"/>
              <a:t>1) ผู้มีหน้าที่เสียภาษี  ได้แก่ นิติบุคคล ซึ่งจำหน่ายเงินกำไรหรือเงินประเภทอื่นใดที่กันไว้จากกำไร  ออกไปจากประเทศไทย ให้เสียภาษีเงินได้โดยหักภาษีจากจำนวนเงินที่จำหน่าย</a:t>
            </a:r>
          </a:p>
          <a:p>
            <a:pPr marL="0" indent="0">
              <a:buNone/>
            </a:pPr>
            <a:r>
              <a:rPr lang="th-TH" sz="4000" b="1" dirty="0"/>
              <a:t>2) อัตราภาษีและการคำนวณภาษี  หักจากเงินที่จำหน่ายในอัตราร้อยละ 10</a:t>
            </a:r>
          </a:p>
          <a:p>
            <a:pPr marL="0" indent="0">
              <a:buNone/>
            </a:pPr>
            <a:r>
              <a:rPr lang="th-TH" sz="4000" b="1" dirty="0"/>
              <a:t>3) การยื่นแบบแสดงรายการและชำระภาษี  ต้องยื่นแบบและชำระภาษีภายใน 7 วันนับแต่วันสิ้นเดือนของเดือนที่จำหน่ายฯ ใช้แบบ ภ.ง.ด.54 ยื่นทุกครั้งที่มีการจำหน่าย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5412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ea typeface="Times New Roman" panose="02020603050405020304" pitchFamily="18" charset="0"/>
                <a:cs typeface="TH SarabunPSK" panose="020B0500040200020003" pitchFamily="34" charset="-34"/>
              </a:rPr>
              <a:t>1.8 สถานที่ยื่นแบบแสดงรายการภาษี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1220450" cy="5045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000" b="1" dirty="0"/>
              <a:t>1) ในเขตกรุงเทพมหานคร  ให้ยื่น ณ</a:t>
            </a:r>
          </a:p>
          <a:p>
            <a:pPr marL="0" indent="0">
              <a:buNone/>
            </a:pPr>
            <a:r>
              <a:rPr lang="th-TH" sz="4000" b="1" dirty="0"/>
              <a:t>     ก.  สำนักงานสรรพากรพื้นที่สาขาในท้องที่ที่สำนักงานใหญ่ตั้งอยู่</a:t>
            </a:r>
          </a:p>
          <a:p>
            <a:pPr marL="0" indent="0">
              <a:buNone/>
            </a:pPr>
            <a:r>
              <a:rPr lang="th-TH" sz="4000" b="1" dirty="0"/>
              <a:t>     ข.  ธนาคารพาณิชย์ไทย และสาขาในเขตกรุงเทพมหานคร</a:t>
            </a:r>
          </a:p>
          <a:p>
            <a:pPr marL="0" indent="0">
              <a:buNone/>
            </a:pPr>
            <a:r>
              <a:rPr lang="th-TH" sz="4000" b="1" dirty="0"/>
              <a:t>2)  ในเขตจังหวัดอื่น ให้ยื่น ณ </a:t>
            </a:r>
          </a:p>
          <a:p>
            <a:pPr marL="0" indent="0">
              <a:buNone/>
            </a:pPr>
            <a:r>
              <a:rPr lang="th-TH" sz="4000" b="1" dirty="0"/>
              <a:t>     ก.  ที่ว่าการอำเภอหรือกิ่งอำเภอท้องที่ที่สำนักงานใหญ่ตั้งอยู่</a:t>
            </a:r>
          </a:p>
          <a:p>
            <a:pPr marL="0" indent="0">
              <a:buNone/>
            </a:pPr>
            <a:r>
              <a:rPr lang="th-TH" sz="4000" b="1" dirty="0"/>
              <a:t>     ข.  สำนักงานสาขาของธนาคารพาณิชย์ไทยในเขตอำเภอหรือกิ่งอำเภอท้องที่ที่สำนักงานใหญ่ตั้งอยู่</a:t>
            </a:r>
            <a:r>
              <a:rPr lang="th-TH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686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59059" cy="1325563"/>
          </a:xfrm>
        </p:spPr>
        <p:txBody>
          <a:bodyPr>
            <a:normAutofit/>
          </a:bodyPr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1.1 ผู้มีหน้าที่เสียภาษีเงินได้นิติบุคคล- </a:t>
            </a:r>
            <a:r>
              <a:rPr lang="th-TH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บริษัทหรือห้างหุ้นส่วนนิติบุคคลที่ตั้งขึ้นตามกฎหมายต่างประเทศ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1220451" cy="5167312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* </a:t>
            </a:r>
            <a:r>
              <a:rPr lang="th-TH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นิติบุคคลที่ตั้งขึ้นตามกฎหมายต่างประเทศ ที่มีหน้าที่เสียภาษีเงินได้นิติบุคคลในประเทศไทย  เมื่อเข้าเงื่อนไขข้อใดข้อหนึ่ง ดังต่อไปนี้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4)  นิติบุคคลต่างประเทศนั้น มิได้ประกอบกิจการในประเทศไทย แต่ได้รับเงินได้พึง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     ประเมิน  ม.40(2)(3)(4)(5) หรือ (6)ที่จ่ายจากหรือในประเทศไทย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5)  นิติบุคคลต่างประเทศ ได้จำหน่ายเงินกำไรหรือเงินประเภทอื่นที่กันจากกำไร ออกไป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     จากประเทศไทย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6)  นิติบุคคลต่างประเทศนั้น   มิได้เข้ามาทำกิจการในประเทศไทยโดยตรง  แต่มีลูกจ้าง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     หรือผู้ทำการแทน  ในการประกอบกิจการในประเทศไทย อันเป็นเหตุให้ได้รับเงินหรือ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     ผลกำไรในประเทศไทย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1126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994DD36-EBA6-4CC7-AC39-9BD7A5B47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1.1 ผู้มีหน้าที่เสียภาษีเงินได้นิติบุคคล-กิจการร่วมค้า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BC0CDEF-8CD2-4219-BB94-9084DDC4E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Joint  Venture</a:t>
            </a:r>
            <a:r>
              <a:rPr lang="th-TH" sz="4000" b="1" dirty="0"/>
              <a:t>  เป็นกิจการที่ดำเนินการร่วมกันทางการค้าหรือหากำไร  ระหว่าง</a:t>
            </a:r>
          </a:p>
          <a:p>
            <a:pPr marL="742950" indent="-742950">
              <a:buAutoNum type="arabicParenR"/>
            </a:pPr>
            <a:r>
              <a:rPr lang="th-TH" sz="4000" b="1" dirty="0"/>
              <a:t>บริษัทกับบริษัท</a:t>
            </a:r>
          </a:p>
          <a:p>
            <a:pPr marL="742950" indent="-742950">
              <a:buAutoNum type="arabicParenR"/>
            </a:pPr>
            <a:r>
              <a:rPr lang="th-TH" sz="4000" b="1" dirty="0"/>
              <a:t>บริษัทกับห้างหุ้นส่วนนิติบุคคล</a:t>
            </a:r>
          </a:p>
          <a:p>
            <a:pPr marL="742950" indent="-742950">
              <a:buAutoNum type="arabicParenR"/>
            </a:pPr>
            <a:r>
              <a:rPr lang="th-TH" sz="4000" b="1" dirty="0"/>
              <a:t>ห้างหุ้นส่วนนิติบุคคลกับห้างหุ้นส่วนนิติบุคคล</a:t>
            </a:r>
          </a:p>
          <a:p>
            <a:pPr marL="742950" indent="-742950">
              <a:buAutoNum type="arabicParenR"/>
            </a:pPr>
            <a:r>
              <a:rPr lang="th-TH" sz="4000" b="1" dirty="0"/>
              <a:t>บริษัทและ/หรือห้างหุ้นส่วนนิติบุคคลกับบุคคลธรรมดา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8644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994DD36-EBA6-4CC7-AC39-9BD7A5B47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1.1 ผู้มีหน้าที่เสียภาษีเงินได้นิติบุคคล-กิจการร่วมค้า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BC0CDEF-8CD2-4219-BB94-9084DDC4E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Joint  Venture</a:t>
            </a:r>
            <a:r>
              <a:rPr lang="th-TH" sz="4000" b="1" dirty="0"/>
              <a:t>  เป็นกิจการที่ดำเนินการร่วมกันทางการค้าหรือหากำไร  ระหว่าง</a:t>
            </a:r>
          </a:p>
          <a:p>
            <a:pPr marL="0" indent="0">
              <a:buNone/>
            </a:pPr>
            <a:r>
              <a:rPr lang="th-TH" sz="4000" b="1" dirty="0"/>
              <a:t>5) บริษัทและ/หรือห้างหุ้นส่วนนิติบุคคลกับคณะบุคคลที่มิใช่นิติบุคคล</a:t>
            </a:r>
          </a:p>
          <a:p>
            <a:pPr marL="0" indent="0">
              <a:buNone/>
            </a:pPr>
            <a:r>
              <a:rPr lang="th-TH" sz="4000" b="1" dirty="0"/>
              <a:t>6) บริษัทและ/หรือห้างหุ้นส่วนนิติบุคคลกับห้างหุ้นส่วนสามัญ</a:t>
            </a:r>
          </a:p>
          <a:p>
            <a:pPr marL="0" indent="0">
              <a:buNone/>
            </a:pPr>
            <a:r>
              <a:rPr lang="th-TH" sz="4000" b="1" dirty="0"/>
              <a:t>7) บริษัทและ/หรือห้างหุ้นส่วนนิติบุคคลกับนิติบุคคลอื่น</a:t>
            </a:r>
          </a:p>
        </p:txBody>
      </p:sp>
    </p:spTree>
    <p:extLst>
      <p:ext uri="{BB962C8B-B14F-4D97-AF65-F5344CB8AC3E}">
        <p14:creationId xmlns:p14="http://schemas.microsoft.com/office/powerpoint/2010/main" val="2679950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4532A-7A0A-4461-A70A-435473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1.2 นิติบุคคลที่ได้รับยกเว้นไม่ต้องเสียภาษี  </a:t>
            </a:r>
            <a:endParaRPr lang="en-US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DB0011-1A25-46B1-B253-E77797BC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1220450" cy="5045075"/>
          </a:xfrm>
        </p:spPr>
        <p:txBody>
          <a:bodyPr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th-TH" sz="4000" b="1" dirty="0"/>
              <a:t>นิติบุคคลที่ได้รับยกเว้นไม่ต้องเสียภาษี  เฉพาะที่ตั้งขึ้นตามกฎหมายไทย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1)  หน่วยงานของรัฐ  ที่ตั้งขึ้นตามระเบียบบริหารราชการแผ่นดิน ดังนี้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  ระเบียบบริหารราชการ</a:t>
            </a:r>
            <a:r>
              <a:rPr lang="th-TH" sz="4000" b="1" dirty="0">
                <a:solidFill>
                  <a:srgbClr val="FF0000"/>
                </a:solidFill>
              </a:rPr>
              <a:t>ส่วนกลาง</a:t>
            </a:r>
            <a:r>
              <a:rPr lang="th-TH" sz="4000" b="1" dirty="0"/>
              <a:t>  </a:t>
            </a:r>
            <a:r>
              <a:rPr lang="en-US" sz="4000" b="1" dirty="0"/>
              <a:t>:  </a:t>
            </a:r>
            <a:r>
              <a:rPr lang="th-TH" sz="4000" b="1" dirty="0"/>
              <a:t>กระทรวง  ทบวง  กรม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  ระเบียบบริหารราชการ</a:t>
            </a:r>
            <a:r>
              <a:rPr lang="th-TH" sz="4000" b="1" dirty="0">
                <a:solidFill>
                  <a:srgbClr val="0070C0"/>
                </a:solidFill>
              </a:rPr>
              <a:t>ส่วนภูมิภาค </a:t>
            </a:r>
            <a:r>
              <a:rPr lang="en-US" sz="4000" b="1" dirty="0"/>
              <a:t>:  </a:t>
            </a:r>
            <a:r>
              <a:rPr lang="th-TH" sz="4000" b="1" dirty="0"/>
              <a:t>จังหวัด  อำเภอ  ตำบล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  ระเบียบบริหารราชการ</a:t>
            </a:r>
            <a:r>
              <a:rPr lang="th-TH" sz="4000" b="1" dirty="0">
                <a:solidFill>
                  <a:srgbClr val="7030A0"/>
                </a:solidFill>
              </a:rPr>
              <a:t>ส่วนท้องถิ่น </a:t>
            </a:r>
            <a:r>
              <a:rPr lang="en-US" sz="4000" b="1" dirty="0"/>
              <a:t>:  </a:t>
            </a:r>
            <a:r>
              <a:rPr lang="th-TH" sz="4000" b="1" dirty="0"/>
              <a:t>องค์การบริหารส่วนจังหวัด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           เทศบาล  สุขาภิบาล  องค์การบริหารส่วนตำบล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2)  หน่วยงานของรัฐบาลต่างประเทศ </a:t>
            </a:r>
            <a:r>
              <a:rPr lang="en-US" sz="4000" b="1" dirty="0"/>
              <a:t>: </a:t>
            </a:r>
            <a:r>
              <a:rPr lang="th-TH" sz="4000" b="1" dirty="0"/>
              <a:t>สถานทูต  สถานกงสุล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3)  นิติบุคคลที่ตั้งขึ้นตามกฎหมายอื่น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/>
              <a:t>4)  มูลนิธิ  หรือสมาคมที่ตั้งขึ้นตามกฎหมายไทย เพื่อการกุศลสาธารณะ</a:t>
            </a:r>
          </a:p>
          <a:p>
            <a:pPr marL="742950" marR="0" indent="-742950">
              <a:spcBef>
                <a:spcPts val="0"/>
              </a:spcBef>
              <a:spcAft>
                <a:spcPts val="0"/>
              </a:spcAft>
              <a:buAutoNum type="arabicParenR" startAt="2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4605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5459</Words>
  <Application>Microsoft Office PowerPoint</Application>
  <PresentationFormat>แบบจอกว้าง</PresentationFormat>
  <Paragraphs>375</Paragraphs>
  <Slides>54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54</vt:i4>
      </vt:variant>
    </vt:vector>
  </HeadingPairs>
  <TitlesOfParts>
    <vt:vector size="59" baseType="lpstr">
      <vt:lpstr>Arial</vt:lpstr>
      <vt:lpstr>Calibri</vt:lpstr>
      <vt:lpstr>Calibri Light</vt:lpstr>
      <vt:lpstr>Times New Roman</vt:lpstr>
      <vt:lpstr>ธีมของ Office</vt:lpstr>
      <vt:lpstr>หน่วยที่ 1</vt:lpstr>
      <vt:lpstr>สาระการเรียนรู้</vt:lpstr>
      <vt:lpstr>จุดประสงค์การเรียนรู้</vt:lpstr>
      <vt:lpstr>1.1 ผู้มีหน้าที่เสียภาษีเงินได้นิติบุคคล    </vt:lpstr>
      <vt:lpstr>1.1 ผู้มีหน้าที่เสียภาษีเงินได้นิติบุคคล- บริษัทหรือห้างหุ้นส่วนนิติบุคคลที่ตั้งขึ้นตามกฎหมายต่างประเทศ</vt:lpstr>
      <vt:lpstr>1.1 ผู้มีหน้าที่เสียภาษีเงินได้นิติบุคคล- บริษัทหรือห้างหุ้นส่วนนิติบุคคลที่ตั้งขึ้นตามกฎหมายต่างประเทศ</vt:lpstr>
      <vt:lpstr>1.1 ผู้มีหน้าที่เสียภาษีเงินได้นิติบุคคล-กิจการร่วมค้า</vt:lpstr>
      <vt:lpstr>1.1 ผู้มีหน้าที่เสียภาษีเงินได้นิติบุคคล-กิจการร่วมค้า</vt:lpstr>
      <vt:lpstr>1.2 นิติบุคคลที่ได้รับยกเว้นไม่ต้องเสียภาษี  </vt:lpstr>
      <vt:lpstr>1.2 นิติบุคคลที่ได้รับยกเว้นไม่ต้องเสียภาษี  </vt:lpstr>
      <vt:lpstr>1.2 นิติบุคคลที่ได้รับยกเว้นไม่ต้องเสียภาษี  </vt:lpstr>
      <vt:lpstr>1.3 ฐานภาษีของภาษีเงินได้นิติบุคคล  </vt:lpstr>
      <vt:lpstr>1.3 ฐานภาษีของภาษีเงินได้นิติบุคคล  </vt:lpstr>
      <vt:lpstr>1.4 ภาษีเงินได้นิติบุคคลคำนวณจากกำไรสุทธิ</vt:lpstr>
      <vt:lpstr>1.4 ภาษีเงินได้นิติบุคคลคำนวณจากกำไรสุทธิ</vt:lpstr>
      <vt:lpstr>1.4 ภาษีเงินได้นิติบุคคลคำนวณจากกำไรสุทธิ</vt:lpstr>
      <vt:lpstr>1.4 ภาษีเงินได้นิติบุคคลคำนวณจากกำไรสุทธิ</vt:lpstr>
      <vt:lpstr>1.4 ภาษีเงินได้นิติบุคคลคำนวณจากกำไรสุทธิ ตาม ม. 65 ทวิ</vt:lpstr>
      <vt:lpstr>1.4 ภาษีเงินได้นิติบุคคลคำนวณจากกำไรสุทธิ ตาม ม. 65 ทวิ</vt:lpstr>
      <vt:lpstr>1.4 ภาษีเงินได้นิติบุคคลคำนวณจากกำไรสุทธิ ตาม ม. 65 ทวิ</vt:lpstr>
      <vt:lpstr>1.4 ภาษีเงินได้นิติบุคคลคำนวณจากกำไรสุทธิ ตาม ม. 65 ทวิ</vt:lpstr>
      <vt:lpstr>1.4 ภาษีเงินได้นิติบุคคลคำนวณจากกำไรสุทธิ ตาม ม. 65 ทวิ</vt:lpstr>
      <vt:lpstr>1.4 ภาษีเงินได้นิติบุคคลคำนวณจากกำไรสุทธิ ตาม ม. 65 ทวิ</vt:lpstr>
      <vt:lpstr>5 เงื่อนไขการคำนวณจากกำไรสุทธิ ตาม ม. 65 ตรี (รายจ่ายต้องห้าม)</vt:lpstr>
      <vt:lpstr>5 เงื่อนไขการคำนวณจากกำไรสุทธิ ตาม ม. 65 ตรี (รายจ่ายต้องห้าม)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การปรับปรุงกำไรสุทธิทางบัญชีให้เป็นกำไรสุทธิทางภาษีอากร</vt:lpstr>
      <vt:lpstr>การปรับปรุงกำไรสุทธิทางบัญชีให้เป็นกำไรสุทธิทางภาษีอากร</vt:lpstr>
      <vt:lpstr>การปรับปรุงกำไรสุทธิทางบัญชีให้เป็นกำไรสุทธิทางภาษีอากร</vt:lpstr>
      <vt:lpstr>5 เงื่อนไขการคำนวณจากกำไรสุทธิ ตาม ม. 65 ตรี (รายจ่ายต้องห้าม)</vt:lpstr>
      <vt:lpstr>5 เงื่อนไขการคำนวณจากกำไรสุทธิ ตาม ม. 65 ตรี (รายจ่ายต้องห้าม)</vt:lpstr>
      <vt:lpstr>อัตราภาษี  และการคำนวณภาษี</vt:lpstr>
      <vt:lpstr>การยื่นแบบแสดงรายการและชำระภาษี</vt:lpstr>
      <vt:lpstr>การบันทึกบัญชี</vt:lpstr>
      <vt:lpstr>สรุป ข้อแตกต่างของกำไรสุทธิตามบัญชีกับกำไรสุทธิเพื่อเสียภาษี</vt:lpstr>
      <vt:lpstr>สรุป ข้อแตกต่างของกำไรสุทธิตามบัญชีกับกำไรสุทธิเพื่อเสียภาษี</vt:lpstr>
      <vt:lpstr>แบบทดสอบหลังการเรียนรู้</vt:lpstr>
      <vt:lpstr>แบบทดสอบหลังการเรียนรู้</vt:lpstr>
      <vt:lpstr>1.5 ภาษีเงินได้นิติบุคคลคำนวณจากยอดรายได้ก่อนหักรายจ่าย</vt:lpstr>
      <vt:lpstr>1.5 ภาษีเงินได้นิติบุคคลคำนวณจากยอดรายได้ก่อนหักรายจ่าย</vt:lpstr>
      <vt:lpstr>1.5 ภาษีเงินได้นิติบุคคลคำนวณจากยอดรายได้ก่อนหักรายจ่าย</vt:lpstr>
      <vt:lpstr>1.6 ภาษีเงินได้นิติบุคคลสำหรับเงินได้ที่จ่ายจากหรือในประเทศไทย</vt:lpstr>
      <vt:lpstr>1.7 ภาษีเงินได้นิติบุคคลสำหรับการจำหน่ายกำไรไปนอกประเทศ</vt:lpstr>
      <vt:lpstr>1.8 สถานที่ยื่นแบบแสดงรายการภาษี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</dc:title>
  <dc:creator>LAB 1</dc:creator>
  <cp:lastModifiedBy>LAB 1</cp:lastModifiedBy>
  <cp:revision>66</cp:revision>
  <dcterms:created xsi:type="dcterms:W3CDTF">2023-10-12T04:58:04Z</dcterms:created>
  <dcterms:modified xsi:type="dcterms:W3CDTF">2023-10-20T08:59:25Z</dcterms:modified>
</cp:coreProperties>
</file>