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5" r:id="rId29"/>
    <p:sldId id="274" r:id="rId30"/>
    <p:sldId id="276" r:id="rId31"/>
    <p:sldId id="277" r:id="rId32"/>
    <p:sldId id="279" r:id="rId33"/>
    <p:sldId id="290" r:id="rId34"/>
    <p:sldId id="291" r:id="rId35"/>
    <p:sldId id="278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สไตล์สีปานกลาง 4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6AA53D-8AA4-45CA-A5B7-D9DD85BFC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6EAD276-95B2-47AB-AF3E-E078CCB76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BAB0494-026E-425E-BF6A-2A8CF70F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5C15D15-4A75-4F89-A2C1-60E6E7EB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8EC52E-4F23-459D-9148-2370E3E0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6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687FD2-7158-4353-98D7-972535DE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8DE3A05-583F-4BFF-B565-025FF7E6E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67EA3C2-0823-4F35-A4A1-29148F24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B47C189-B530-4D64-B2C9-531CFC6C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4D23730-D8BA-4169-831B-7ADDCB7A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F52E110-31B6-4AEE-9293-41B1CA50B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18225C0-090C-4689-B38B-7CC46A554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353AAD3-1588-4D6B-BE5C-935EF0C9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EFBD763-BCC9-4DD8-8052-39BA013E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B3AAC82-170C-44FB-ACE1-10829822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5A54D6-BF3E-478A-9194-67362A25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05C522D-83E3-4F1C-87E7-EF376F7B7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D572D63-84E7-4F6B-A35D-D66D72A3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42A7474-704B-4480-A8F9-60634AD2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AF592B-02A2-4FF4-A499-671916D3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E9944BA-1804-46C8-8201-B305CCA7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CD6C5D8-AB9B-44A4-A304-8FDA9F24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4485F06-FA06-4EA4-A9BB-DE88681B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7F69CAB-8D2B-45D7-9C6D-CE9A7A9E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FC01C11-BBEC-46BD-B067-E6367090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05C180-38AA-4E87-99BA-7E1834AD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E7FADC8-25AD-4D4A-8D31-43363D07F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0CE2D8E-42C2-4CE1-84A3-EE6646152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7786478-BEC6-41DB-90C3-C385BFBE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E60CFDC-FFD5-44C1-AA7E-E1B3F596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EB4DE38-F5CF-4747-956E-AAA7679E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5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6AC7C2-02D5-4F06-9A84-7B5FAD1D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BA29294-5FF5-4C1A-9810-EFDC3915D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CFA43D3-5168-488D-91C5-D2C587A4F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497DC07F-9611-4B53-BD4C-9C4F6BB9C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02B4597-A7EC-425F-B7F3-A9777DC46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DAE0F39-5A64-41D3-9BEB-3AC8AB883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020B1D6-1B90-4EE5-A422-3826226F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5C030C56-21BE-4498-B74C-45846F49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FF2CD7-D984-4D8E-BB64-DE1720B8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EA264051-5D48-41EB-9759-0E4D91EB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DEE7750-A779-44C8-BE5F-4454D46C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2ADB32D-FE44-4D7D-9575-33C57C63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D165EF2-81CA-48B3-875E-98416779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02F7693-605E-4B9F-AAEE-B1015521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44C4E3B-9473-42E7-A786-62A42A65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BFEE82-1BC4-4D5E-9F0D-66A9DF86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B75E484-9537-4186-9760-555A4E72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FD5B88D-908F-435E-B7B5-5AAEDABAC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88E1E73-7D47-43FB-A20D-B7D6AABA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4D175E8-73CF-426B-93F7-DB2DD7DC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A31E5B8-EF3A-4A18-A43E-6A0D78EF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5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C64E02-7B0C-44E3-B720-27377E5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DAD72523-1F34-4425-841A-6A2E1F828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6E28E84-0826-4130-ADFA-2029105D8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A686470-307C-4719-9674-96DBF374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1ACC1DA-F1D3-4868-B50E-C3CD861F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D68E708-23B0-4BCB-B288-E10EDB10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305DADD-C941-46C3-ACAD-84D9AEDF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59F70DC-A0C1-401C-AB9A-3F4801A39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B6C4BC2-AC31-4C77-96A6-C0E7BB5BE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3E8A4-874D-435B-8F9B-B73855B35401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92EE20C-D637-4E66-BA30-D2C5812D9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20DA71-AEFC-4517-98F0-7B58DC0CF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33324-59FB-4256-A3FF-B523F5109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8B127F-781A-4B61-A7CD-AB6FC6A92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th-TH" b="1" dirty="0"/>
              <a:t>การบัญชีเดี่ยวและการกระทบยอด</a:t>
            </a:r>
            <a:endParaRPr lang="en-US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43499E5-C36D-4793-A169-300A65E52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8573"/>
            <a:ext cx="9144000" cy="2259227"/>
          </a:xfrm>
        </p:spPr>
        <p:txBody>
          <a:bodyPr>
            <a:normAutofit/>
          </a:bodyPr>
          <a:lstStyle/>
          <a:p>
            <a:r>
              <a:rPr lang="th-TH" sz="5400" b="1" dirty="0"/>
              <a:t>รหัสวิชา  20201-2105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815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5400" dirty="0"/>
              <a:t>4. </a:t>
            </a:r>
            <a:r>
              <a:rPr lang="th-TH" sz="5400" b="1" dirty="0"/>
              <a:t>ระบบบัญชีเดี่ยว  ใช้บัญชีใดในการคำนวณหากำไรขาดทุน</a:t>
            </a:r>
          </a:p>
          <a:p>
            <a:pPr marL="0" indent="0">
              <a:buNone/>
            </a:pPr>
            <a:r>
              <a:rPr lang="th-TH" sz="5400" b="1" dirty="0"/>
              <a:t>    ก.  เงินสด</a:t>
            </a:r>
          </a:p>
          <a:p>
            <a:pPr marL="0" indent="0">
              <a:buNone/>
            </a:pPr>
            <a:r>
              <a:rPr lang="th-TH" sz="5400" b="1" dirty="0"/>
              <a:t>    ข.  เจ้าหนี้</a:t>
            </a:r>
          </a:p>
          <a:p>
            <a:pPr marL="0" indent="0">
              <a:buNone/>
            </a:pPr>
            <a:r>
              <a:rPr lang="th-TH" sz="5400" b="1" dirty="0"/>
              <a:t>    ค.  ลูกหนี้</a:t>
            </a:r>
          </a:p>
          <a:p>
            <a:pPr marL="0" indent="0">
              <a:buNone/>
            </a:pPr>
            <a:r>
              <a:rPr lang="th-TH" sz="5400" b="1" dirty="0"/>
              <a:t>    ง.  ทุน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8044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/>
              <a:t>5. ข้อใดไม่ใช่ข้อบกพร่องของระบบบัญชีเดี่ยว </a:t>
            </a:r>
          </a:p>
          <a:p>
            <a:pPr marL="0" indent="0">
              <a:buNone/>
            </a:pPr>
            <a:r>
              <a:rPr lang="th-TH" sz="5400" b="1" dirty="0"/>
              <a:t>    ก.  ไม่ผ่านรายการไปบัญชีแยกประเภท</a:t>
            </a:r>
          </a:p>
          <a:p>
            <a:pPr marL="0" indent="0">
              <a:buNone/>
            </a:pPr>
            <a:r>
              <a:rPr lang="th-TH" sz="5400" b="1" dirty="0"/>
              <a:t>    ข.  ไม่เปิดบัญชีรายได้และค่าใช้จ่าย</a:t>
            </a:r>
          </a:p>
          <a:p>
            <a:pPr marL="0" indent="0">
              <a:buNone/>
            </a:pPr>
            <a:r>
              <a:rPr lang="th-TH" sz="5400" b="1" dirty="0"/>
              <a:t>    ค.  จัดทำงบการเงินได้ทันที</a:t>
            </a:r>
          </a:p>
          <a:p>
            <a:pPr marL="0" indent="0">
              <a:buNone/>
            </a:pPr>
            <a:r>
              <a:rPr lang="th-TH" sz="5400" b="1" dirty="0"/>
              <a:t>    ง.   ไม่จดบันทึกเกี่ยวกับสินทรัพย์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16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5400" b="1" dirty="0"/>
              <a:t>6. เมื่อต้องการเปลี่ยนระบบบัญชีเป็นระบบบัญชีคู่ต้องทำข้อใดเป็นขั้นตอนแรก</a:t>
            </a:r>
          </a:p>
          <a:p>
            <a:pPr marL="0" indent="0">
              <a:buNone/>
            </a:pPr>
            <a:r>
              <a:rPr lang="th-TH" sz="5400" b="1" dirty="0"/>
              <a:t>    ก.  จัดทำบัญชีตามวงจรบัญชี</a:t>
            </a:r>
          </a:p>
          <a:p>
            <a:pPr marL="0" indent="0">
              <a:buNone/>
            </a:pPr>
            <a:r>
              <a:rPr lang="th-TH" sz="5400" b="1" dirty="0"/>
              <a:t>    ข. กำหนดวันเริ่มต้นงวดบัญชี</a:t>
            </a:r>
          </a:p>
          <a:p>
            <a:pPr marL="0" indent="0">
              <a:buNone/>
            </a:pPr>
            <a:r>
              <a:rPr lang="th-TH" sz="5400" b="1" dirty="0"/>
              <a:t>    ค. บันทึกรายการเปิดบัญชี</a:t>
            </a:r>
          </a:p>
          <a:p>
            <a:pPr marL="0" indent="0">
              <a:buNone/>
            </a:pPr>
            <a:r>
              <a:rPr lang="th-TH" sz="5400" b="1" dirty="0"/>
              <a:t>    ง. จัดทำผังบัญชี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21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/>
              <a:t>7. การบันทึกรายการเปิดบัญชี บันทึกที่ใด</a:t>
            </a:r>
          </a:p>
          <a:p>
            <a:pPr marL="0" indent="0">
              <a:buNone/>
            </a:pPr>
            <a:r>
              <a:rPr lang="th-TH" sz="5400" b="1" dirty="0"/>
              <a:t>    ก.  บัญชีเงินสด</a:t>
            </a:r>
          </a:p>
          <a:p>
            <a:pPr marL="0" indent="0">
              <a:buNone/>
            </a:pPr>
            <a:r>
              <a:rPr lang="th-TH" sz="5400" b="1" dirty="0"/>
              <a:t>    ข.  สมุดรายวันทั่วไป</a:t>
            </a:r>
          </a:p>
          <a:p>
            <a:pPr marL="0" indent="0">
              <a:buNone/>
            </a:pPr>
            <a:r>
              <a:rPr lang="th-TH" sz="5400" b="1" dirty="0"/>
              <a:t>    ค.  งบแสดงฐานะการเงิน</a:t>
            </a:r>
          </a:p>
          <a:p>
            <a:pPr marL="0" indent="0">
              <a:buNone/>
            </a:pPr>
            <a:r>
              <a:rPr lang="th-TH" sz="5400" b="1" dirty="0"/>
              <a:t>    ง.   บัญชีแยกประเภท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749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5953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5400" dirty="0"/>
              <a:t>8. </a:t>
            </a:r>
            <a:r>
              <a:rPr lang="th-TH" sz="5400" b="1" dirty="0"/>
              <a:t>ระบบบัญชีเดี่ยว  ใช้สมุดบัญชีใดบันทึกการรับ-จ่ายเงิน</a:t>
            </a:r>
          </a:p>
          <a:p>
            <a:pPr marL="0" indent="0">
              <a:buNone/>
            </a:pPr>
            <a:r>
              <a:rPr lang="th-TH" sz="5400" b="1" dirty="0"/>
              <a:t>    ก.  สมุดแยกประเภท </a:t>
            </a:r>
          </a:p>
          <a:p>
            <a:pPr marL="0" indent="0">
              <a:buNone/>
            </a:pPr>
            <a:r>
              <a:rPr lang="th-TH" sz="5400" b="1" dirty="0"/>
              <a:t>    ข.  สมุดรายวันทั่วไป</a:t>
            </a:r>
          </a:p>
          <a:p>
            <a:pPr marL="0" indent="0">
              <a:buNone/>
            </a:pPr>
            <a:r>
              <a:rPr lang="th-TH" sz="5400" b="1" dirty="0"/>
              <a:t>    ค.  สมุดรายวันรับเงินและสมุดรายวันจ่ายเงิน</a:t>
            </a:r>
          </a:p>
          <a:p>
            <a:pPr marL="0" indent="0">
              <a:buNone/>
            </a:pPr>
            <a:r>
              <a:rPr lang="th-TH" sz="5400" b="1" dirty="0"/>
              <a:t>    ง.  สมุดเงินสด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2241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5400" b="1" dirty="0"/>
              <a:t>9. กิจการที่ใช้ระบบบัญชีเดี่ยว  จะดูรายการซื้อสินทรัพย์จากที่ใด</a:t>
            </a:r>
          </a:p>
          <a:p>
            <a:pPr marL="0" indent="0">
              <a:buNone/>
            </a:pPr>
            <a:r>
              <a:rPr lang="th-TH" sz="5400" b="1" dirty="0"/>
              <a:t>    ก.  บัญชีแยกประเภท</a:t>
            </a:r>
          </a:p>
          <a:p>
            <a:pPr marL="0" indent="0">
              <a:buNone/>
            </a:pPr>
            <a:r>
              <a:rPr lang="th-TH" sz="5400" b="1" dirty="0"/>
              <a:t>    ข.  บัญชีรายได้และบัญชีค่าใช้จ่าย</a:t>
            </a:r>
          </a:p>
          <a:p>
            <a:pPr marL="0" indent="0">
              <a:buNone/>
            </a:pPr>
            <a:r>
              <a:rPr lang="th-TH" sz="5400" b="1" dirty="0"/>
              <a:t>    ค.  สมุดเงินสดและสมุดรายวันทั่วไป</a:t>
            </a:r>
          </a:p>
          <a:p>
            <a:pPr marL="0" indent="0">
              <a:buNone/>
            </a:pPr>
            <a:r>
              <a:rPr lang="th-TH" sz="5400" b="1" dirty="0"/>
              <a:t>    ง.   บัญชีลูกหนี้การค้าและบัญชีเจ้าหนี้การค้า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3988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5400" b="1" dirty="0"/>
              <a:t>10. การคำนวณกำไรขาดทุนตามระบบบัญชีเดี่ยว สามารถคำนวณตามข้อใด</a:t>
            </a:r>
          </a:p>
          <a:p>
            <a:pPr marL="0" indent="0">
              <a:buNone/>
            </a:pPr>
            <a:r>
              <a:rPr lang="th-TH" sz="5400" b="1" dirty="0"/>
              <a:t>    ก.  เปรียบเทียบทุนต้นงวดกับการลงทุนเพิ่ม</a:t>
            </a:r>
          </a:p>
          <a:p>
            <a:pPr marL="0" indent="0">
              <a:buNone/>
            </a:pPr>
            <a:r>
              <a:rPr lang="th-TH" sz="5400" b="1" dirty="0"/>
              <a:t>    ข.  เปรียบเทียบทุนปลายงวดกับการถอนทุน</a:t>
            </a:r>
          </a:p>
          <a:p>
            <a:pPr marL="0" indent="0">
              <a:buNone/>
            </a:pPr>
            <a:r>
              <a:rPr lang="th-TH" sz="5400" b="1" dirty="0"/>
              <a:t>    ค.  เปรียบเทียบทุนปลายงวดกับลงทุนเพิ่ม</a:t>
            </a:r>
          </a:p>
          <a:p>
            <a:pPr marL="0" indent="0">
              <a:buNone/>
            </a:pPr>
            <a:r>
              <a:rPr lang="th-TH" sz="5400" b="1" dirty="0"/>
              <a:t>    ง.  เปรียบเทียบทุนต้นงวดกับทุนปลายงวด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8159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4B6C61-9825-4A84-B93C-974A8E8B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ความหมายของระบบบัญชีเดี่ยว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3ED279-6B81-428B-969A-82F97849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83097" cy="4781121"/>
          </a:xfrm>
        </p:spPr>
        <p:txBody>
          <a:bodyPr>
            <a:noAutofit/>
          </a:bodyPr>
          <a:lstStyle/>
          <a:p>
            <a:r>
              <a:rPr lang="en-US" sz="4800" b="1" dirty="0"/>
              <a:t>Single  Entry  System  </a:t>
            </a:r>
            <a:r>
              <a:rPr lang="th-TH" sz="4800" b="1" dirty="0"/>
              <a:t>ระบบบัญชีเดี่ยว  หมายถึง ระบบที่บันทึกบัญชีไม่สมบูรณ์ ตามหลักการบัญชีคู่   บางรายการบันทึกด้านเดบิตด้านเดียว  หรือด้านเครดิตด้านเดียว  หรือบางรายการบันทึกทั้ง 2 ด้าน  บางรายการบันทึกช่วยความจำ  ทำให้ไม่สามารถจัดทำงบทดลองเพื่อพิสูจน์ความถูกต้องของการบันทึกบัญชีตามระบบบัญชีคู่และจัดทำงบการเงินได้</a:t>
            </a:r>
          </a:p>
        </p:txBody>
      </p:sp>
    </p:spTree>
    <p:extLst>
      <p:ext uri="{BB962C8B-B14F-4D97-AF65-F5344CB8AC3E}">
        <p14:creationId xmlns:p14="http://schemas.microsoft.com/office/powerpoint/2010/main" val="399395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6A49CA-F161-4030-BC4E-D238BACA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สมุดที่ใช้ในการบันทึกบัญชีตามระบบบัญชีเดี่ยว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41019DE-EF02-4FB5-B23F-E88CFD9B4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4" y="1598142"/>
            <a:ext cx="11392930" cy="5107458"/>
          </a:xfrm>
        </p:spPr>
        <p:txBody>
          <a:bodyPr>
            <a:noAutofit/>
          </a:bodyPr>
          <a:lstStyle/>
          <a:p>
            <a:r>
              <a:rPr lang="th-TH" sz="3600" b="1" dirty="0"/>
              <a:t>กิจการที่ใช้ระบบบัญชีเดี่ยว   ส่วนมากเป็นกิจการเจ้าของคนเดียว ที่มีรายการค้าไม่มาก  บันทึกเฉพาะรายการที่ต้องการทราบ หรือจำเป็น  สมุดบัญชีที่ใช้  ได้แก่</a:t>
            </a:r>
          </a:p>
          <a:p>
            <a:pPr marL="0" indent="0">
              <a:buNone/>
            </a:pPr>
            <a:r>
              <a:rPr lang="th-TH" sz="3600" b="1" dirty="0"/>
              <a:t>   1.  สมุดเงินสด  ใช้บันทึกรายการรับ-จ่ายเงิน  </a:t>
            </a:r>
          </a:p>
          <a:p>
            <a:pPr marL="0" indent="0">
              <a:buNone/>
            </a:pPr>
            <a:r>
              <a:rPr lang="th-TH" sz="3600" b="1" dirty="0"/>
              <a:t>   2.  สมุดบัญชีแยกประเภท  มีเฉพาะบัญชีแยกประเภทย่อย  คือ  </a:t>
            </a:r>
          </a:p>
          <a:p>
            <a:pPr marL="0" indent="0">
              <a:buNone/>
            </a:pPr>
            <a:r>
              <a:rPr lang="th-TH" sz="3600" b="1" dirty="0"/>
              <a:t>        2.1  บัญชีแยกประเภทลูกหนี้การค้า  จะแสดงลูกหนี้การค้ารายตัว</a:t>
            </a:r>
          </a:p>
          <a:p>
            <a:pPr marL="0" indent="0">
              <a:buNone/>
            </a:pPr>
            <a:r>
              <a:rPr lang="th-TH" sz="3600" b="1" dirty="0"/>
              <a:t>        2.2 บัญชีแยกประเภทเจ้าหนี้การค้า  จะแสดงเจ้าหนี้การค้ารายตัว</a:t>
            </a:r>
          </a:p>
          <a:p>
            <a:pPr marL="0" indent="0">
              <a:buNone/>
            </a:pPr>
            <a:r>
              <a:rPr lang="th-TH" sz="3600" b="1" dirty="0"/>
              <a:t>   3.  สมุดรายวันทั่วไป  ใช้บันทึกรายการที่ไม่ใช่เงินสด  เช่น  ขายสินค้าเป็นเงินเชื่อ  ซื้อสินค้าเป็นเงินเชื่อ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4708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6166DD-7066-4062-869A-FD1F836E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การคำนวณกำไรขาดทุนตามระบบบัญชีเดี่ยว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AD1C7C-74C4-4606-BA68-CDC1F38F7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67250"/>
          </a:xfrm>
        </p:spPr>
        <p:txBody>
          <a:bodyPr>
            <a:noAutofit/>
          </a:bodyPr>
          <a:lstStyle/>
          <a:p>
            <a:r>
              <a:rPr lang="th-TH" sz="4400" b="1" dirty="0"/>
              <a:t>กิจการที่ใช้ระบบบัญชีเดี่ยว  ไม่บันทึกบัญชีรายได้  และค่าใช้จ่าย  จึงไม่สามารถจัดทำงบกำไรขาดทุนเพื่อหาผลกำไรขาดทุน   </a:t>
            </a:r>
            <a:r>
              <a:rPr lang="th-TH" sz="4400" b="1" dirty="0">
                <a:solidFill>
                  <a:srgbClr val="FF0000"/>
                </a:solidFill>
              </a:rPr>
              <a:t>แต่สามารถคำนวณหาผลกำไรขาดทุนได้โดย  </a:t>
            </a:r>
            <a:r>
              <a:rPr lang="th-TH" sz="4400" b="1" dirty="0">
                <a:solidFill>
                  <a:srgbClr val="0070C0"/>
                </a:solidFill>
              </a:rPr>
              <a:t>การเปรียบเทียบทุนต้นงวดกับทุนปลายงวด  </a:t>
            </a:r>
            <a:r>
              <a:rPr lang="th-TH" sz="4400" b="1" dirty="0"/>
              <a:t>หลักการพิจารณาดังนี้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</a:rPr>
              <a:t>	</a:t>
            </a:r>
            <a:r>
              <a:rPr lang="th-TH" sz="4400" b="1" dirty="0"/>
              <a:t>ทุนเพิ่มขึ้น    จาก  ลงทุนเพิ่ม  		    กำไรสุทธิ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</a:rPr>
              <a:t>	</a:t>
            </a:r>
            <a:r>
              <a:rPr lang="th-TH" sz="4400" b="1" dirty="0"/>
              <a:t>ทุนลดลง	   จาก  ถอนทุน  ถอนใช้ส่วนตัว    ขาดทุนสุทธิ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0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1AD5D4-A652-4821-BB45-C6BB3632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จุดประสงค์รายวิชา   เพื่อให้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CE6993-6EB0-4B5B-B009-3F1745130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sz="4400" dirty="0"/>
              <a:t>เข้าใจหลักการคำนวณสินทรัพย์  หนี้สิน  และส่วนของเจ้าของ  รายได้  ค่าใช้จ่ายตามระบบบัญชีเดี่ยว  เพื่อจัดทำงบการเงิน</a:t>
            </a:r>
          </a:p>
          <a:p>
            <a:pPr marL="514350" indent="-514350">
              <a:buAutoNum type="arabicPeriod"/>
            </a:pPr>
            <a:r>
              <a:rPr lang="th-TH" sz="4400" dirty="0"/>
              <a:t>มีทักษะการปฏิบัติงานบัญชีเดี่ยว</a:t>
            </a:r>
          </a:p>
          <a:p>
            <a:pPr marL="514350" indent="-514350">
              <a:buAutoNum type="arabicPeriod"/>
            </a:pPr>
            <a:r>
              <a:rPr lang="th-TH" sz="4400" dirty="0"/>
              <a:t>มีทักษะจัดทำงบกระทบยอดเงินฝากธนาคารและเงินสดย่อย</a:t>
            </a:r>
          </a:p>
          <a:p>
            <a:pPr marL="514350" indent="-514350">
              <a:buAutoNum type="arabicPeriod"/>
            </a:pPr>
            <a:r>
              <a:rPr lang="th-TH" sz="4400" dirty="0"/>
              <a:t>มีกิจนิสัย  มีระเบียบ  ละเอียดรอบคอบ  ซื่อสัตย์  มีวินัย  ตรงต่อเวลาและมีเจตคติที่ดีต่อวิชาชีพบัญชี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051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6D067790-42C6-4F27-9063-46CD2AE77D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275048"/>
              </p:ext>
            </p:extLst>
          </p:nvPr>
        </p:nvGraphicFramePr>
        <p:xfrm>
          <a:off x="1746422" y="815546"/>
          <a:ext cx="8748584" cy="433465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74292">
                  <a:extLst>
                    <a:ext uri="{9D8B030D-6E8A-4147-A177-3AD203B41FA5}">
                      <a16:colId xmlns:a16="http://schemas.microsoft.com/office/drawing/2014/main" val="1350214195"/>
                    </a:ext>
                  </a:extLst>
                </a:gridCol>
                <a:gridCol w="4374292">
                  <a:extLst>
                    <a:ext uri="{9D8B030D-6E8A-4147-A177-3AD203B41FA5}">
                      <a16:colId xmlns:a16="http://schemas.microsoft.com/office/drawing/2014/main" val="2710076945"/>
                    </a:ext>
                  </a:extLst>
                </a:gridCol>
              </a:tblGrid>
              <a:tr h="707533">
                <a:tc gridSpan="2">
                  <a:txBody>
                    <a:bodyPr/>
                    <a:lstStyle/>
                    <a:p>
                      <a:pPr algn="ctr"/>
                      <a:r>
                        <a:rPr lang="th-TH" sz="3200" dirty="0"/>
                        <a:t>บัญชีทุน...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420313"/>
                  </a:ext>
                </a:extLst>
              </a:tr>
              <a:tr h="707533">
                <a:tc>
                  <a:txBody>
                    <a:bodyPr/>
                    <a:lstStyle/>
                    <a:p>
                      <a:r>
                        <a:rPr lang="th-TH" sz="4400" dirty="0"/>
                        <a:t>    ถอนใช้ส่วนตัว           </a:t>
                      </a:r>
                      <a:r>
                        <a:rPr lang="en-US" sz="4400" dirty="0"/>
                        <a:t>xx</a:t>
                      </a:r>
                      <a:endParaRPr lang="th-TH" sz="4400" dirty="0"/>
                    </a:p>
                    <a:p>
                      <a:r>
                        <a:rPr lang="th-TH" sz="4400" dirty="0"/>
                        <a:t>    ถอนทุน</a:t>
                      </a:r>
                      <a:r>
                        <a:rPr lang="en-US" sz="4400" dirty="0"/>
                        <a:t>                xx</a:t>
                      </a:r>
                      <a:endParaRPr lang="th-TH" sz="4400" dirty="0"/>
                    </a:p>
                    <a:p>
                      <a:r>
                        <a:rPr lang="th-TH" sz="4400" dirty="0"/>
                        <a:t>    ยอดยกไป</a:t>
                      </a:r>
                      <a:r>
                        <a:rPr lang="en-US" sz="4400" dirty="0"/>
                        <a:t>             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400" dirty="0"/>
                        <a:t>        ยอดยกมา</a:t>
                      </a:r>
                      <a:r>
                        <a:rPr lang="en-US" sz="4400" dirty="0"/>
                        <a:t>          xx</a:t>
                      </a:r>
                      <a:endParaRPr lang="th-TH" sz="4400" dirty="0"/>
                    </a:p>
                    <a:p>
                      <a:r>
                        <a:rPr lang="th-TH" sz="4400" dirty="0"/>
                        <a:t>        ลงทุนเพิ่ม</a:t>
                      </a:r>
                      <a:r>
                        <a:rPr lang="en-US" sz="4400" dirty="0"/>
                        <a:t>          xx</a:t>
                      </a:r>
                      <a:endParaRPr lang="th-TH" sz="4400" dirty="0"/>
                    </a:p>
                    <a:p>
                      <a:r>
                        <a:rPr lang="th-TH" sz="4400" dirty="0"/>
                        <a:t>        กำไรสุทธิ</a:t>
                      </a:r>
                      <a:r>
                        <a:rPr lang="en-US" sz="4400" dirty="0"/>
                        <a:t>           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082060"/>
                  </a:ext>
                </a:extLst>
              </a:tr>
              <a:tr h="707533">
                <a:tc>
                  <a:txBody>
                    <a:bodyPr/>
                    <a:lstStyle/>
                    <a:p>
                      <a:r>
                        <a:rPr lang="en-US" sz="4400" dirty="0"/>
                        <a:t>                            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                             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460083"/>
                  </a:ext>
                </a:extLst>
              </a:tr>
              <a:tr h="707533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      </a:t>
                      </a:r>
                      <a:r>
                        <a:rPr lang="th-TH" sz="4400" dirty="0"/>
                        <a:t>ยอดยกมา            </a:t>
                      </a:r>
                      <a:r>
                        <a:rPr lang="en-US" sz="4400" dirty="0"/>
                        <a:t> 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89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4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53FCD4-9102-46F6-8F4E-729AB49BE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6049" cy="1325563"/>
          </a:xfrm>
        </p:spPr>
        <p:txBody>
          <a:bodyPr/>
          <a:lstStyle/>
          <a:p>
            <a:r>
              <a:rPr lang="th-TH" dirty="0"/>
              <a:t>การคำนวณกำไรขาดทุน โดยการเปรียบเทียบทุนต้นงวดและทุนปลายงวด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8F11EA1-29CA-4AEA-B825-6DA3A8F3E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4572"/>
            <a:ext cx="11254947" cy="538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/>
              <a:t>วิธีการคำนวณ</a:t>
            </a:r>
          </a:p>
          <a:p>
            <a:pPr marL="0" indent="0">
              <a:buNone/>
            </a:pPr>
            <a:r>
              <a:rPr lang="th-TH" sz="3600" b="1" dirty="0"/>
              <a:t>     ทุน  31  ธ.ค.								</a:t>
            </a:r>
            <a:r>
              <a:rPr lang="en-US" sz="3600" b="1" dirty="0" err="1"/>
              <a:t>Xx</a:t>
            </a:r>
            <a:endParaRPr lang="th-TH" sz="3600" b="1" dirty="0"/>
          </a:p>
          <a:p>
            <a:pPr marL="0" indent="0">
              <a:buNone/>
            </a:pPr>
            <a:r>
              <a:rPr lang="th-TH" sz="3600" b="1" dirty="0"/>
              <a:t>     บวก  ถอนใช้ส่วนตัว					</a:t>
            </a:r>
            <a:r>
              <a:rPr lang="en-US" sz="3600" b="1" dirty="0"/>
              <a:t>xx</a:t>
            </a:r>
            <a:endParaRPr lang="th-TH" sz="3600" b="1" dirty="0"/>
          </a:p>
          <a:p>
            <a:pPr marL="0" indent="0">
              <a:buNone/>
            </a:pPr>
            <a:r>
              <a:rPr lang="th-TH" sz="3600" b="1" dirty="0"/>
              <a:t>	ถอนทุน						</a:t>
            </a:r>
            <a:r>
              <a:rPr lang="en-US" sz="3600" b="1" u="sng" dirty="0"/>
              <a:t>xx</a:t>
            </a:r>
            <a:r>
              <a:rPr lang="th-TH" sz="3600" b="1" dirty="0"/>
              <a:t>		</a:t>
            </a:r>
            <a:r>
              <a:rPr lang="en-US" sz="3600" b="1" u="sng" dirty="0"/>
              <a:t>xx</a:t>
            </a:r>
            <a:endParaRPr lang="th-TH" sz="3600" b="1" dirty="0"/>
          </a:p>
          <a:p>
            <a:pPr marL="0" indent="0">
              <a:buNone/>
            </a:pPr>
            <a:r>
              <a:rPr lang="th-TH" sz="3600" b="1" dirty="0"/>
              <a:t>	รวม									</a:t>
            </a:r>
            <a:r>
              <a:rPr lang="en-US" sz="3600" b="1" dirty="0"/>
              <a:t>xx</a:t>
            </a:r>
            <a:endParaRPr lang="th-TH" sz="3600" b="1" dirty="0"/>
          </a:p>
          <a:p>
            <a:pPr marL="0" indent="0">
              <a:buNone/>
            </a:pPr>
            <a:r>
              <a:rPr lang="th-TH" sz="3600" b="1" dirty="0"/>
              <a:t>     หัก    ทุน 1 ม.ค. 					</a:t>
            </a:r>
            <a:r>
              <a:rPr lang="en-US" sz="3600" b="1" dirty="0"/>
              <a:t>xx</a:t>
            </a:r>
            <a:endParaRPr lang="th-TH" sz="3600" b="1" dirty="0"/>
          </a:p>
          <a:p>
            <a:pPr marL="0" indent="0">
              <a:buNone/>
            </a:pPr>
            <a:r>
              <a:rPr lang="th-TH" sz="3600" b="1" dirty="0"/>
              <a:t>     	   ลงทุนเพิ่ม					          </a:t>
            </a:r>
            <a:r>
              <a:rPr lang="en-US" sz="3600" b="1" u="sng" dirty="0"/>
              <a:t>xx</a:t>
            </a:r>
            <a:r>
              <a:rPr lang="th-TH" sz="3600" b="1" dirty="0"/>
              <a:t>		</a:t>
            </a:r>
            <a:r>
              <a:rPr lang="en-US" sz="3600" b="1" u="sng" dirty="0"/>
              <a:t>xx</a:t>
            </a:r>
            <a:endParaRPr lang="th-TH" sz="3600" b="1" u="sng" dirty="0"/>
          </a:p>
          <a:p>
            <a:pPr marL="0" indent="0">
              <a:buNone/>
            </a:pPr>
            <a:r>
              <a:rPr lang="th-TH" sz="3600" b="1" dirty="0"/>
              <a:t>กำไรสุทธิ (ขาดทุน) สุทธิ							</a:t>
            </a:r>
            <a:r>
              <a:rPr lang="en-US" sz="3600" b="1" u="dbl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46431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4EF263-4557-4A4C-B051-0A00CB2F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08" y="477794"/>
            <a:ext cx="11302313" cy="2413685"/>
          </a:xfrm>
        </p:spPr>
        <p:txBody>
          <a:bodyPr>
            <a:normAutofit fontScale="90000"/>
          </a:bodyPr>
          <a:lstStyle/>
          <a:p>
            <a:r>
              <a:rPr lang="th-TH" sz="5300" b="1" dirty="0">
                <a:cs typeface="+mn-cs"/>
              </a:rPr>
              <a:t>ตัวอย่างที่ 1  ร้านขวด  มีทุนต้นปี  จำนวน  20,000  บาท  ลงทุนเพิ่ม   4,000  บาท  ทุนปลายปีมีจำนวน   30,000  บาท  </a:t>
            </a:r>
            <a:br>
              <a:rPr lang="th-TH" sz="5300" b="1" dirty="0">
                <a:cs typeface="+mn-cs"/>
              </a:rPr>
            </a:br>
            <a:r>
              <a:rPr lang="th-TH" sz="5300" b="1" dirty="0">
                <a:cs typeface="+mn-cs"/>
              </a:rPr>
              <a:t>ให้ทำ  แสดงการคำนวณหากำไร(ขาดทุน)สุทธิประจำปี</a:t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41CC771-2534-44B3-8ECF-2AF2B2D8D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79" y="2718487"/>
            <a:ext cx="11417642" cy="2108886"/>
          </a:xfrm>
        </p:spPr>
        <p:txBody>
          <a:bodyPr>
            <a:normAutofit/>
          </a:bodyPr>
          <a:lstStyle/>
          <a:p>
            <a:r>
              <a:rPr lang="th-TH" sz="4400" b="1" dirty="0"/>
              <a:t>ตัวอย่างที่ 2  ร้านจริงใจ  มีทุน วันที่ 1 ม.ค. 2563 จำนวน  15,000  บาท  ถอนใช้ส่วนตัวจำนวน  3,000  บาท  ทุน วันที่ 31 ธันวาคม 2563  จำนวน 10,000  บาท</a:t>
            </a:r>
            <a:endParaRPr lang="en-US" sz="4400" b="1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600B9BCF-B8D1-4BC9-A198-5EA3D675A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95587"/>
              </p:ext>
            </p:extLst>
          </p:nvPr>
        </p:nvGraphicFramePr>
        <p:xfrm>
          <a:off x="667264" y="4641952"/>
          <a:ext cx="10915136" cy="196479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915136">
                  <a:extLst>
                    <a:ext uri="{9D8B030D-6E8A-4147-A177-3AD203B41FA5}">
                      <a16:colId xmlns:a16="http://schemas.microsoft.com/office/drawing/2014/main" val="1928516928"/>
                    </a:ext>
                  </a:extLst>
                </a:gridCol>
              </a:tblGrid>
              <a:tr h="1964794">
                <a:tc>
                  <a:txBody>
                    <a:bodyPr/>
                    <a:lstStyle/>
                    <a:p>
                      <a:r>
                        <a:rPr lang="th-TH" sz="3600" dirty="0"/>
                        <a:t>*</a:t>
                      </a:r>
                      <a:r>
                        <a:rPr lang="th-TH" sz="4000" dirty="0"/>
                        <a:t>ตัวอย่างที่ 3  ร้านชัย  มี</a:t>
                      </a:r>
                      <a:r>
                        <a:rPr lang="th-TH" sz="4000" b="1" dirty="0"/>
                        <a:t>ทุน วันที่ 1 ม.ค. 2563 จำนวน  30,000  บาท  ถอนใช้ส่วนตัวจำนวน  5,000  บาท ถอนทุน 3,000 บาท  ทุน วันที่ 31 ธันวาคม 2563  จำนวน 40,000  บาท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84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6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801BE1-41F7-4E14-BC2D-B661B3AC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ข้อบกพร่องของระบบบัญชีเดี่ยว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0F87D0-8C31-4D1D-A00B-9F2B4D5A5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168" y="1392195"/>
            <a:ext cx="11277600" cy="52722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th-TH" sz="4000" b="1" dirty="0"/>
              <a:t>ตรวจสอบความถูกต้องไม่ได้  เนื่องจากไม่มีการผ่านรายการไปบัญชีแยกประเภททั่วไป มีแต่แยกประเภทย่อยลูกหนี้  เจ้าหนี้</a:t>
            </a:r>
          </a:p>
          <a:p>
            <a:pPr marL="514350" indent="-514350">
              <a:buAutoNum type="arabicPeriod"/>
            </a:pPr>
            <a:r>
              <a:rPr lang="th-TH" sz="4000" b="1" dirty="0"/>
              <a:t>ไม่มีบัญชีรายได้  ค่าใช้จ่าย  ทำให้จัดทำงบกำไรขาดทุนไม่ได้</a:t>
            </a:r>
          </a:p>
          <a:p>
            <a:pPr marL="514350" indent="-514350">
              <a:buAutoNum type="arabicPeriod"/>
            </a:pPr>
            <a:r>
              <a:rPr lang="th-TH" sz="4000" b="1" dirty="0"/>
              <a:t>ไม่มีการบันทึกสินทรัพย์  หนี้สิน  ต้องไปดูจากสมุดเงินสดและรายวันทั่วไป</a:t>
            </a:r>
          </a:p>
          <a:p>
            <a:pPr marL="514350" indent="-514350">
              <a:buAutoNum type="arabicPeriod"/>
            </a:pPr>
            <a:r>
              <a:rPr lang="th-TH" sz="4000" b="1" dirty="0"/>
              <a:t>การจัดทำงบกำไรขาดทุน  งบแสดงฐานะการเงิน  ต้องใช้การวิเคราะห์รายการจากบัญชีเงินสด  เจ้าหนี้  ลูกหนี้  ซึ่งอาจบันทึกไม่ครบและวิเคราะห์ผิดพลาดได้</a:t>
            </a:r>
          </a:p>
          <a:p>
            <a:pPr marL="514350" indent="-514350">
              <a:buAutoNum type="arabicPeriod"/>
            </a:pPr>
            <a:r>
              <a:rPr lang="th-TH" sz="4000" b="1" dirty="0"/>
              <a:t>ระบบบัญชีเดี่ยวเหมาะกับกิจการขนาดเล็ก  ที่มีรายการค้าไม่มากนัก  เจ้าของสามารถควบคุมได้ทั่วถึง  แต่ถ้าเป็นกิจการขนาดใหญ่  การควบคุมและตรวจสอบจะยาก ทำให้เกิดข้อผิดพลาดเสียหายต่อกิจการได้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2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EA3DE0-2AA3-4875-A125-E8890776E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การเปลี่ยนวิธีการบัญชีจากระบบบัญชีเดี่ยวเป็นระบบบัญชีคู่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1AD909-25B8-4969-90F8-50C99B26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1425146"/>
            <a:ext cx="11532973" cy="5222789"/>
          </a:xfrm>
        </p:spPr>
        <p:txBody>
          <a:bodyPr>
            <a:noAutofit/>
          </a:bodyPr>
          <a:lstStyle/>
          <a:p>
            <a:r>
              <a:rPr lang="th-TH" sz="4400" b="1" dirty="0"/>
              <a:t>กิจการที่ต้องการเปลี่ยนการบันทึกบัญชีจากระบบบัญชีเดี่ยวเป็นระบบบัญชีคู่  ตามหลักการบัญชีที่รับรองทั่วไป  มีขั้นตอน ดังนี้</a:t>
            </a:r>
          </a:p>
          <a:p>
            <a:pPr marL="0" indent="0">
              <a:buNone/>
            </a:pPr>
            <a:r>
              <a:rPr lang="th-TH" sz="4400" b="1" dirty="0"/>
              <a:t>    1.  กำหนดวันเริ่มต้นงวดบัญชี  </a:t>
            </a:r>
          </a:p>
          <a:p>
            <a:pPr marL="0" indent="0">
              <a:buNone/>
            </a:pPr>
            <a:r>
              <a:rPr lang="th-TH" sz="4400" b="1" dirty="0"/>
              <a:t>    2.  จัดทำผังบัญชี ให้ถูกต้องสมบูรณ์  และสอดคล้องกับกิจการ</a:t>
            </a:r>
          </a:p>
          <a:p>
            <a:pPr marL="0" indent="0">
              <a:buNone/>
            </a:pPr>
            <a:r>
              <a:rPr lang="th-TH" sz="4400" b="1" dirty="0"/>
              <a:t>    3.  บันทึกรายการเปิดบัญชีในสมุดรายวันทั่วไป</a:t>
            </a:r>
          </a:p>
          <a:p>
            <a:pPr marL="0" indent="0">
              <a:buNone/>
            </a:pPr>
            <a:r>
              <a:rPr lang="th-TH" sz="4400" b="1" dirty="0"/>
              <a:t>    4.  ผ่านรายการจากสมุดรายวันทั่วไป   ไปบัญชีแยกประเภททั่วไป</a:t>
            </a:r>
          </a:p>
          <a:p>
            <a:pPr marL="0" indent="0">
              <a:buNone/>
            </a:pPr>
            <a:r>
              <a:rPr lang="th-TH" sz="4400" b="1" dirty="0"/>
              <a:t>    5.  จัดทำบัญชีตามวงจรบัญชี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3402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4800" dirty="0"/>
              <a:t>1. </a:t>
            </a:r>
            <a:r>
              <a:rPr lang="th-TH" sz="4800" b="1" dirty="0"/>
              <a:t>ระบบบัญชีเดี่ยวนิยมใช้ในกิจการใด</a:t>
            </a:r>
          </a:p>
          <a:p>
            <a:pPr marL="0" indent="0">
              <a:buNone/>
            </a:pPr>
            <a:r>
              <a:rPr lang="th-TH" sz="4800" b="1" dirty="0"/>
              <a:t>    ก.  เจ้าของคนเดียว</a:t>
            </a:r>
          </a:p>
          <a:p>
            <a:pPr marL="0" indent="0">
              <a:buNone/>
            </a:pPr>
            <a:r>
              <a:rPr lang="th-TH" sz="4800" b="1" dirty="0"/>
              <a:t>    ข.  ห้างหุ้นส่วน</a:t>
            </a:r>
          </a:p>
          <a:p>
            <a:pPr marL="0" indent="0">
              <a:buNone/>
            </a:pPr>
            <a:r>
              <a:rPr lang="th-TH" sz="4800" b="1" dirty="0"/>
              <a:t>    ค.  บริษัทจำกัด</a:t>
            </a:r>
          </a:p>
          <a:p>
            <a:pPr marL="0" indent="0">
              <a:buNone/>
            </a:pPr>
            <a:r>
              <a:rPr lang="th-TH" sz="4800" b="1" dirty="0"/>
              <a:t>    ง.   บริษัทมหาชนจำกัด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531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800" b="1" dirty="0"/>
              <a:t>2. ข้อใดไม่ใช่เป็นลักษณะของระบบบัญชีเดี่ยว</a:t>
            </a:r>
          </a:p>
          <a:p>
            <a:pPr marL="0" indent="0">
              <a:buNone/>
            </a:pPr>
            <a:r>
              <a:rPr lang="th-TH" sz="4800" b="1" dirty="0"/>
              <a:t>    ก.  บันทึกบัญชีด้านเดบิตหรือเครดิตด้านเดียว</a:t>
            </a:r>
          </a:p>
          <a:p>
            <a:pPr marL="0" indent="0">
              <a:buNone/>
            </a:pPr>
            <a:r>
              <a:rPr lang="th-TH" sz="4800" b="1" dirty="0"/>
              <a:t>    ข.  บันทึกทั้งด้านเดบิตและเครดิต</a:t>
            </a:r>
          </a:p>
          <a:p>
            <a:pPr marL="0" indent="0">
              <a:buNone/>
            </a:pPr>
            <a:r>
              <a:rPr lang="th-TH" sz="4800" b="1" dirty="0"/>
              <a:t>    ค.  มีผังบัญชีครบทุกหมวด</a:t>
            </a:r>
          </a:p>
          <a:p>
            <a:pPr marL="0" indent="0">
              <a:buNone/>
            </a:pPr>
            <a:r>
              <a:rPr lang="th-TH" sz="4800" b="1" dirty="0"/>
              <a:t>    ง.   ถูกทุกข้อ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3985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5400" b="1" dirty="0"/>
              <a:t>3. ข้อใดเป็นสมุดบัญชีที่ใช้ในการรับจ่ายเงินในระบบบัญชีเดี่ยว  </a:t>
            </a:r>
          </a:p>
          <a:p>
            <a:pPr marL="0" indent="0">
              <a:buNone/>
            </a:pPr>
            <a:r>
              <a:rPr lang="th-TH" sz="5400" b="1" dirty="0"/>
              <a:t>    ก.  สมุดรายวันทั่วไป</a:t>
            </a:r>
          </a:p>
          <a:p>
            <a:pPr marL="0" indent="0">
              <a:buNone/>
            </a:pPr>
            <a:r>
              <a:rPr lang="th-TH" sz="5400" b="1" dirty="0"/>
              <a:t>    ข.  สมุดรายวันเฉพาะ</a:t>
            </a:r>
          </a:p>
          <a:p>
            <a:pPr marL="0" indent="0">
              <a:buNone/>
            </a:pPr>
            <a:r>
              <a:rPr lang="th-TH" sz="5400" b="1" dirty="0"/>
              <a:t>    ค.  สมุดเงินสด</a:t>
            </a:r>
          </a:p>
          <a:p>
            <a:pPr marL="0" indent="0">
              <a:buNone/>
            </a:pPr>
            <a:r>
              <a:rPr lang="th-TH" sz="5400" b="1" dirty="0"/>
              <a:t>    ง.  สมุดรายวันรับเงิน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233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/>
              <a:t>4. บัญชีใดที่ไม่มีการบันทึกในระบบบัญชีเดี่ยว  </a:t>
            </a:r>
          </a:p>
          <a:p>
            <a:pPr marL="0" indent="0">
              <a:buNone/>
            </a:pPr>
            <a:r>
              <a:rPr lang="th-TH" sz="5400" b="1" dirty="0"/>
              <a:t>    ก.  บัญชีเงินสด</a:t>
            </a:r>
          </a:p>
          <a:p>
            <a:pPr marL="0" indent="0">
              <a:buNone/>
            </a:pPr>
            <a:r>
              <a:rPr lang="th-TH" sz="5400" b="1" dirty="0"/>
              <a:t>    ข.  บัญชีทุน</a:t>
            </a:r>
          </a:p>
          <a:p>
            <a:pPr marL="0" indent="0">
              <a:buNone/>
            </a:pPr>
            <a:r>
              <a:rPr lang="th-TH" sz="5400" b="1" dirty="0"/>
              <a:t>    ค.  บัญชีรายได้</a:t>
            </a:r>
          </a:p>
          <a:p>
            <a:pPr marL="0" indent="0">
              <a:buNone/>
            </a:pPr>
            <a:r>
              <a:rPr lang="th-TH" sz="5400" b="1" dirty="0"/>
              <a:t>    ง.   ถูกทุกข้อ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5698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/>
              <a:t>5. รายการใดอยู่ด้านเดบิตของบัญชีทุน  </a:t>
            </a:r>
          </a:p>
          <a:p>
            <a:pPr marL="0" indent="0">
              <a:buNone/>
            </a:pPr>
            <a:r>
              <a:rPr lang="th-TH" sz="5400" b="1" dirty="0"/>
              <a:t>    ก.  ทุนต้นงวด</a:t>
            </a:r>
          </a:p>
          <a:p>
            <a:pPr marL="0" indent="0">
              <a:buNone/>
            </a:pPr>
            <a:r>
              <a:rPr lang="th-TH" sz="5400" b="1" dirty="0"/>
              <a:t>    ข.  ลงทุนเพิ่ม</a:t>
            </a:r>
          </a:p>
          <a:p>
            <a:pPr marL="0" indent="0">
              <a:buNone/>
            </a:pPr>
            <a:r>
              <a:rPr lang="th-TH" sz="5400" b="1" dirty="0"/>
              <a:t>    ค.  ถอนใช้ส่วนตัว</a:t>
            </a:r>
          </a:p>
          <a:p>
            <a:pPr marL="0" indent="0">
              <a:buNone/>
            </a:pPr>
            <a:r>
              <a:rPr lang="th-TH" sz="5400" b="1" dirty="0"/>
              <a:t>    ง.  กำไรสุทธิ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07943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40496-8428-49E8-896E-78C9E452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สมรรถนะรายวิชา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85BAA31-5ADE-4E60-9323-4323929A2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17195" cy="478935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th-TH" sz="4400" dirty="0"/>
              <a:t>แสดงความรู้เกี่ยวกับการคำนวณสินทรัพย์  หนี้สินและส่วนของเจ้าของ  รายได้  ค่าใช้จ่ายตามหลักการบัญชีเดี่ยวเพื่อจัดทำงบการเงิน</a:t>
            </a:r>
          </a:p>
          <a:p>
            <a:pPr marL="514350" indent="-514350">
              <a:buAutoNum type="arabicPeriod"/>
            </a:pPr>
            <a:r>
              <a:rPr lang="th-TH" sz="4400" dirty="0"/>
              <a:t>คำนวณสินทรัพย์  หนี้สิน  ส่วนของเจ้าของ  รายได้  และค่าใช้จ่ายตามหลักการบัญชีเดี่ยว</a:t>
            </a:r>
          </a:p>
          <a:p>
            <a:pPr marL="514350" indent="-514350">
              <a:buAutoNum type="arabicPeriod"/>
            </a:pPr>
            <a:r>
              <a:rPr lang="th-TH" sz="4400" dirty="0"/>
              <a:t>จัดทำงบการเงินตามหลักการบัญชีเดี่ยว</a:t>
            </a:r>
          </a:p>
          <a:p>
            <a:pPr marL="514350" indent="-514350">
              <a:buAutoNum type="arabicPeriod"/>
            </a:pPr>
            <a:r>
              <a:rPr lang="th-TH" sz="4400" dirty="0"/>
              <a:t>จัดทำงบกระทบยอดเงินฝากธนาคารและเงินสดย่อย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059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1825624"/>
            <a:ext cx="11944865" cy="4781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/>
              <a:t>6. ข้อใดเป็นข้อบกพร่องของระบบบัญชีเดี่ยว</a:t>
            </a:r>
          </a:p>
          <a:p>
            <a:pPr marL="0" indent="0">
              <a:buNone/>
            </a:pPr>
            <a:r>
              <a:rPr lang="th-TH" sz="5400" b="1" dirty="0"/>
              <a:t>    ก.  ไม่มีการบันทึกบัญชีทุกรายการ</a:t>
            </a:r>
          </a:p>
          <a:p>
            <a:pPr marL="0" indent="0">
              <a:buNone/>
            </a:pPr>
            <a:r>
              <a:rPr lang="th-TH" sz="5400" b="1" dirty="0"/>
              <a:t>    ข.  ผ่านรายการไปบัญชีแยกประเภทไม่ครบทุกรายการ</a:t>
            </a:r>
          </a:p>
          <a:p>
            <a:pPr marL="0" indent="0">
              <a:buNone/>
            </a:pPr>
            <a:r>
              <a:rPr lang="th-TH" sz="5400" b="1" dirty="0"/>
              <a:t>    ค.  จัดทำงบการเงินไม่ได้ทันที</a:t>
            </a:r>
          </a:p>
          <a:p>
            <a:pPr marL="0" indent="0">
              <a:buNone/>
            </a:pPr>
            <a:r>
              <a:rPr lang="th-TH" sz="5400" b="1" dirty="0"/>
              <a:t>    ง.  ถูกทุกข้อ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239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1825624"/>
            <a:ext cx="11944865" cy="47811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5400" b="1" dirty="0"/>
              <a:t>7. การหากำไรขาดทุนของระบบบัญชีเดี่ยวคำนวณจากบัญชีใด </a:t>
            </a:r>
          </a:p>
          <a:p>
            <a:pPr marL="0" indent="0">
              <a:buNone/>
            </a:pPr>
            <a:r>
              <a:rPr lang="th-TH" sz="5400" b="1" dirty="0"/>
              <a:t>    ก.  บัญชีเงินสด</a:t>
            </a:r>
          </a:p>
          <a:p>
            <a:pPr marL="0" indent="0">
              <a:buNone/>
            </a:pPr>
            <a:r>
              <a:rPr lang="th-TH" sz="5400" b="1" dirty="0"/>
              <a:t>    ข.  บัญชีสินทรัพย์</a:t>
            </a:r>
          </a:p>
          <a:p>
            <a:pPr marL="0" indent="0">
              <a:buNone/>
            </a:pPr>
            <a:r>
              <a:rPr lang="th-TH" sz="5400" b="1" dirty="0"/>
              <a:t>    ค.  บัญชีหนี้สิน</a:t>
            </a:r>
          </a:p>
          <a:p>
            <a:pPr marL="0" indent="0">
              <a:buNone/>
            </a:pPr>
            <a:r>
              <a:rPr lang="th-TH" sz="5400" b="1" dirty="0"/>
              <a:t>    ง.  บัญชีทุน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573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1825624"/>
            <a:ext cx="11944865" cy="47811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5400" b="1" dirty="0"/>
              <a:t>8. กิจการที่บันทึกบัญชีระบบบัญชีเดี่ยว  จะดูรายการซื้อสินทรัพย์จากที่ใด </a:t>
            </a:r>
          </a:p>
          <a:p>
            <a:pPr marL="0" indent="0">
              <a:buNone/>
            </a:pPr>
            <a:r>
              <a:rPr lang="th-TH" sz="5400" b="1" dirty="0"/>
              <a:t>    ก.  บัญชีแยกประเภทสินทรัพย์</a:t>
            </a:r>
          </a:p>
          <a:p>
            <a:pPr marL="0" indent="0">
              <a:buNone/>
            </a:pPr>
            <a:r>
              <a:rPr lang="th-TH" sz="5400" b="1" dirty="0"/>
              <a:t>    ข.  บัญชีลูกหนี้การค้า</a:t>
            </a:r>
          </a:p>
          <a:p>
            <a:pPr marL="0" indent="0">
              <a:buNone/>
            </a:pPr>
            <a:r>
              <a:rPr lang="th-TH" sz="5400" b="1" dirty="0"/>
              <a:t>    ค.  บัญชีเจ้าหนี้การค้า</a:t>
            </a:r>
          </a:p>
          <a:p>
            <a:pPr marL="0" indent="0">
              <a:buNone/>
            </a:pPr>
            <a:r>
              <a:rPr lang="th-TH" sz="5400" b="1" dirty="0"/>
              <a:t>    ง.  บัญชีเงินสดและสมุดรายวันทั่วไป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547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1825624"/>
            <a:ext cx="11944865" cy="4781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/>
              <a:t>9. การบันทึกรายการเปิดบัญชี  จะบันทึกที่ใด </a:t>
            </a:r>
          </a:p>
          <a:p>
            <a:pPr marL="0" indent="0">
              <a:buNone/>
            </a:pPr>
            <a:r>
              <a:rPr lang="th-TH" sz="5400" b="1" dirty="0"/>
              <a:t>    ก.  บัญชีแยกประเภท</a:t>
            </a:r>
          </a:p>
          <a:p>
            <a:pPr marL="0" indent="0">
              <a:buNone/>
            </a:pPr>
            <a:r>
              <a:rPr lang="th-TH" sz="5400" b="1" dirty="0"/>
              <a:t>    ข.  บัญชีเงินสด</a:t>
            </a:r>
          </a:p>
          <a:p>
            <a:pPr marL="0" indent="0">
              <a:buNone/>
            </a:pPr>
            <a:r>
              <a:rPr lang="th-TH" sz="5400" b="1" dirty="0"/>
              <a:t>    ค.  บัญชีทุน</a:t>
            </a:r>
          </a:p>
          <a:p>
            <a:pPr marL="0" indent="0">
              <a:buNone/>
            </a:pPr>
            <a:r>
              <a:rPr lang="th-TH" sz="5400" b="1" dirty="0"/>
              <a:t>    ง.  สมุดรายวันทั่วไป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857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1825624"/>
            <a:ext cx="11944865" cy="47811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5400" b="1" dirty="0"/>
              <a:t>10. จะดูรายการซื้อสินค้าเงินเชื่อ  ในระบบบัญชีเดี่ยว ดูได้จากที่ใด </a:t>
            </a:r>
          </a:p>
          <a:p>
            <a:pPr marL="0" indent="0">
              <a:buNone/>
            </a:pPr>
            <a:r>
              <a:rPr lang="th-TH" sz="5400" b="1" dirty="0"/>
              <a:t>    ก. สมุดรายวันทั่วไป</a:t>
            </a:r>
          </a:p>
          <a:p>
            <a:pPr marL="0" indent="0">
              <a:buNone/>
            </a:pPr>
            <a:r>
              <a:rPr lang="th-TH" sz="5400" b="1" dirty="0"/>
              <a:t>    ข.  บัญชีลูกหนี้การค้า</a:t>
            </a:r>
          </a:p>
          <a:p>
            <a:pPr marL="0" indent="0">
              <a:buNone/>
            </a:pPr>
            <a:r>
              <a:rPr lang="th-TH" sz="5400" b="1" dirty="0"/>
              <a:t>    ค.  บัญชีเจ้าหนี้การค้า</a:t>
            </a:r>
          </a:p>
          <a:p>
            <a:pPr marL="0" indent="0">
              <a:buNone/>
            </a:pPr>
            <a:r>
              <a:rPr lang="th-TH" sz="5400" b="1" dirty="0"/>
              <a:t>    ง.  บัญชีเงินสด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0994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1D6EF-00AC-4778-9594-43081BD0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384" cy="1325563"/>
          </a:xfrm>
        </p:spPr>
        <p:txBody>
          <a:bodyPr/>
          <a:lstStyle/>
          <a:p>
            <a:r>
              <a:rPr lang="th-TH" dirty="0"/>
              <a:t>แบบทดสอบหลังการเรียนรู้- ให้นักเรียนเรียงลำดับ ข้อความต่อไปนี้ให้สัมพันธ์กันและถูกต้อง 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29101C-FC56-42B9-A095-DD8E9601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1825624"/>
            <a:ext cx="11944865" cy="478112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th-TH" sz="5400" b="1" dirty="0"/>
              <a:t>จัดทำบัญชีตามวงจรบัญชี</a:t>
            </a:r>
          </a:p>
          <a:p>
            <a:pPr>
              <a:buFontTx/>
              <a:buChar char="-"/>
            </a:pPr>
            <a:r>
              <a:rPr lang="th-TH" sz="5400" b="1" dirty="0"/>
              <a:t>จัดทำผังบัญชี</a:t>
            </a:r>
          </a:p>
          <a:p>
            <a:pPr>
              <a:buFontTx/>
              <a:buChar char="-"/>
            </a:pPr>
            <a:r>
              <a:rPr lang="th-TH" sz="5400" b="1" dirty="0"/>
              <a:t>ผ่านรายการจากสมุดรายวันทั่วไป ไปบัญชีแยกประเภทที่เกี่ยวข้อง</a:t>
            </a:r>
          </a:p>
          <a:p>
            <a:pPr>
              <a:buFontTx/>
              <a:buChar char="-"/>
            </a:pPr>
            <a:r>
              <a:rPr lang="th-TH" sz="5400" b="1" dirty="0"/>
              <a:t>กำหนดวันเริ่มต้นงวดบัญชี</a:t>
            </a:r>
          </a:p>
          <a:p>
            <a:pPr>
              <a:buFontTx/>
              <a:buChar char="-"/>
            </a:pPr>
            <a:r>
              <a:rPr lang="th-TH" sz="5400" b="1" dirty="0"/>
              <a:t>บันทึกรายการเปิดบัญชีในสมุดรายวันทั่วไป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6153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A38AECF-9E82-46DC-A64B-19792213A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6388"/>
            <a:ext cx="10515600" cy="2280466"/>
          </a:xfrm>
        </p:spPr>
        <p:txBody>
          <a:bodyPr>
            <a:normAutofit/>
          </a:bodyPr>
          <a:lstStyle/>
          <a:p>
            <a:pPr algn="ctr"/>
            <a:r>
              <a:rPr lang="th-TH" sz="6000" dirty="0"/>
              <a:t>หน่วยที่ 1</a:t>
            </a:r>
            <a:endParaRPr lang="en-US" sz="6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860369C-E3DE-46AF-995E-6775E665C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5049"/>
            <a:ext cx="10515600" cy="3161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000" b="1" dirty="0"/>
              <a:t>ความรู้เกี่ยวกับระบบบัญชีเดี่ยว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4963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40A157-AE79-425E-BB74-A45C4917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สาระการเรียนรู้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718967D-7849-46BD-B6B2-C8E65784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459" y="1804086"/>
            <a:ext cx="11524736" cy="486032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th-TH" sz="4800" b="1" dirty="0"/>
              <a:t>ความหมายของระบบบัญชีเดี่ยว</a:t>
            </a:r>
          </a:p>
          <a:p>
            <a:pPr marL="514350" indent="-514350">
              <a:buAutoNum type="arabicPeriod"/>
            </a:pPr>
            <a:r>
              <a:rPr lang="th-TH" sz="4800" b="1" dirty="0"/>
              <a:t>สมุดที่ใช้ในการบันทึกบัญชีตามระบบบัญชีเดี่ยว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sz="4800" b="1" dirty="0"/>
              <a:t>การคำนวณกำไรขาดทุนตามระบบบัญชีเดี่ยว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sz="4800" b="1" dirty="0"/>
              <a:t>ข้อบกพร่องของระบบบัญชีเดี่ยว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sz="4800" b="1" dirty="0"/>
              <a:t>การเปลี่ยนวิธีการบัญชีจากระบบบัญชีเดี่ยวเป็นระบบบัญชีคู่</a:t>
            </a:r>
          </a:p>
        </p:txBody>
      </p:sp>
    </p:spTree>
    <p:extLst>
      <p:ext uri="{BB962C8B-B14F-4D97-AF65-F5344CB8AC3E}">
        <p14:creationId xmlns:p14="http://schemas.microsoft.com/office/powerpoint/2010/main" val="7101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40A157-AE79-425E-BB74-A45C4917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จุดประสงค์เชิงพฤติกรรม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718967D-7849-46BD-B6B2-C8E65784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459" y="1804086"/>
            <a:ext cx="11524736" cy="486032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th-TH" sz="4800" b="1" dirty="0"/>
              <a:t>บอกความหมายของระบบบัญชีเดี่ยวได้</a:t>
            </a:r>
          </a:p>
          <a:p>
            <a:pPr marL="514350" indent="-514350">
              <a:buAutoNum type="arabicPeriod"/>
            </a:pPr>
            <a:r>
              <a:rPr lang="th-TH" sz="4800" b="1" dirty="0"/>
              <a:t>บอกสมุดที่ใช้ในการบันทึกบัญชีตามระบบบัญชีเดี่ยวได้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sz="4800" b="1" dirty="0"/>
              <a:t>คำนวณกำไรขาดทุนตามระบบบัญชีเดี่ยวได้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sz="4800" b="1" dirty="0"/>
              <a:t>บอกข้อบกพร่องของระบบบัญชีเดี่ยวได้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sz="4800" b="1" dirty="0"/>
              <a:t>เปลี่ยนวิธีการบัญชีจากระบบบัญชีเดี่ยวเป็นระบบบัญชีคู่ได้</a:t>
            </a:r>
          </a:p>
        </p:txBody>
      </p:sp>
    </p:spTree>
    <p:extLst>
      <p:ext uri="{BB962C8B-B14F-4D97-AF65-F5344CB8AC3E}">
        <p14:creationId xmlns:p14="http://schemas.microsoft.com/office/powerpoint/2010/main" val="330516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7811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5400" b="1" dirty="0"/>
              <a:t>1. ข้อใดเป็นลักษณะของการบันทึกบัญชีตามระบบบัญชีเดี่ยว </a:t>
            </a:r>
          </a:p>
          <a:p>
            <a:pPr marL="0" indent="0">
              <a:buNone/>
            </a:pPr>
            <a:r>
              <a:rPr lang="th-TH" sz="5400" b="1" dirty="0"/>
              <a:t>    ก. บันทึกรายการด้านเดบิตหรือด้านเครดิตเพียงด้านเดียว</a:t>
            </a:r>
          </a:p>
          <a:p>
            <a:pPr marL="0" indent="0">
              <a:buNone/>
            </a:pPr>
            <a:r>
              <a:rPr lang="th-TH" sz="5400" b="1" dirty="0"/>
              <a:t>    ข. บันทึกรายการทั้งด้านเดบิตและด้านเครดิต</a:t>
            </a:r>
          </a:p>
          <a:p>
            <a:pPr marL="0" indent="0">
              <a:buNone/>
            </a:pPr>
            <a:r>
              <a:rPr lang="th-TH" sz="5400" b="1" dirty="0"/>
              <a:t>    ค. บันทึกทุกรายการในสมุดบัญชีเล่มเดียว</a:t>
            </a:r>
          </a:p>
          <a:p>
            <a:pPr marL="0" indent="0">
              <a:buNone/>
            </a:pPr>
            <a:r>
              <a:rPr lang="th-TH" sz="5400" b="1" dirty="0"/>
              <a:t>    ง.  บันทึกบัญชีตามหลักการบัญชีคู่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749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dirty="0"/>
              <a:t>2. </a:t>
            </a:r>
            <a:r>
              <a:rPr lang="th-TH" sz="5400" b="1" dirty="0"/>
              <a:t>ระบบบัญชีเดี่ยวนิยมใช้ในกิจการใด</a:t>
            </a:r>
          </a:p>
          <a:p>
            <a:pPr marL="0" indent="0">
              <a:buNone/>
            </a:pPr>
            <a:r>
              <a:rPr lang="th-TH" sz="5400" b="1" dirty="0"/>
              <a:t>    ก.  เจ้าของคนเดียว</a:t>
            </a:r>
          </a:p>
          <a:p>
            <a:pPr marL="0" indent="0">
              <a:buNone/>
            </a:pPr>
            <a:r>
              <a:rPr lang="th-TH" sz="5400" b="1" dirty="0"/>
              <a:t>    ข.  ห้างหุ้นส่วน</a:t>
            </a:r>
          </a:p>
          <a:p>
            <a:pPr marL="0" indent="0">
              <a:buNone/>
            </a:pPr>
            <a:r>
              <a:rPr lang="th-TH" sz="5400" b="1" dirty="0"/>
              <a:t>    ค.  บริษัทจำกัด</a:t>
            </a:r>
          </a:p>
          <a:p>
            <a:pPr marL="0" indent="0">
              <a:buNone/>
            </a:pPr>
            <a:r>
              <a:rPr lang="th-TH" sz="5400" b="1" dirty="0"/>
              <a:t>    ง.   บริษัทมหาชนจำกัด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365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992FFA-9075-440A-A504-50A56DC3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แบบทดสอบก่อนการเรียนรู้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8AF18E-C119-4736-9472-17DBAA26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dirty="0"/>
              <a:t>3. </a:t>
            </a:r>
            <a:r>
              <a:rPr lang="th-TH" sz="5400" b="1" dirty="0"/>
              <a:t>ระบบบัญชีเดี่ยว ไม่ใช้เล่มบัญชีใด</a:t>
            </a:r>
          </a:p>
          <a:p>
            <a:pPr marL="0" indent="0">
              <a:buNone/>
            </a:pPr>
            <a:r>
              <a:rPr lang="th-TH" sz="5400" b="1" dirty="0"/>
              <a:t>    ก.  บัญชีเงินสด</a:t>
            </a:r>
          </a:p>
          <a:p>
            <a:pPr marL="0" indent="0">
              <a:buNone/>
            </a:pPr>
            <a:r>
              <a:rPr lang="th-TH" sz="5400" b="1" dirty="0"/>
              <a:t>    ข.  บัญชีเจ้าหนี้</a:t>
            </a:r>
          </a:p>
          <a:p>
            <a:pPr marL="0" indent="0">
              <a:buNone/>
            </a:pPr>
            <a:r>
              <a:rPr lang="th-TH" sz="5400" b="1" dirty="0"/>
              <a:t>    ค.  บัญชีรายได้</a:t>
            </a:r>
          </a:p>
          <a:p>
            <a:pPr marL="0" indent="0">
              <a:buNone/>
            </a:pPr>
            <a:r>
              <a:rPr lang="th-TH" sz="5400" b="1" dirty="0"/>
              <a:t>    ง. สมุดรายวันทั่วไป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300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1817</Words>
  <Application>Microsoft Office PowerPoint</Application>
  <PresentationFormat>แบบจอกว้าง</PresentationFormat>
  <Paragraphs>200</Paragraphs>
  <Slides>35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ธีมของ Office</vt:lpstr>
      <vt:lpstr>การบัญชีเดี่ยวและการกระทบยอด</vt:lpstr>
      <vt:lpstr>จุดประสงค์รายวิชา   เพื่อให้</vt:lpstr>
      <vt:lpstr>สมรรถนะรายวิชา</vt:lpstr>
      <vt:lpstr>หน่วยที่ 1</vt:lpstr>
      <vt:lpstr>สาระการเรียนรู้</vt:lpstr>
      <vt:lpstr>จุดประสงค์เชิงพฤติกรรม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แบบทดสอบก่อนการเรียนรู้</vt:lpstr>
      <vt:lpstr>ความหมายของระบบบัญชีเดี่ยว</vt:lpstr>
      <vt:lpstr>สมุดที่ใช้ในการบันทึกบัญชีตามระบบบัญชีเดี่ยว</vt:lpstr>
      <vt:lpstr>การคำนวณกำไรขาดทุนตามระบบบัญชีเดี่ยว</vt:lpstr>
      <vt:lpstr>งานนำเสนอ PowerPoint</vt:lpstr>
      <vt:lpstr>การคำนวณกำไรขาดทุน โดยการเปรียบเทียบทุนต้นงวดและทุนปลายงวด</vt:lpstr>
      <vt:lpstr>ตัวอย่างที่ 1  ร้านขวด  มีทุนต้นปี  จำนวน  20,000  บาท  ลงทุนเพิ่ม   4,000  บาท  ทุนปลายปีมีจำนวน   30,000  บาท   ให้ทำ  แสดงการคำนวณหากำไร(ขาดทุน)สุทธิประจำปี </vt:lpstr>
      <vt:lpstr>ข้อบกพร่องของระบบบัญชีเดี่ยว</vt:lpstr>
      <vt:lpstr>การเปลี่ยนวิธีการบัญชีจากระบบบัญชีเดี่ยวเป็นระบบบัญชีคู่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</vt:lpstr>
      <vt:lpstr>แบบทดสอบหลังการเรียนรู้- ให้นักเรียนเรียงลำดับ ข้อความต่อไปนี้ให้สัมพันธ์กันและถูกต้อง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การบัญชีเดี่ยวและการกระทบยอด</dc:title>
  <dc:creator>LAB 1</dc:creator>
  <cp:lastModifiedBy>LAB 1</cp:lastModifiedBy>
  <cp:revision>38</cp:revision>
  <cp:lastPrinted>2022-11-09T02:42:40Z</cp:lastPrinted>
  <dcterms:created xsi:type="dcterms:W3CDTF">2021-11-03T04:40:32Z</dcterms:created>
  <dcterms:modified xsi:type="dcterms:W3CDTF">2022-11-09T02:43:41Z</dcterms:modified>
</cp:coreProperties>
</file>